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Montserrat" panose="00000500000000000000" pitchFamily="2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  <p:bold r:id="rId8"/>
    </p:embeddedFont>
    <p:embeddedFont>
      <p:font typeface="Montserrat Italics" panose="020B0604020202020204" charset="0"/>
      <p:regular r:id="rId9"/>
    </p:embeddedFont>
    <p:embeddedFont>
      <p:font typeface="Open Sans Bold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ca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09333" cy="3841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000" y="108000"/>
            <a:ext cx="7344000" cy="10476000"/>
            <a:chOff x="0" y="0"/>
            <a:chExt cx="2631924" cy="37543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31924" cy="3754362"/>
            </a:xfrm>
            <a:custGeom>
              <a:avLst/>
              <a:gdLst/>
              <a:ahLst/>
              <a:cxnLst/>
              <a:rect l="l" t="t" r="r" b="b"/>
              <a:pathLst>
                <a:path w="2631924" h="3754362">
                  <a:moveTo>
                    <a:pt x="14759" y="0"/>
                  </a:moveTo>
                  <a:lnTo>
                    <a:pt x="2617165" y="0"/>
                  </a:lnTo>
                  <a:cubicBezTo>
                    <a:pt x="2625316" y="0"/>
                    <a:pt x="2631924" y="6608"/>
                    <a:pt x="2631924" y="14759"/>
                  </a:cubicBezTo>
                  <a:lnTo>
                    <a:pt x="2631924" y="3739604"/>
                  </a:lnTo>
                  <a:cubicBezTo>
                    <a:pt x="2631924" y="3743518"/>
                    <a:pt x="2630369" y="3747272"/>
                    <a:pt x="2627601" y="3750039"/>
                  </a:cubicBezTo>
                  <a:cubicBezTo>
                    <a:pt x="2624833" y="3752807"/>
                    <a:pt x="2621080" y="3754362"/>
                    <a:pt x="2617165" y="3754362"/>
                  </a:cubicBezTo>
                  <a:lnTo>
                    <a:pt x="14759" y="3754362"/>
                  </a:lnTo>
                  <a:cubicBezTo>
                    <a:pt x="10844" y="3754362"/>
                    <a:pt x="7090" y="3752807"/>
                    <a:pt x="4323" y="3750039"/>
                  </a:cubicBezTo>
                  <a:cubicBezTo>
                    <a:pt x="1555" y="3747272"/>
                    <a:pt x="0" y="3743518"/>
                    <a:pt x="0" y="3739604"/>
                  </a:cubicBezTo>
                  <a:lnTo>
                    <a:pt x="0" y="14759"/>
                  </a:lnTo>
                  <a:cubicBezTo>
                    <a:pt x="0" y="10844"/>
                    <a:pt x="1555" y="7090"/>
                    <a:pt x="4323" y="4323"/>
                  </a:cubicBezTo>
                  <a:cubicBezTo>
                    <a:pt x="7090" y="1555"/>
                    <a:pt x="10844" y="0"/>
                    <a:pt x="1475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631924" cy="3763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8000" y="6023164"/>
            <a:ext cx="2054661" cy="2207156"/>
          </a:xfrm>
          <a:custGeom>
            <a:avLst/>
            <a:gdLst/>
            <a:ahLst/>
            <a:cxnLst/>
            <a:rect l="l" t="t" r="r" b="b"/>
            <a:pathLst>
              <a:path w="2054661" h="2207156">
                <a:moveTo>
                  <a:pt x="0" y="0"/>
                </a:moveTo>
                <a:lnTo>
                  <a:pt x="2054661" y="0"/>
                </a:lnTo>
                <a:lnTo>
                  <a:pt x="2054661" y="2207155"/>
                </a:lnTo>
                <a:lnTo>
                  <a:pt x="0" y="220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216320" y="4129428"/>
            <a:ext cx="1946341" cy="1755246"/>
          </a:xfrm>
          <a:custGeom>
            <a:avLst/>
            <a:gdLst/>
            <a:ahLst/>
            <a:cxnLst/>
            <a:rect l="l" t="t" r="r" b="b"/>
            <a:pathLst>
              <a:path w="1946341" h="1755246">
                <a:moveTo>
                  <a:pt x="0" y="0"/>
                </a:moveTo>
                <a:lnTo>
                  <a:pt x="1946341" y="0"/>
                </a:lnTo>
                <a:lnTo>
                  <a:pt x="1946341" y="1755246"/>
                </a:lnTo>
                <a:lnTo>
                  <a:pt x="0" y="1755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AutoShape 10"/>
          <p:cNvSpPr/>
          <p:nvPr/>
        </p:nvSpPr>
        <p:spPr>
          <a:xfrm flipV="1">
            <a:off x="1519643" y="4592329"/>
            <a:ext cx="0" cy="9525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1" name="AutoShape 11"/>
          <p:cNvSpPr/>
          <p:nvPr/>
        </p:nvSpPr>
        <p:spPr>
          <a:xfrm flipV="1">
            <a:off x="4000019" y="6455322"/>
            <a:ext cx="0" cy="9525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2" name="AutoShape 12"/>
          <p:cNvSpPr/>
          <p:nvPr/>
        </p:nvSpPr>
        <p:spPr>
          <a:xfrm flipV="1">
            <a:off x="3990494" y="8708838"/>
            <a:ext cx="0" cy="9525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13" name="AutoShape 13"/>
          <p:cNvSpPr/>
          <p:nvPr/>
        </p:nvSpPr>
        <p:spPr>
          <a:xfrm flipV="1">
            <a:off x="4019069" y="4453992"/>
            <a:ext cx="0" cy="9525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grpSp>
        <p:nvGrpSpPr>
          <p:cNvPr id="14" name="Group 14"/>
          <p:cNvGrpSpPr/>
          <p:nvPr/>
        </p:nvGrpSpPr>
        <p:grpSpPr>
          <a:xfrm>
            <a:off x="832026" y="6707324"/>
            <a:ext cx="3024000" cy="838836"/>
            <a:chOff x="0" y="0"/>
            <a:chExt cx="4032000" cy="111844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76200"/>
              <a:ext cx="4032000" cy="83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</a:pPr>
              <a:r>
                <a:rPr lang="en-US" sz="3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31733"/>
              <a:ext cx="4032000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8000" y="8356201"/>
            <a:ext cx="2037847" cy="1900237"/>
          </a:xfrm>
          <a:custGeom>
            <a:avLst/>
            <a:gdLst/>
            <a:ahLst/>
            <a:cxnLst/>
            <a:rect l="l" t="t" r="r" b="b"/>
            <a:pathLst>
              <a:path w="2037847" h="1900237">
                <a:moveTo>
                  <a:pt x="0" y="0"/>
                </a:moveTo>
                <a:lnTo>
                  <a:pt x="2037847" y="0"/>
                </a:lnTo>
                <a:lnTo>
                  <a:pt x="2037847" y="1900237"/>
                </a:lnTo>
                <a:lnTo>
                  <a:pt x="0" y="1900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337" b="-7337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8" name="Group 18"/>
          <p:cNvGrpSpPr/>
          <p:nvPr/>
        </p:nvGrpSpPr>
        <p:grpSpPr>
          <a:xfrm>
            <a:off x="832026" y="8975472"/>
            <a:ext cx="3024000" cy="838836"/>
            <a:chOff x="0" y="0"/>
            <a:chExt cx="4032000" cy="111844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4032000" cy="83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</a:pPr>
              <a:r>
                <a:rPr lang="en-US" sz="3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31733"/>
              <a:ext cx="4032000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1529168" y="6597012"/>
            <a:ext cx="0" cy="9525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22" name="AutoShape 22"/>
          <p:cNvSpPr/>
          <p:nvPr/>
        </p:nvSpPr>
        <p:spPr>
          <a:xfrm flipV="1">
            <a:off x="1538693" y="8853948"/>
            <a:ext cx="0" cy="9525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a-ES"/>
          </a:p>
        </p:txBody>
      </p:sp>
      <p:sp>
        <p:nvSpPr>
          <p:cNvPr id="23" name="Freeform 23"/>
          <p:cNvSpPr/>
          <p:nvPr/>
        </p:nvSpPr>
        <p:spPr>
          <a:xfrm>
            <a:off x="6547568" y="10256438"/>
            <a:ext cx="781075" cy="275329"/>
          </a:xfrm>
          <a:custGeom>
            <a:avLst/>
            <a:gdLst/>
            <a:ahLst/>
            <a:cxnLst/>
            <a:rect l="l" t="t" r="r" b="b"/>
            <a:pathLst>
              <a:path w="781075" h="275329">
                <a:moveTo>
                  <a:pt x="0" y="0"/>
                </a:moveTo>
                <a:lnTo>
                  <a:pt x="781076" y="0"/>
                </a:lnTo>
                <a:lnTo>
                  <a:pt x="781076" y="275329"/>
                </a:lnTo>
                <a:lnTo>
                  <a:pt x="0" y="275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4" name="Group 24"/>
          <p:cNvGrpSpPr/>
          <p:nvPr/>
        </p:nvGrpSpPr>
        <p:grpSpPr>
          <a:xfrm>
            <a:off x="832026" y="4592329"/>
            <a:ext cx="3024000" cy="838836"/>
            <a:chOff x="0" y="0"/>
            <a:chExt cx="4032000" cy="1118448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76200"/>
              <a:ext cx="4032000" cy="83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</a:pPr>
              <a:r>
                <a:rPr lang="en-US" sz="37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731733"/>
              <a:ext cx="4032000" cy="386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247669" y="5793986"/>
            <a:ext cx="2897033" cy="2170430"/>
            <a:chOff x="0" y="0"/>
            <a:chExt cx="3862711" cy="2893906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47625"/>
              <a:ext cx="3862711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17406"/>
              <a:ext cx="3862711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continuación, conviene analizar qué elementos institucionales y culturales limitan una adopción crítica de las tecnologías digitales desde una perspectiva ciberfeminista.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48648" y="4692977"/>
            <a:ext cx="2232321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9"/>
              </a:lnSpc>
              <a:spcBef>
                <a:spcPct val="0"/>
              </a:spcBef>
            </a:pPr>
            <a:r>
              <a:rPr lang="en-US" sz="1999" b="1" u="none" strike="noStrik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Utopías ciberfeministas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0451" y="9030781"/>
            <a:ext cx="2377378" cy="63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Diseño especulativo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20451" y="6484617"/>
            <a:ext cx="2288714" cy="1256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9"/>
              </a:lnSpc>
            </a:pPr>
            <a:r>
              <a:rPr lang="en-US" sz="1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Barreras institucionales y resistencias culturales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267080" y="3890256"/>
            <a:ext cx="2877622" cy="1637030"/>
            <a:chOff x="0" y="0"/>
            <a:chExt cx="3836830" cy="2182706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47625"/>
              <a:ext cx="3836830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17406"/>
              <a:ext cx="3836830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 primer paso para una propuesta educativa ciberfeminista surge cuando imaginamos alternativas de transformación.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47669" y="7995320"/>
            <a:ext cx="2830919" cy="2170430"/>
            <a:chOff x="0" y="0"/>
            <a:chExt cx="3774559" cy="289390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47625"/>
              <a:ext cx="3774559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endParaRPr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417406"/>
              <a:ext cx="3774559" cy="247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 último, imaginemos qué pasaría si... las barreras se convirtieran en oportunidades y se nos presentaran situaciones diferentes que nos favorecieran.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05233" y="4119434"/>
            <a:ext cx="6509781" cy="570230"/>
            <a:chOff x="0" y="0"/>
            <a:chExt cx="8679708" cy="760306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47625"/>
              <a:ext cx="8679708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endParaRPr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417406"/>
              <a:ext cx="8679708" cy="34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18535" y="347476"/>
            <a:ext cx="7074983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Instrucciones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231F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EQgender: Caja de herramientas ciberfeminista para la educación en línea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801553" y="896416"/>
            <a:ext cx="3956893" cy="17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Autoras</a:t>
            </a:r>
            <a:r>
              <a:rPr lang="en-US" sz="1000" u="none" strike="noStrike">
                <a:solidFill>
                  <a:srgbClr val="737373"/>
                </a:solidFill>
                <a:latin typeface="Montserrat"/>
                <a:ea typeface="Montserrat"/>
                <a:cs typeface="Montserrat"/>
                <a:sym typeface="Montserrat"/>
              </a:rPr>
              <a:t>: Paloma Sepúlveda-Parrini y Paloma Valdivia-Vizarreta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526560" y="998016"/>
            <a:ext cx="6658934" cy="1791969"/>
            <a:chOff x="0" y="0"/>
            <a:chExt cx="8878578" cy="2389293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38100"/>
              <a:ext cx="8878578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endParaRPr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426931"/>
              <a:ext cx="8878578" cy="196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Utilicen las 86 tarjetas de la caja de herramientas para reflexionar colectivamente sobre la institución, programa, asignatura o propuesta de educación digital. También encontrarán tarjetas que les ayudarán a crear nuevos indicadores. A continuación, proponemos un proceso que se puede modificar o adaptar. Pueden utilizar el Canvas para documentar visualmente cada paso.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89491" y="3129410"/>
            <a:ext cx="2232321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Nuestro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2513452" y="2629030"/>
            <a:ext cx="1185447" cy="1637030"/>
            <a:chOff x="0" y="0"/>
            <a:chExt cx="1580595" cy="2182706"/>
          </a:xfrm>
        </p:grpSpPr>
        <p:sp>
          <p:nvSpPr>
            <p:cNvPr id="49" name="TextBox 49"/>
            <p:cNvSpPr txBox="1"/>
            <p:nvPr/>
          </p:nvSpPr>
          <p:spPr>
            <a:xfrm>
              <a:off x="0" y="-47625"/>
              <a:ext cx="1580595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endParaRPr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417406"/>
              <a:ext cx="1580595" cy="1765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programa</a:t>
              </a:r>
            </a:p>
            <a:p>
              <a:pPr algn="l">
                <a:lnSpc>
                  <a:spcPts val="2100"/>
                </a:lnSpc>
              </a:pPr>
              <a:r>
                <a:rPr lang="en-US" sz="1500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curso</a:t>
              </a:r>
            </a:p>
            <a:p>
              <a:pPr algn="l">
                <a:lnSpc>
                  <a:spcPts val="2100"/>
                </a:lnSpc>
              </a:pPr>
              <a:r>
                <a:rPr lang="en-US" sz="1500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institución</a:t>
              </a:r>
            </a:p>
            <a:p>
              <a:pPr algn="l">
                <a:lnSpc>
                  <a:spcPts val="2100"/>
                </a:lnSpc>
              </a:pPr>
              <a:r>
                <a:rPr lang="en-US" sz="1500" i="1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propuesta</a:t>
              </a:r>
            </a:p>
            <a:p>
              <a:pPr algn="l">
                <a:lnSpc>
                  <a:spcPts val="2100"/>
                </a:lnSpc>
              </a:pPr>
              <a:endParaRPr lang="en-US" sz="15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endParaRP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3856026" y="3577651"/>
            <a:ext cx="2232321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digital...?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Personalitzat</PresentationFormat>
  <Paragraphs>19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8" baseType="lpstr">
      <vt:lpstr>Arial</vt:lpstr>
      <vt:lpstr>Montserrat Bold</vt:lpstr>
      <vt:lpstr>Montserrat Italics</vt:lpstr>
      <vt:lpstr>Open Sans Bold</vt:lpstr>
      <vt:lpstr>Montserrat</vt:lpstr>
      <vt:lpstr>Calibri</vt:lpstr>
      <vt:lpstr>Office Theme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Instrucciones_Toolikt_ESP</dc:title>
  <dc:creator>Gemma Martinez Mendo</dc:creator>
  <cp:lastModifiedBy>Gemma Martinez Mendo</cp:lastModifiedBy>
  <cp:revision>2</cp:revision>
  <dcterms:created xsi:type="dcterms:W3CDTF">2006-08-16T00:00:00Z</dcterms:created>
  <dcterms:modified xsi:type="dcterms:W3CDTF">2026-05-13T15:35:27Z</dcterms:modified>
  <dc:identifier>DAHHN53Qfg4</dc:identifier>
</cp:coreProperties>
</file>