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858000" cy="9144000"/>
  <p:embeddedFontLst>
    <p:embeddedFont>
      <p:font typeface="Montserrat" panose="00000500000000000000" pitchFamily="2" charset="0"/>
      <p:regular r:id="rId3"/>
      <p:bold r:id="rId4"/>
      <p:italic r:id="rId5"/>
      <p:boldItalic r:id="rId6"/>
    </p:embeddedFont>
    <p:embeddedFont>
      <p:font typeface="Montserrat Bold" panose="00000800000000000000" charset="0"/>
      <p:regular r:id="rId7"/>
      <p:bold r:id="rId8"/>
    </p:embeddedFont>
    <p:embeddedFont>
      <p:font typeface="Montserrat Italics" panose="020B0604020202020204" charset="0"/>
      <p:regular r:id="rId9"/>
    </p:embeddedFont>
    <p:embeddedFont>
      <p:font typeface="Open Sans Bold" panose="020B0604020202020204" charset="0"/>
      <p:regular r:id="rId10"/>
      <p:bold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8" d="100"/>
          <a:sy n="38" d="100"/>
        </p:scale>
        <p:origin x="228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10692000"/>
            <a:chOff x="0" y="0"/>
            <a:chExt cx="2709333" cy="3831771"/>
          </a:xfrm>
        </p:grpSpPr>
        <p:sp>
          <p:nvSpPr>
            <p:cNvPr id="3" name="Freeform 3"/>
            <p:cNvSpPr/>
            <p:nvPr/>
          </p:nvSpPr>
          <p:spPr>
            <a:xfrm>
              <a:off x="0" y="0"/>
              <a:ext cx="2709333" cy="3831772"/>
            </a:xfrm>
            <a:custGeom>
              <a:avLst/>
              <a:gdLst/>
              <a:ahLst/>
              <a:cxnLst/>
              <a:rect l="l" t="t" r="r" b="b"/>
              <a:pathLst>
                <a:path w="2709333" h="3831772">
                  <a:moveTo>
                    <a:pt x="0" y="0"/>
                  </a:moveTo>
                  <a:lnTo>
                    <a:pt x="2709333" y="0"/>
                  </a:lnTo>
                  <a:lnTo>
                    <a:pt x="2709333" y="3831772"/>
                  </a:lnTo>
                  <a:lnTo>
                    <a:pt x="0" y="3831772"/>
                  </a:lnTo>
                  <a:close/>
                </a:path>
              </a:pathLst>
            </a:custGeom>
            <a:gradFill rotWithShape="1">
              <a:gsLst>
                <a:gs pos="0">
                  <a:srgbClr val="7B2D9F">
                    <a:alpha val="100000"/>
                  </a:srgbClr>
                </a:gs>
                <a:gs pos="100000">
                  <a:srgbClr val="FDD82E">
                    <a:alpha val="100000"/>
                  </a:srgbClr>
                </a:gs>
              </a:gsLst>
              <a:lin ang="5400000"/>
            </a:gradFill>
          </p:spPr>
          <p:txBody>
            <a:bodyPr/>
            <a:lstStyle/>
            <a:p>
              <a:endParaRPr lang="ca-ES"/>
            </a:p>
          </p:txBody>
        </p:sp>
        <p:sp>
          <p:nvSpPr>
            <p:cNvPr id="4" name="TextBox 4"/>
            <p:cNvSpPr txBox="1"/>
            <p:nvPr/>
          </p:nvSpPr>
          <p:spPr>
            <a:xfrm>
              <a:off x="0" y="-9525"/>
              <a:ext cx="2709333" cy="3841296"/>
            </a:xfrm>
            <a:prstGeom prst="rect">
              <a:avLst/>
            </a:prstGeom>
          </p:spPr>
          <p:txBody>
            <a:bodyPr lIns="50800" tIns="50800" rIns="50800" bIns="50800" rtlCol="0" anchor="ctr"/>
            <a:lstStyle/>
            <a:p>
              <a:pPr algn="ctr">
                <a:lnSpc>
                  <a:spcPts val="2015"/>
                </a:lnSpc>
              </a:pPr>
              <a:endParaRPr/>
            </a:p>
          </p:txBody>
        </p:sp>
      </p:grpSp>
      <p:grpSp>
        <p:nvGrpSpPr>
          <p:cNvPr id="5" name="Group 5"/>
          <p:cNvGrpSpPr/>
          <p:nvPr/>
        </p:nvGrpSpPr>
        <p:grpSpPr>
          <a:xfrm>
            <a:off x="108000" y="108000"/>
            <a:ext cx="7344000" cy="10476000"/>
            <a:chOff x="0" y="0"/>
            <a:chExt cx="2631924" cy="3754362"/>
          </a:xfrm>
        </p:grpSpPr>
        <p:sp>
          <p:nvSpPr>
            <p:cNvPr id="6" name="Freeform 6"/>
            <p:cNvSpPr/>
            <p:nvPr/>
          </p:nvSpPr>
          <p:spPr>
            <a:xfrm>
              <a:off x="0" y="0"/>
              <a:ext cx="2631924" cy="3754362"/>
            </a:xfrm>
            <a:custGeom>
              <a:avLst/>
              <a:gdLst/>
              <a:ahLst/>
              <a:cxnLst/>
              <a:rect l="l" t="t" r="r" b="b"/>
              <a:pathLst>
                <a:path w="2631924" h="3754362">
                  <a:moveTo>
                    <a:pt x="14759" y="0"/>
                  </a:moveTo>
                  <a:lnTo>
                    <a:pt x="2617165" y="0"/>
                  </a:lnTo>
                  <a:cubicBezTo>
                    <a:pt x="2625316" y="0"/>
                    <a:pt x="2631924" y="6608"/>
                    <a:pt x="2631924" y="14759"/>
                  </a:cubicBezTo>
                  <a:lnTo>
                    <a:pt x="2631924" y="3739604"/>
                  </a:lnTo>
                  <a:cubicBezTo>
                    <a:pt x="2631924" y="3743518"/>
                    <a:pt x="2630369" y="3747272"/>
                    <a:pt x="2627601" y="3750039"/>
                  </a:cubicBezTo>
                  <a:cubicBezTo>
                    <a:pt x="2624833" y="3752807"/>
                    <a:pt x="2621080" y="3754362"/>
                    <a:pt x="2617165" y="3754362"/>
                  </a:cubicBezTo>
                  <a:lnTo>
                    <a:pt x="14759" y="3754362"/>
                  </a:lnTo>
                  <a:cubicBezTo>
                    <a:pt x="10844" y="3754362"/>
                    <a:pt x="7090" y="3752807"/>
                    <a:pt x="4323" y="3750039"/>
                  </a:cubicBezTo>
                  <a:cubicBezTo>
                    <a:pt x="1555" y="3747272"/>
                    <a:pt x="0" y="3743518"/>
                    <a:pt x="0" y="3739604"/>
                  </a:cubicBezTo>
                  <a:lnTo>
                    <a:pt x="0" y="14759"/>
                  </a:lnTo>
                  <a:cubicBezTo>
                    <a:pt x="0" y="10844"/>
                    <a:pt x="1555" y="7090"/>
                    <a:pt x="4323" y="4323"/>
                  </a:cubicBezTo>
                  <a:cubicBezTo>
                    <a:pt x="7090" y="1555"/>
                    <a:pt x="10844" y="0"/>
                    <a:pt x="14759" y="0"/>
                  </a:cubicBezTo>
                  <a:close/>
                </a:path>
              </a:pathLst>
            </a:custGeom>
            <a:solidFill>
              <a:srgbClr val="FFFFFF"/>
            </a:solidFill>
          </p:spPr>
          <p:txBody>
            <a:bodyPr/>
            <a:lstStyle/>
            <a:p>
              <a:endParaRPr lang="ca-ES"/>
            </a:p>
          </p:txBody>
        </p:sp>
        <p:sp>
          <p:nvSpPr>
            <p:cNvPr id="7" name="TextBox 7"/>
            <p:cNvSpPr txBox="1"/>
            <p:nvPr/>
          </p:nvSpPr>
          <p:spPr>
            <a:xfrm>
              <a:off x="0" y="-9525"/>
              <a:ext cx="2631924" cy="3763887"/>
            </a:xfrm>
            <a:prstGeom prst="rect">
              <a:avLst/>
            </a:prstGeom>
          </p:spPr>
          <p:txBody>
            <a:bodyPr lIns="50800" tIns="50800" rIns="50800" bIns="50800" rtlCol="0" anchor="ctr"/>
            <a:lstStyle/>
            <a:p>
              <a:pPr algn="ctr">
                <a:lnSpc>
                  <a:spcPts val="2015"/>
                </a:lnSpc>
              </a:pPr>
              <a:endParaRPr/>
            </a:p>
          </p:txBody>
        </p:sp>
      </p:grpSp>
      <p:sp>
        <p:nvSpPr>
          <p:cNvPr id="8" name="Freeform 8"/>
          <p:cNvSpPr/>
          <p:nvPr/>
        </p:nvSpPr>
        <p:spPr>
          <a:xfrm>
            <a:off x="242211" y="5831641"/>
            <a:ext cx="2054661" cy="2207156"/>
          </a:xfrm>
          <a:custGeom>
            <a:avLst/>
            <a:gdLst/>
            <a:ahLst/>
            <a:cxnLst/>
            <a:rect l="l" t="t" r="r" b="b"/>
            <a:pathLst>
              <a:path w="2054661" h="2207156">
                <a:moveTo>
                  <a:pt x="0" y="0"/>
                </a:moveTo>
                <a:lnTo>
                  <a:pt x="2054662" y="0"/>
                </a:lnTo>
                <a:lnTo>
                  <a:pt x="2054662" y="2207156"/>
                </a:lnTo>
                <a:lnTo>
                  <a:pt x="0" y="2207156"/>
                </a:lnTo>
                <a:lnTo>
                  <a:pt x="0" y="0"/>
                </a:lnTo>
                <a:close/>
              </a:path>
            </a:pathLst>
          </a:custGeom>
          <a:blipFill>
            <a:blip r:embed="rId2"/>
            <a:stretch>
              <a:fillRect/>
            </a:stretch>
          </a:blipFill>
        </p:spPr>
        <p:txBody>
          <a:bodyPr/>
          <a:lstStyle/>
          <a:p>
            <a:endParaRPr lang="ca-ES"/>
          </a:p>
        </p:txBody>
      </p:sp>
      <p:sp>
        <p:nvSpPr>
          <p:cNvPr id="9" name="Freeform 9"/>
          <p:cNvSpPr/>
          <p:nvPr/>
        </p:nvSpPr>
        <p:spPr>
          <a:xfrm>
            <a:off x="361386" y="4000195"/>
            <a:ext cx="1946341" cy="1755246"/>
          </a:xfrm>
          <a:custGeom>
            <a:avLst/>
            <a:gdLst/>
            <a:ahLst/>
            <a:cxnLst/>
            <a:rect l="l" t="t" r="r" b="b"/>
            <a:pathLst>
              <a:path w="1946341" h="1755246">
                <a:moveTo>
                  <a:pt x="0" y="0"/>
                </a:moveTo>
                <a:lnTo>
                  <a:pt x="1946342" y="0"/>
                </a:lnTo>
                <a:lnTo>
                  <a:pt x="1946342" y="1755246"/>
                </a:lnTo>
                <a:lnTo>
                  <a:pt x="0" y="1755246"/>
                </a:lnTo>
                <a:lnTo>
                  <a:pt x="0" y="0"/>
                </a:lnTo>
                <a:close/>
              </a:path>
            </a:pathLst>
          </a:custGeom>
          <a:blipFill>
            <a:blip r:embed="rId3"/>
            <a:stretch>
              <a:fillRect/>
            </a:stretch>
          </a:blipFill>
        </p:spPr>
        <p:txBody>
          <a:bodyPr/>
          <a:lstStyle/>
          <a:p>
            <a:endParaRPr lang="ca-ES"/>
          </a:p>
        </p:txBody>
      </p:sp>
      <p:sp>
        <p:nvSpPr>
          <p:cNvPr id="10" name="AutoShape 10"/>
          <p:cNvSpPr/>
          <p:nvPr/>
        </p:nvSpPr>
        <p:spPr>
          <a:xfrm flipV="1">
            <a:off x="1519643" y="4592329"/>
            <a:ext cx="0" cy="952500"/>
          </a:xfrm>
          <a:prstGeom prst="line">
            <a:avLst/>
          </a:prstGeom>
          <a:ln w="19050" cap="flat">
            <a:solidFill>
              <a:srgbClr val="000000"/>
            </a:solidFill>
            <a:prstDash val="solid"/>
            <a:headEnd type="none" w="sm" len="sm"/>
            <a:tailEnd type="none" w="sm" len="sm"/>
          </a:ln>
        </p:spPr>
        <p:txBody>
          <a:bodyPr/>
          <a:lstStyle/>
          <a:p>
            <a:endParaRPr lang="ca-ES"/>
          </a:p>
        </p:txBody>
      </p:sp>
      <p:sp>
        <p:nvSpPr>
          <p:cNvPr id="11" name="AutoShape 11"/>
          <p:cNvSpPr/>
          <p:nvPr/>
        </p:nvSpPr>
        <p:spPr>
          <a:xfrm flipV="1">
            <a:off x="3951497" y="6405490"/>
            <a:ext cx="0" cy="952500"/>
          </a:xfrm>
          <a:prstGeom prst="line">
            <a:avLst/>
          </a:prstGeom>
          <a:ln w="19050" cap="flat">
            <a:solidFill>
              <a:srgbClr val="000000"/>
            </a:solidFill>
            <a:prstDash val="solid"/>
            <a:headEnd type="none" w="sm" len="sm"/>
            <a:tailEnd type="none" w="sm" len="sm"/>
          </a:ln>
        </p:spPr>
        <p:txBody>
          <a:bodyPr/>
          <a:lstStyle/>
          <a:p>
            <a:endParaRPr lang="ca-ES"/>
          </a:p>
        </p:txBody>
      </p:sp>
      <p:sp>
        <p:nvSpPr>
          <p:cNvPr id="12" name="AutoShape 12"/>
          <p:cNvSpPr/>
          <p:nvPr/>
        </p:nvSpPr>
        <p:spPr>
          <a:xfrm flipV="1">
            <a:off x="3941972" y="8215240"/>
            <a:ext cx="0" cy="952500"/>
          </a:xfrm>
          <a:prstGeom prst="line">
            <a:avLst/>
          </a:prstGeom>
          <a:ln w="19050" cap="flat">
            <a:solidFill>
              <a:srgbClr val="000000"/>
            </a:solidFill>
            <a:prstDash val="solid"/>
            <a:headEnd type="none" w="sm" len="sm"/>
            <a:tailEnd type="none" w="sm" len="sm"/>
          </a:ln>
        </p:spPr>
        <p:txBody>
          <a:bodyPr/>
          <a:lstStyle/>
          <a:p>
            <a:endParaRPr lang="ca-ES"/>
          </a:p>
        </p:txBody>
      </p:sp>
      <p:sp>
        <p:nvSpPr>
          <p:cNvPr id="13" name="AutoShape 13"/>
          <p:cNvSpPr/>
          <p:nvPr/>
        </p:nvSpPr>
        <p:spPr>
          <a:xfrm flipV="1">
            <a:off x="3961022" y="4592329"/>
            <a:ext cx="0" cy="952500"/>
          </a:xfrm>
          <a:prstGeom prst="line">
            <a:avLst/>
          </a:prstGeom>
          <a:ln w="19050" cap="flat">
            <a:solidFill>
              <a:srgbClr val="000000"/>
            </a:solidFill>
            <a:prstDash val="solid"/>
            <a:headEnd type="none" w="sm" len="sm"/>
            <a:tailEnd type="none" w="sm" len="sm"/>
          </a:ln>
        </p:spPr>
        <p:txBody>
          <a:bodyPr/>
          <a:lstStyle/>
          <a:p>
            <a:endParaRPr lang="ca-ES"/>
          </a:p>
        </p:txBody>
      </p:sp>
      <p:grpSp>
        <p:nvGrpSpPr>
          <p:cNvPr id="14" name="Group 14"/>
          <p:cNvGrpSpPr/>
          <p:nvPr/>
        </p:nvGrpSpPr>
        <p:grpSpPr>
          <a:xfrm>
            <a:off x="830111" y="6308217"/>
            <a:ext cx="3024000" cy="838836"/>
            <a:chOff x="0" y="0"/>
            <a:chExt cx="4032000" cy="1118448"/>
          </a:xfrm>
        </p:grpSpPr>
        <p:sp>
          <p:nvSpPr>
            <p:cNvPr id="15" name="TextBox 15"/>
            <p:cNvSpPr txBox="1"/>
            <p:nvPr/>
          </p:nvSpPr>
          <p:spPr>
            <a:xfrm>
              <a:off x="0" y="-76200"/>
              <a:ext cx="4032000" cy="836508"/>
            </a:xfrm>
            <a:prstGeom prst="rect">
              <a:avLst/>
            </a:prstGeom>
          </p:spPr>
          <p:txBody>
            <a:bodyPr lIns="0" tIns="0" rIns="0" bIns="0" rtlCol="0" anchor="t">
              <a:spAutoFit/>
            </a:bodyPr>
            <a:lstStyle/>
            <a:p>
              <a:pPr algn="l">
                <a:lnSpc>
                  <a:spcPts val="5319"/>
                </a:lnSpc>
              </a:pPr>
              <a:r>
                <a:rPr lang="en-US" sz="3799" b="1">
                  <a:solidFill>
                    <a:srgbClr val="000000"/>
                  </a:solidFill>
                  <a:latin typeface="Open Sans Bold"/>
                  <a:ea typeface="Open Sans Bold"/>
                  <a:cs typeface="Open Sans Bold"/>
                  <a:sym typeface="Open Sans Bold"/>
                </a:rPr>
                <a:t>02</a:t>
              </a:r>
            </a:p>
          </p:txBody>
        </p:sp>
        <p:sp>
          <p:nvSpPr>
            <p:cNvPr id="16" name="TextBox 16"/>
            <p:cNvSpPr txBox="1"/>
            <p:nvPr/>
          </p:nvSpPr>
          <p:spPr>
            <a:xfrm>
              <a:off x="0" y="731733"/>
              <a:ext cx="4032000" cy="386715"/>
            </a:xfrm>
            <a:prstGeom prst="rect">
              <a:avLst/>
            </a:prstGeom>
          </p:spPr>
          <p:txBody>
            <a:bodyPr lIns="0" tIns="0" rIns="0" bIns="0" rtlCol="0" anchor="t">
              <a:spAutoFit/>
            </a:bodyPr>
            <a:lstStyle/>
            <a:p>
              <a:pPr algn="l">
                <a:lnSpc>
                  <a:spcPts val="2519"/>
                </a:lnSpc>
              </a:pPr>
              <a:endParaRPr/>
            </a:p>
          </p:txBody>
        </p:sp>
      </p:grpSp>
      <p:sp>
        <p:nvSpPr>
          <p:cNvPr id="17" name="Freeform 17"/>
          <p:cNvSpPr/>
          <p:nvPr/>
        </p:nvSpPr>
        <p:spPr>
          <a:xfrm>
            <a:off x="242211" y="7910440"/>
            <a:ext cx="2037847" cy="1900237"/>
          </a:xfrm>
          <a:custGeom>
            <a:avLst/>
            <a:gdLst/>
            <a:ahLst/>
            <a:cxnLst/>
            <a:rect l="l" t="t" r="r" b="b"/>
            <a:pathLst>
              <a:path w="2037847" h="1900237">
                <a:moveTo>
                  <a:pt x="0" y="0"/>
                </a:moveTo>
                <a:lnTo>
                  <a:pt x="2037847" y="0"/>
                </a:lnTo>
                <a:lnTo>
                  <a:pt x="2037847" y="1900237"/>
                </a:lnTo>
                <a:lnTo>
                  <a:pt x="0" y="1900237"/>
                </a:lnTo>
                <a:lnTo>
                  <a:pt x="0" y="0"/>
                </a:lnTo>
                <a:close/>
              </a:path>
            </a:pathLst>
          </a:custGeom>
          <a:blipFill>
            <a:blip r:embed="rId4"/>
            <a:stretch>
              <a:fillRect t="-7337" b="-7337"/>
            </a:stretch>
          </a:blipFill>
        </p:spPr>
        <p:txBody>
          <a:bodyPr/>
          <a:lstStyle/>
          <a:p>
            <a:endParaRPr lang="ca-ES"/>
          </a:p>
        </p:txBody>
      </p:sp>
      <p:grpSp>
        <p:nvGrpSpPr>
          <p:cNvPr id="18" name="Group 18"/>
          <p:cNvGrpSpPr/>
          <p:nvPr/>
        </p:nvGrpSpPr>
        <p:grpSpPr>
          <a:xfrm>
            <a:off x="830111" y="8241996"/>
            <a:ext cx="3024000" cy="838836"/>
            <a:chOff x="0" y="0"/>
            <a:chExt cx="4032000" cy="1118448"/>
          </a:xfrm>
        </p:grpSpPr>
        <p:sp>
          <p:nvSpPr>
            <p:cNvPr id="19" name="TextBox 19"/>
            <p:cNvSpPr txBox="1"/>
            <p:nvPr/>
          </p:nvSpPr>
          <p:spPr>
            <a:xfrm>
              <a:off x="0" y="-76200"/>
              <a:ext cx="4032000" cy="836508"/>
            </a:xfrm>
            <a:prstGeom prst="rect">
              <a:avLst/>
            </a:prstGeom>
          </p:spPr>
          <p:txBody>
            <a:bodyPr lIns="0" tIns="0" rIns="0" bIns="0" rtlCol="0" anchor="t">
              <a:spAutoFit/>
            </a:bodyPr>
            <a:lstStyle/>
            <a:p>
              <a:pPr algn="l">
                <a:lnSpc>
                  <a:spcPts val="5319"/>
                </a:lnSpc>
              </a:pPr>
              <a:r>
                <a:rPr lang="en-US" sz="3799" b="1">
                  <a:solidFill>
                    <a:srgbClr val="000000"/>
                  </a:solidFill>
                  <a:latin typeface="Open Sans Bold"/>
                  <a:ea typeface="Open Sans Bold"/>
                  <a:cs typeface="Open Sans Bold"/>
                  <a:sym typeface="Open Sans Bold"/>
                </a:rPr>
                <a:t>03</a:t>
              </a:r>
            </a:p>
          </p:txBody>
        </p:sp>
        <p:sp>
          <p:nvSpPr>
            <p:cNvPr id="20" name="TextBox 20"/>
            <p:cNvSpPr txBox="1"/>
            <p:nvPr/>
          </p:nvSpPr>
          <p:spPr>
            <a:xfrm>
              <a:off x="0" y="731733"/>
              <a:ext cx="4032000" cy="386715"/>
            </a:xfrm>
            <a:prstGeom prst="rect">
              <a:avLst/>
            </a:prstGeom>
          </p:spPr>
          <p:txBody>
            <a:bodyPr lIns="0" tIns="0" rIns="0" bIns="0" rtlCol="0" anchor="t">
              <a:spAutoFit/>
            </a:bodyPr>
            <a:lstStyle/>
            <a:p>
              <a:pPr algn="l">
                <a:lnSpc>
                  <a:spcPts val="2519"/>
                </a:lnSpc>
              </a:pPr>
              <a:endParaRPr/>
            </a:p>
          </p:txBody>
        </p:sp>
      </p:grpSp>
      <p:sp>
        <p:nvSpPr>
          <p:cNvPr id="21" name="AutoShape 21"/>
          <p:cNvSpPr/>
          <p:nvPr/>
        </p:nvSpPr>
        <p:spPr>
          <a:xfrm flipV="1">
            <a:off x="1532521" y="6405490"/>
            <a:ext cx="0" cy="952500"/>
          </a:xfrm>
          <a:prstGeom prst="line">
            <a:avLst/>
          </a:prstGeom>
          <a:ln w="19050" cap="flat">
            <a:solidFill>
              <a:srgbClr val="000000"/>
            </a:solidFill>
            <a:prstDash val="solid"/>
            <a:headEnd type="none" w="sm" len="sm"/>
            <a:tailEnd type="none" w="sm" len="sm"/>
          </a:ln>
        </p:spPr>
        <p:txBody>
          <a:bodyPr/>
          <a:lstStyle/>
          <a:p>
            <a:endParaRPr lang="ca-ES"/>
          </a:p>
        </p:txBody>
      </p:sp>
      <p:sp>
        <p:nvSpPr>
          <p:cNvPr id="22" name="AutoShape 22"/>
          <p:cNvSpPr/>
          <p:nvPr/>
        </p:nvSpPr>
        <p:spPr>
          <a:xfrm flipV="1">
            <a:off x="1522996" y="8229806"/>
            <a:ext cx="0" cy="952500"/>
          </a:xfrm>
          <a:prstGeom prst="line">
            <a:avLst/>
          </a:prstGeom>
          <a:ln w="19050" cap="flat">
            <a:solidFill>
              <a:srgbClr val="000000"/>
            </a:solidFill>
            <a:prstDash val="solid"/>
            <a:headEnd type="none" w="sm" len="sm"/>
            <a:tailEnd type="none" w="sm" len="sm"/>
          </a:ln>
        </p:spPr>
        <p:txBody>
          <a:bodyPr/>
          <a:lstStyle/>
          <a:p>
            <a:endParaRPr lang="ca-ES"/>
          </a:p>
        </p:txBody>
      </p:sp>
      <p:sp>
        <p:nvSpPr>
          <p:cNvPr id="23" name="Freeform 23"/>
          <p:cNvSpPr/>
          <p:nvPr/>
        </p:nvSpPr>
        <p:spPr>
          <a:xfrm>
            <a:off x="6547568" y="10256438"/>
            <a:ext cx="781075" cy="275329"/>
          </a:xfrm>
          <a:custGeom>
            <a:avLst/>
            <a:gdLst/>
            <a:ahLst/>
            <a:cxnLst/>
            <a:rect l="l" t="t" r="r" b="b"/>
            <a:pathLst>
              <a:path w="781075" h="275329">
                <a:moveTo>
                  <a:pt x="0" y="0"/>
                </a:moveTo>
                <a:lnTo>
                  <a:pt x="781076" y="0"/>
                </a:lnTo>
                <a:lnTo>
                  <a:pt x="781076" y="275329"/>
                </a:lnTo>
                <a:lnTo>
                  <a:pt x="0" y="275329"/>
                </a:lnTo>
                <a:lnTo>
                  <a:pt x="0" y="0"/>
                </a:lnTo>
                <a:close/>
              </a:path>
            </a:pathLst>
          </a:custGeom>
          <a:blipFill>
            <a:blip r:embed="rId5"/>
            <a:stretch>
              <a:fillRect/>
            </a:stretch>
          </a:blipFill>
        </p:spPr>
        <p:txBody>
          <a:bodyPr/>
          <a:lstStyle/>
          <a:p>
            <a:endParaRPr lang="ca-ES"/>
          </a:p>
        </p:txBody>
      </p:sp>
      <p:grpSp>
        <p:nvGrpSpPr>
          <p:cNvPr id="24" name="Group 24"/>
          <p:cNvGrpSpPr/>
          <p:nvPr/>
        </p:nvGrpSpPr>
        <p:grpSpPr>
          <a:xfrm>
            <a:off x="830111" y="4564180"/>
            <a:ext cx="3024000" cy="838836"/>
            <a:chOff x="0" y="0"/>
            <a:chExt cx="4032000" cy="1118448"/>
          </a:xfrm>
        </p:grpSpPr>
        <p:sp>
          <p:nvSpPr>
            <p:cNvPr id="25" name="TextBox 25"/>
            <p:cNvSpPr txBox="1"/>
            <p:nvPr/>
          </p:nvSpPr>
          <p:spPr>
            <a:xfrm>
              <a:off x="0" y="-76200"/>
              <a:ext cx="4032000" cy="836508"/>
            </a:xfrm>
            <a:prstGeom prst="rect">
              <a:avLst/>
            </a:prstGeom>
          </p:spPr>
          <p:txBody>
            <a:bodyPr lIns="0" tIns="0" rIns="0" bIns="0" rtlCol="0" anchor="t">
              <a:spAutoFit/>
            </a:bodyPr>
            <a:lstStyle/>
            <a:p>
              <a:pPr algn="l">
                <a:lnSpc>
                  <a:spcPts val="5319"/>
                </a:lnSpc>
              </a:pPr>
              <a:r>
                <a:rPr lang="en-US" sz="3799" b="1">
                  <a:solidFill>
                    <a:srgbClr val="000000"/>
                  </a:solidFill>
                  <a:latin typeface="Open Sans Bold"/>
                  <a:ea typeface="Open Sans Bold"/>
                  <a:cs typeface="Open Sans Bold"/>
                  <a:sym typeface="Open Sans Bold"/>
                </a:rPr>
                <a:t>01</a:t>
              </a:r>
            </a:p>
          </p:txBody>
        </p:sp>
        <p:sp>
          <p:nvSpPr>
            <p:cNvPr id="26" name="TextBox 26"/>
            <p:cNvSpPr txBox="1"/>
            <p:nvPr/>
          </p:nvSpPr>
          <p:spPr>
            <a:xfrm>
              <a:off x="0" y="731733"/>
              <a:ext cx="4032000" cy="386715"/>
            </a:xfrm>
            <a:prstGeom prst="rect">
              <a:avLst/>
            </a:prstGeom>
          </p:spPr>
          <p:txBody>
            <a:bodyPr lIns="0" tIns="0" rIns="0" bIns="0" rtlCol="0" anchor="t">
              <a:spAutoFit/>
            </a:bodyPr>
            <a:lstStyle/>
            <a:p>
              <a:pPr algn="l">
                <a:lnSpc>
                  <a:spcPts val="2519"/>
                </a:lnSpc>
              </a:pPr>
              <a:endParaRPr/>
            </a:p>
          </p:txBody>
        </p:sp>
      </p:grpSp>
      <p:grpSp>
        <p:nvGrpSpPr>
          <p:cNvPr id="27" name="Group 27"/>
          <p:cNvGrpSpPr/>
          <p:nvPr/>
        </p:nvGrpSpPr>
        <p:grpSpPr>
          <a:xfrm>
            <a:off x="5783086" y="1416644"/>
            <a:ext cx="3337828" cy="449580"/>
            <a:chOff x="0" y="0"/>
            <a:chExt cx="4450438" cy="599440"/>
          </a:xfrm>
        </p:grpSpPr>
        <p:sp>
          <p:nvSpPr>
            <p:cNvPr id="28" name="TextBox 28"/>
            <p:cNvSpPr txBox="1"/>
            <p:nvPr/>
          </p:nvSpPr>
          <p:spPr>
            <a:xfrm>
              <a:off x="440678" y="0"/>
              <a:ext cx="4009760" cy="362712"/>
            </a:xfrm>
            <a:prstGeom prst="rect">
              <a:avLst/>
            </a:prstGeom>
          </p:spPr>
          <p:txBody>
            <a:bodyPr lIns="0" tIns="0" rIns="0" bIns="0" rtlCol="0" anchor="t">
              <a:spAutoFit/>
            </a:bodyPr>
            <a:lstStyle/>
            <a:p>
              <a:pPr marL="0" lvl="0" indent="0" algn="l">
                <a:lnSpc>
                  <a:spcPts val="2267"/>
                </a:lnSpc>
                <a:spcBef>
                  <a:spcPct val="0"/>
                </a:spcBef>
              </a:pPr>
              <a:endParaRPr/>
            </a:p>
          </p:txBody>
        </p:sp>
        <p:sp>
          <p:nvSpPr>
            <p:cNvPr id="29" name="TextBox 29"/>
            <p:cNvSpPr txBox="1"/>
            <p:nvPr/>
          </p:nvSpPr>
          <p:spPr>
            <a:xfrm>
              <a:off x="0" y="275971"/>
              <a:ext cx="2930098" cy="323469"/>
            </a:xfrm>
            <a:prstGeom prst="rect">
              <a:avLst/>
            </a:prstGeom>
          </p:spPr>
          <p:txBody>
            <a:bodyPr lIns="0" tIns="0" rIns="0" bIns="0" rtlCol="0" anchor="t">
              <a:spAutoFit/>
            </a:bodyPr>
            <a:lstStyle/>
            <a:p>
              <a:pPr marL="0" lvl="0" indent="0" algn="l">
                <a:lnSpc>
                  <a:spcPts val="2015"/>
                </a:lnSpc>
                <a:spcBef>
                  <a:spcPct val="0"/>
                </a:spcBef>
              </a:pPr>
              <a:endParaRPr/>
            </a:p>
          </p:txBody>
        </p:sp>
      </p:grpSp>
      <p:grpSp>
        <p:nvGrpSpPr>
          <p:cNvPr id="30" name="Group 30"/>
          <p:cNvGrpSpPr/>
          <p:nvPr/>
        </p:nvGrpSpPr>
        <p:grpSpPr>
          <a:xfrm>
            <a:off x="4141997" y="5906519"/>
            <a:ext cx="3061131" cy="2057400"/>
            <a:chOff x="0" y="0"/>
            <a:chExt cx="4081508" cy="2743200"/>
          </a:xfrm>
        </p:grpSpPr>
        <p:sp>
          <p:nvSpPr>
            <p:cNvPr id="31" name="TextBox 31"/>
            <p:cNvSpPr txBox="1"/>
            <p:nvPr/>
          </p:nvSpPr>
          <p:spPr>
            <a:xfrm>
              <a:off x="0" y="-28575"/>
              <a:ext cx="4081508" cy="333375"/>
            </a:xfrm>
            <a:prstGeom prst="rect">
              <a:avLst/>
            </a:prstGeom>
          </p:spPr>
          <p:txBody>
            <a:bodyPr lIns="0" tIns="0" rIns="0" bIns="0" rtlCol="0" anchor="t">
              <a:spAutoFit/>
            </a:bodyPr>
            <a:lstStyle/>
            <a:p>
              <a:pPr algn="l">
                <a:lnSpc>
                  <a:spcPts val="2099"/>
                </a:lnSpc>
              </a:pPr>
              <a:endParaRPr/>
            </a:p>
          </p:txBody>
        </p:sp>
        <p:sp>
          <p:nvSpPr>
            <p:cNvPr id="32" name="TextBox 32"/>
            <p:cNvSpPr txBox="1"/>
            <p:nvPr/>
          </p:nvSpPr>
          <p:spPr>
            <a:xfrm>
              <a:off x="0" y="276225"/>
              <a:ext cx="4081508" cy="2466975"/>
            </a:xfrm>
            <a:prstGeom prst="rect">
              <a:avLst/>
            </a:prstGeom>
          </p:spPr>
          <p:txBody>
            <a:bodyPr lIns="0" tIns="0" rIns="0" bIns="0" rtlCol="0" anchor="t">
              <a:spAutoFit/>
            </a:bodyPr>
            <a:lstStyle/>
            <a:p>
              <a:pPr algn="l">
                <a:lnSpc>
                  <a:spcPts val="2099"/>
                </a:lnSpc>
              </a:pPr>
              <a:r>
                <a:rPr lang="en-US" sz="1499">
                  <a:solidFill>
                    <a:srgbClr val="000000"/>
                  </a:solidFill>
                  <a:latin typeface="Montserrat"/>
                  <a:ea typeface="Montserrat"/>
                  <a:cs typeface="Montserrat"/>
                  <a:sym typeface="Montserrat"/>
                </a:rPr>
                <a:t>Next, it is helpful to analyze which institutional and cultural factors might limit the critical adoption of digital technologies from a cyberfeminist perspective.</a:t>
              </a:r>
            </a:p>
            <a:p>
              <a:pPr algn="l">
                <a:lnSpc>
                  <a:spcPts val="2099"/>
                </a:lnSpc>
              </a:pPr>
              <a:endParaRPr lang="en-US" sz="1499">
                <a:solidFill>
                  <a:srgbClr val="000000"/>
                </a:solidFill>
                <a:latin typeface="Montserrat"/>
                <a:ea typeface="Montserrat"/>
                <a:cs typeface="Montserrat"/>
                <a:sym typeface="Montserrat"/>
              </a:endParaRPr>
            </a:p>
          </p:txBody>
        </p:sp>
      </p:grpSp>
      <p:sp>
        <p:nvSpPr>
          <p:cNvPr id="33" name="TextBox 33"/>
          <p:cNvSpPr txBox="1"/>
          <p:nvPr/>
        </p:nvSpPr>
        <p:spPr>
          <a:xfrm>
            <a:off x="1738226" y="4573279"/>
            <a:ext cx="2232321" cy="632460"/>
          </a:xfrm>
          <a:prstGeom prst="rect">
            <a:avLst/>
          </a:prstGeom>
        </p:spPr>
        <p:txBody>
          <a:bodyPr lIns="0" tIns="0" rIns="0" bIns="0" rtlCol="0" anchor="t">
            <a:spAutoFit/>
          </a:bodyPr>
          <a:lstStyle/>
          <a:p>
            <a:pPr algn="l">
              <a:lnSpc>
                <a:spcPts val="2519"/>
              </a:lnSpc>
            </a:pPr>
            <a:r>
              <a:rPr lang="en-US" sz="1999" b="1">
                <a:solidFill>
                  <a:srgbClr val="000000"/>
                </a:solidFill>
                <a:latin typeface="Open Sans Bold"/>
                <a:ea typeface="Open Sans Bold"/>
                <a:cs typeface="Open Sans Bold"/>
                <a:sym typeface="Open Sans Bold"/>
              </a:rPr>
              <a:t>Cyberfeminist utopias</a:t>
            </a:r>
          </a:p>
        </p:txBody>
      </p:sp>
      <p:sp>
        <p:nvSpPr>
          <p:cNvPr id="34" name="TextBox 34"/>
          <p:cNvSpPr txBox="1"/>
          <p:nvPr/>
        </p:nvSpPr>
        <p:spPr>
          <a:xfrm>
            <a:off x="1745587" y="8210756"/>
            <a:ext cx="1999448" cy="632460"/>
          </a:xfrm>
          <a:prstGeom prst="rect">
            <a:avLst/>
          </a:prstGeom>
        </p:spPr>
        <p:txBody>
          <a:bodyPr lIns="0" tIns="0" rIns="0" bIns="0" rtlCol="0" anchor="t">
            <a:spAutoFit/>
          </a:bodyPr>
          <a:lstStyle/>
          <a:p>
            <a:pPr algn="l">
              <a:lnSpc>
                <a:spcPts val="2519"/>
              </a:lnSpc>
            </a:pPr>
            <a:r>
              <a:rPr lang="en-US" sz="1999" b="1">
                <a:solidFill>
                  <a:srgbClr val="000000"/>
                </a:solidFill>
                <a:latin typeface="Open Sans Bold"/>
                <a:ea typeface="Open Sans Bold"/>
                <a:cs typeface="Open Sans Bold"/>
                <a:sym typeface="Open Sans Bold"/>
              </a:rPr>
              <a:t>Speculative design</a:t>
            </a:r>
          </a:p>
        </p:txBody>
      </p:sp>
      <p:sp>
        <p:nvSpPr>
          <p:cNvPr id="35" name="TextBox 35"/>
          <p:cNvSpPr txBox="1"/>
          <p:nvPr/>
        </p:nvSpPr>
        <p:spPr>
          <a:xfrm>
            <a:off x="1745587" y="6443590"/>
            <a:ext cx="2016790" cy="1003299"/>
          </a:xfrm>
          <a:prstGeom prst="rect">
            <a:avLst/>
          </a:prstGeom>
        </p:spPr>
        <p:txBody>
          <a:bodyPr lIns="0" tIns="0" rIns="0" bIns="0" rtlCol="0" anchor="t">
            <a:spAutoFit/>
          </a:bodyPr>
          <a:lstStyle/>
          <a:p>
            <a:pPr algn="l">
              <a:lnSpc>
                <a:spcPts val="1999"/>
              </a:lnSpc>
            </a:pPr>
            <a:r>
              <a:rPr lang="en-US" sz="1999" b="1">
                <a:solidFill>
                  <a:srgbClr val="000000"/>
                </a:solidFill>
                <a:latin typeface="Open Sans Bold"/>
                <a:ea typeface="Open Sans Bold"/>
                <a:cs typeface="Open Sans Bold"/>
                <a:sym typeface="Open Sans Bold"/>
              </a:rPr>
              <a:t>Institutional barriers and cultural resistance</a:t>
            </a:r>
          </a:p>
        </p:txBody>
      </p:sp>
      <p:grpSp>
        <p:nvGrpSpPr>
          <p:cNvPr id="36" name="Group 36"/>
          <p:cNvGrpSpPr/>
          <p:nvPr/>
        </p:nvGrpSpPr>
        <p:grpSpPr>
          <a:xfrm>
            <a:off x="4141997" y="4291131"/>
            <a:ext cx="3167597" cy="1540510"/>
            <a:chOff x="0" y="0"/>
            <a:chExt cx="4223462" cy="2054013"/>
          </a:xfrm>
        </p:grpSpPr>
        <p:sp>
          <p:nvSpPr>
            <p:cNvPr id="37" name="TextBox 37"/>
            <p:cNvSpPr txBox="1"/>
            <p:nvPr/>
          </p:nvSpPr>
          <p:spPr>
            <a:xfrm>
              <a:off x="0" y="-38100"/>
              <a:ext cx="4223462" cy="342900"/>
            </a:xfrm>
            <a:prstGeom prst="rect">
              <a:avLst/>
            </a:prstGeom>
          </p:spPr>
          <p:txBody>
            <a:bodyPr lIns="0" tIns="0" rIns="0" bIns="0" rtlCol="0" anchor="t">
              <a:spAutoFit/>
            </a:bodyPr>
            <a:lstStyle/>
            <a:p>
              <a:pPr algn="l">
                <a:lnSpc>
                  <a:spcPts val="2100"/>
                </a:lnSpc>
              </a:pPr>
              <a:endParaRPr/>
            </a:p>
          </p:txBody>
        </p:sp>
        <p:sp>
          <p:nvSpPr>
            <p:cNvPr id="38" name="TextBox 38"/>
            <p:cNvSpPr txBox="1"/>
            <p:nvPr/>
          </p:nvSpPr>
          <p:spPr>
            <a:xfrm>
              <a:off x="0" y="288713"/>
              <a:ext cx="4223462" cy="1765300"/>
            </a:xfrm>
            <a:prstGeom prst="rect">
              <a:avLst/>
            </a:prstGeom>
          </p:spPr>
          <p:txBody>
            <a:bodyPr lIns="0" tIns="0" rIns="0" bIns="0" rtlCol="0" anchor="t">
              <a:spAutoFit/>
            </a:bodyPr>
            <a:lstStyle/>
            <a:p>
              <a:pPr algn="l">
                <a:lnSpc>
                  <a:spcPts val="2100"/>
                </a:lnSpc>
              </a:pPr>
              <a:r>
                <a:rPr lang="en-US" sz="1500">
                  <a:solidFill>
                    <a:srgbClr val="000000"/>
                  </a:solidFill>
                  <a:latin typeface="Montserrat"/>
                  <a:ea typeface="Montserrat"/>
                  <a:cs typeface="Montserrat"/>
                  <a:sym typeface="Montserrat"/>
                </a:rPr>
                <a:t>The first step for a cyberfeminist educational proposal begins when we imagine possibilities for transformation.</a:t>
              </a:r>
            </a:p>
            <a:p>
              <a:pPr algn="l">
                <a:lnSpc>
                  <a:spcPts val="2100"/>
                </a:lnSpc>
              </a:pPr>
              <a:endParaRPr lang="en-US" sz="1500">
                <a:solidFill>
                  <a:srgbClr val="000000"/>
                </a:solidFill>
                <a:latin typeface="Montserrat"/>
                <a:ea typeface="Montserrat"/>
                <a:cs typeface="Montserrat"/>
                <a:sym typeface="Montserrat"/>
              </a:endParaRPr>
            </a:p>
          </p:txBody>
        </p:sp>
      </p:grpSp>
      <p:grpSp>
        <p:nvGrpSpPr>
          <p:cNvPr id="39" name="Group 39"/>
          <p:cNvGrpSpPr/>
          <p:nvPr/>
        </p:nvGrpSpPr>
        <p:grpSpPr>
          <a:xfrm>
            <a:off x="4161047" y="7831858"/>
            <a:ext cx="3061131" cy="2057400"/>
            <a:chOff x="0" y="0"/>
            <a:chExt cx="4081508" cy="2743200"/>
          </a:xfrm>
        </p:grpSpPr>
        <p:sp>
          <p:nvSpPr>
            <p:cNvPr id="40" name="TextBox 40"/>
            <p:cNvSpPr txBox="1"/>
            <p:nvPr/>
          </p:nvSpPr>
          <p:spPr>
            <a:xfrm>
              <a:off x="0" y="-28575"/>
              <a:ext cx="4081508" cy="333375"/>
            </a:xfrm>
            <a:prstGeom prst="rect">
              <a:avLst/>
            </a:prstGeom>
          </p:spPr>
          <p:txBody>
            <a:bodyPr lIns="0" tIns="0" rIns="0" bIns="0" rtlCol="0" anchor="t">
              <a:spAutoFit/>
            </a:bodyPr>
            <a:lstStyle/>
            <a:p>
              <a:pPr algn="l">
                <a:lnSpc>
                  <a:spcPts val="2099"/>
                </a:lnSpc>
              </a:pPr>
              <a:endParaRPr/>
            </a:p>
          </p:txBody>
        </p:sp>
        <p:sp>
          <p:nvSpPr>
            <p:cNvPr id="41" name="TextBox 41"/>
            <p:cNvSpPr txBox="1"/>
            <p:nvPr/>
          </p:nvSpPr>
          <p:spPr>
            <a:xfrm>
              <a:off x="0" y="276225"/>
              <a:ext cx="4081508" cy="2466975"/>
            </a:xfrm>
            <a:prstGeom prst="rect">
              <a:avLst/>
            </a:prstGeom>
          </p:spPr>
          <p:txBody>
            <a:bodyPr lIns="0" tIns="0" rIns="0" bIns="0" rtlCol="0" anchor="t">
              <a:spAutoFit/>
            </a:bodyPr>
            <a:lstStyle/>
            <a:p>
              <a:pPr algn="l">
                <a:lnSpc>
                  <a:spcPts val="2099"/>
                </a:lnSpc>
              </a:pPr>
              <a:r>
                <a:rPr lang="en-US" sz="1499">
                  <a:solidFill>
                    <a:srgbClr val="000000"/>
                  </a:solidFill>
                  <a:latin typeface="Montserrat"/>
                  <a:ea typeface="Montserrat"/>
                  <a:cs typeface="Montserrat"/>
                  <a:sym typeface="Montserrat"/>
                </a:rPr>
                <a:t>Finally, let’s imagine what would happen if... these barriers could be transformed into opportunities and we had different scenarios that were to our advantage.</a:t>
              </a:r>
            </a:p>
            <a:p>
              <a:pPr algn="l">
                <a:lnSpc>
                  <a:spcPts val="2099"/>
                </a:lnSpc>
              </a:pPr>
              <a:endParaRPr lang="en-US" sz="1499">
                <a:solidFill>
                  <a:srgbClr val="000000"/>
                </a:solidFill>
                <a:latin typeface="Montserrat"/>
                <a:ea typeface="Montserrat"/>
                <a:cs typeface="Montserrat"/>
                <a:sym typeface="Montserrat"/>
              </a:endParaRPr>
            </a:p>
          </p:txBody>
        </p:sp>
      </p:grpSp>
      <p:grpSp>
        <p:nvGrpSpPr>
          <p:cNvPr id="42" name="Group 42"/>
          <p:cNvGrpSpPr/>
          <p:nvPr/>
        </p:nvGrpSpPr>
        <p:grpSpPr>
          <a:xfrm>
            <a:off x="524644" y="1009564"/>
            <a:ext cx="6658934" cy="1791969"/>
            <a:chOff x="0" y="0"/>
            <a:chExt cx="8878578" cy="2389293"/>
          </a:xfrm>
        </p:grpSpPr>
        <p:sp>
          <p:nvSpPr>
            <p:cNvPr id="43" name="TextBox 43"/>
            <p:cNvSpPr txBox="1"/>
            <p:nvPr/>
          </p:nvSpPr>
          <p:spPr>
            <a:xfrm>
              <a:off x="0" y="-38100"/>
              <a:ext cx="8878578" cy="484293"/>
            </a:xfrm>
            <a:prstGeom prst="rect">
              <a:avLst/>
            </a:prstGeom>
          </p:spPr>
          <p:txBody>
            <a:bodyPr lIns="0" tIns="0" rIns="0" bIns="0" rtlCol="0" anchor="t">
              <a:spAutoFit/>
            </a:bodyPr>
            <a:lstStyle/>
            <a:p>
              <a:pPr algn="l">
                <a:lnSpc>
                  <a:spcPts val="3080"/>
                </a:lnSpc>
              </a:pPr>
              <a:endParaRPr/>
            </a:p>
          </p:txBody>
        </p:sp>
        <p:sp>
          <p:nvSpPr>
            <p:cNvPr id="44" name="TextBox 44"/>
            <p:cNvSpPr txBox="1"/>
            <p:nvPr/>
          </p:nvSpPr>
          <p:spPr>
            <a:xfrm>
              <a:off x="0" y="426931"/>
              <a:ext cx="8878578" cy="1962361"/>
            </a:xfrm>
            <a:prstGeom prst="rect">
              <a:avLst/>
            </a:prstGeom>
          </p:spPr>
          <p:txBody>
            <a:bodyPr lIns="0" tIns="0" rIns="0" bIns="0" rtlCol="0" anchor="t">
              <a:spAutoFit/>
            </a:bodyPr>
            <a:lstStyle/>
            <a:p>
              <a:pPr algn="l">
                <a:lnSpc>
                  <a:spcPts val="1960"/>
                </a:lnSpc>
              </a:pPr>
              <a:r>
                <a:rPr lang="en-US" sz="1400">
                  <a:solidFill>
                    <a:srgbClr val="000000"/>
                  </a:solidFill>
                  <a:latin typeface="Montserrat"/>
                  <a:ea typeface="Montserrat"/>
                  <a:cs typeface="Montserrat"/>
                  <a:sym typeface="Montserrat"/>
                </a:rPr>
                <a:t>Use the 86 cards in the toolkit to reflect collectively on your institution, program, course, or digital education proposal. You’ll also find cards to help you create new performance metrics. Below, we outline a process that can be modified or adapted according to different contexts and needs. You can use Canva to visually document each step.</a:t>
              </a:r>
            </a:p>
            <a:p>
              <a:pPr algn="l">
                <a:lnSpc>
                  <a:spcPts val="1960"/>
                </a:lnSpc>
              </a:pPr>
              <a:endParaRPr lang="en-US" sz="1400">
                <a:solidFill>
                  <a:srgbClr val="000000"/>
                </a:solidFill>
                <a:latin typeface="Montserrat"/>
                <a:ea typeface="Montserrat"/>
                <a:cs typeface="Montserrat"/>
                <a:sym typeface="Montserrat"/>
              </a:endParaRPr>
            </a:p>
          </p:txBody>
        </p:sp>
      </p:grpSp>
      <p:sp>
        <p:nvSpPr>
          <p:cNvPr id="45" name="TextBox 45"/>
          <p:cNvSpPr txBox="1"/>
          <p:nvPr/>
        </p:nvSpPr>
        <p:spPr>
          <a:xfrm>
            <a:off x="966238" y="2799076"/>
            <a:ext cx="2232321" cy="390525"/>
          </a:xfrm>
          <a:prstGeom prst="rect">
            <a:avLst/>
          </a:prstGeom>
        </p:spPr>
        <p:txBody>
          <a:bodyPr lIns="0" tIns="0" rIns="0" bIns="0" rtlCol="0" anchor="t">
            <a:spAutoFit/>
          </a:bodyPr>
          <a:lstStyle/>
          <a:p>
            <a:pPr algn="l">
              <a:lnSpc>
                <a:spcPts val="3149"/>
              </a:lnSpc>
            </a:pPr>
            <a:r>
              <a:rPr lang="en-US" sz="2499" b="1">
                <a:solidFill>
                  <a:srgbClr val="000000"/>
                </a:solidFill>
                <a:latin typeface="Open Sans Bold"/>
                <a:ea typeface="Open Sans Bold"/>
                <a:cs typeface="Open Sans Bold"/>
                <a:sym typeface="Open Sans Bold"/>
              </a:rPr>
              <a:t>Our digital</a:t>
            </a:r>
          </a:p>
        </p:txBody>
      </p:sp>
      <p:grpSp>
        <p:nvGrpSpPr>
          <p:cNvPr id="46" name="Group 46"/>
          <p:cNvGrpSpPr/>
          <p:nvPr/>
        </p:nvGrpSpPr>
        <p:grpSpPr>
          <a:xfrm>
            <a:off x="2823719" y="2579035"/>
            <a:ext cx="1185447" cy="1637030"/>
            <a:chOff x="0" y="0"/>
            <a:chExt cx="1580595" cy="2182706"/>
          </a:xfrm>
        </p:grpSpPr>
        <p:sp>
          <p:nvSpPr>
            <p:cNvPr id="47" name="TextBox 47"/>
            <p:cNvSpPr txBox="1"/>
            <p:nvPr/>
          </p:nvSpPr>
          <p:spPr>
            <a:xfrm>
              <a:off x="0" y="-47625"/>
              <a:ext cx="1580595" cy="503131"/>
            </a:xfrm>
            <a:prstGeom prst="rect">
              <a:avLst/>
            </a:prstGeom>
          </p:spPr>
          <p:txBody>
            <a:bodyPr lIns="0" tIns="0" rIns="0" bIns="0" rtlCol="0" anchor="t">
              <a:spAutoFit/>
            </a:bodyPr>
            <a:lstStyle/>
            <a:p>
              <a:pPr algn="l">
                <a:lnSpc>
                  <a:spcPts val="3220"/>
                </a:lnSpc>
              </a:pPr>
              <a:endParaRPr/>
            </a:p>
          </p:txBody>
        </p:sp>
        <p:sp>
          <p:nvSpPr>
            <p:cNvPr id="48" name="TextBox 48"/>
            <p:cNvSpPr txBox="1"/>
            <p:nvPr/>
          </p:nvSpPr>
          <p:spPr>
            <a:xfrm>
              <a:off x="0" y="417406"/>
              <a:ext cx="1580595" cy="1765300"/>
            </a:xfrm>
            <a:prstGeom prst="rect">
              <a:avLst/>
            </a:prstGeom>
          </p:spPr>
          <p:txBody>
            <a:bodyPr lIns="0" tIns="0" rIns="0" bIns="0" rtlCol="0" anchor="t">
              <a:spAutoFit/>
            </a:bodyPr>
            <a:lstStyle/>
            <a:p>
              <a:pPr algn="l">
                <a:lnSpc>
                  <a:spcPts val="2100"/>
                </a:lnSpc>
              </a:pPr>
              <a:r>
                <a:rPr lang="en-US" sz="1500" i="1">
                  <a:solidFill>
                    <a:srgbClr val="000000"/>
                  </a:solidFill>
                  <a:latin typeface="Montserrat Italics"/>
                  <a:ea typeface="Montserrat Italics"/>
                  <a:cs typeface="Montserrat Italics"/>
                  <a:sym typeface="Montserrat Italics"/>
                </a:rPr>
                <a:t>program</a:t>
              </a:r>
            </a:p>
            <a:p>
              <a:pPr algn="l">
                <a:lnSpc>
                  <a:spcPts val="2100"/>
                </a:lnSpc>
              </a:pPr>
              <a:r>
                <a:rPr lang="en-US" sz="1500" i="1">
                  <a:solidFill>
                    <a:srgbClr val="000000"/>
                  </a:solidFill>
                  <a:latin typeface="Montserrat Italics"/>
                  <a:ea typeface="Montserrat Italics"/>
                  <a:cs typeface="Montserrat Italics"/>
                  <a:sym typeface="Montserrat Italics"/>
                </a:rPr>
                <a:t>course</a:t>
              </a:r>
            </a:p>
            <a:p>
              <a:pPr algn="l">
                <a:lnSpc>
                  <a:spcPts val="2100"/>
                </a:lnSpc>
              </a:pPr>
              <a:r>
                <a:rPr lang="en-US" sz="1500" i="1">
                  <a:solidFill>
                    <a:srgbClr val="000000"/>
                  </a:solidFill>
                  <a:latin typeface="Montserrat Italics"/>
                  <a:ea typeface="Montserrat Italics"/>
                  <a:cs typeface="Montserrat Italics"/>
                  <a:sym typeface="Montserrat Italics"/>
                </a:rPr>
                <a:t>institution</a:t>
              </a:r>
            </a:p>
            <a:p>
              <a:pPr algn="l">
                <a:lnSpc>
                  <a:spcPts val="2100"/>
                </a:lnSpc>
              </a:pPr>
              <a:r>
                <a:rPr lang="en-US" sz="1500" i="1">
                  <a:solidFill>
                    <a:srgbClr val="000000"/>
                  </a:solidFill>
                  <a:latin typeface="Montserrat Italics"/>
                  <a:ea typeface="Montserrat Italics"/>
                  <a:cs typeface="Montserrat Italics"/>
                  <a:sym typeface="Montserrat Italics"/>
                </a:rPr>
                <a:t>proposal</a:t>
              </a:r>
            </a:p>
            <a:p>
              <a:pPr algn="l">
                <a:lnSpc>
                  <a:spcPts val="2100"/>
                </a:lnSpc>
              </a:pPr>
              <a:endParaRPr lang="en-US" sz="1500" i="1">
                <a:solidFill>
                  <a:srgbClr val="000000"/>
                </a:solidFill>
                <a:latin typeface="Montserrat Italics"/>
                <a:ea typeface="Montserrat Italics"/>
                <a:cs typeface="Montserrat Italics"/>
                <a:sym typeface="Montserrat Italics"/>
              </a:endParaRPr>
            </a:p>
          </p:txBody>
        </p:sp>
      </p:grpSp>
      <p:sp>
        <p:nvSpPr>
          <p:cNvPr id="49" name="TextBox 49"/>
          <p:cNvSpPr txBox="1"/>
          <p:nvPr/>
        </p:nvSpPr>
        <p:spPr>
          <a:xfrm>
            <a:off x="4115180" y="3535987"/>
            <a:ext cx="2232321" cy="390525"/>
          </a:xfrm>
          <a:prstGeom prst="rect">
            <a:avLst/>
          </a:prstGeom>
        </p:spPr>
        <p:txBody>
          <a:bodyPr lIns="0" tIns="0" rIns="0" bIns="0" rtlCol="0" anchor="t">
            <a:spAutoFit/>
          </a:bodyPr>
          <a:lstStyle/>
          <a:p>
            <a:pPr algn="l">
              <a:lnSpc>
                <a:spcPts val="3149"/>
              </a:lnSpc>
            </a:pPr>
            <a:r>
              <a:rPr lang="en-US" sz="2499" b="1">
                <a:solidFill>
                  <a:srgbClr val="000000"/>
                </a:solidFill>
                <a:latin typeface="Open Sans Bold"/>
                <a:ea typeface="Open Sans Bold"/>
                <a:cs typeface="Open Sans Bold"/>
                <a:sym typeface="Open Sans Bold"/>
              </a:rPr>
              <a:t>...?</a:t>
            </a:r>
          </a:p>
        </p:txBody>
      </p:sp>
      <p:sp>
        <p:nvSpPr>
          <p:cNvPr id="50" name="TextBox 50"/>
          <p:cNvSpPr txBox="1"/>
          <p:nvPr/>
        </p:nvSpPr>
        <p:spPr>
          <a:xfrm>
            <a:off x="524644" y="269072"/>
            <a:ext cx="6413462" cy="533400"/>
          </a:xfrm>
          <a:prstGeom prst="rect">
            <a:avLst/>
          </a:prstGeom>
        </p:spPr>
        <p:txBody>
          <a:bodyPr lIns="0" tIns="0" rIns="0" bIns="0" rtlCol="0" anchor="t">
            <a:spAutoFit/>
          </a:bodyPr>
          <a:lstStyle/>
          <a:p>
            <a:pPr algn="ctr">
              <a:lnSpc>
                <a:spcPts val="2100"/>
              </a:lnSpc>
            </a:pPr>
            <a:r>
              <a:rPr lang="en-US" sz="1500">
                <a:solidFill>
                  <a:srgbClr val="231F20"/>
                </a:solidFill>
                <a:latin typeface="Montserrat"/>
                <a:ea typeface="Montserrat"/>
                <a:cs typeface="Montserrat"/>
                <a:sym typeface="Montserrat"/>
              </a:rPr>
              <a:t>Instructions</a:t>
            </a:r>
          </a:p>
          <a:p>
            <a:pPr algn="ctr">
              <a:lnSpc>
                <a:spcPts val="2100"/>
              </a:lnSpc>
              <a:spcBef>
                <a:spcPct val="0"/>
              </a:spcBef>
            </a:pPr>
            <a:r>
              <a:rPr lang="en-US" sz="1500" b="1">
                <a:solidFill>
                  <a:srgbClr val="231F20"/>
                </a:solidFill>
                <a:latin typeface="Montserrat Bold"/>
                <a:ea typeface="Montserrat Bold"/>
                <a:cs typeface="Montserrat Bold"/>
                <a:sym typeface="Montserrat Bold"/>
              </a:rPr>
              <a:t>EQgender: A cyberfeminist toolkit for online education</a:t>
            </a:r>
          </a:p>
        </p:txBody>
      </p:sp>
      <p:sp>
        <p:nvSpPr>
          <p:cNvPr id="51" name="TextBox 51"/>
          <p:cNvSpPr txBox="1"/>
          <p:nvPr/>
        </p:nvSpPr>
        <p:spPr>
          <a:xfrm>
            <a:off x="1720451" y="818347"/>
            <a:ext cx="3987329" cy="174624"/>
          </a:xfrm>
          <a:prstGeom prst="rect">
            <a:avLst/>
          </a:prstGeom>
        </p:spPr>
        <p:txBody>
          <a:bodyPr lIns="0" tIns="0" rIns="0" bIns="0" rtlCol="0" anchor="t">
            <a:spAutoFit/>
          </a:bodyPr>
          <a:lstStyle/>
          <a:p>
            <a:pPr marL="0" lvl="0" indent="0" algn="l">
              <a:lnSpc>
                <a:spcPts val="1400"/>
              </a:lnSpc>
              <a:spcBef>
                <a:spcPct val="0"/>
              </a:spcBef>
            </a:pPr>
            <a:r>
              <a:rPr lang="en-US" sz="1000">
                <a:solidFill>
                  <a:srgbClr val="737373"/>
                </a:solidFill>
                <a:latin typeface="Montserrat"/>
                <a:ea typeface="Montserrat"/>
                <a:cs typeface="Montserrat"/>
                <a:sym typeface="Montserrat"/>
              </a:rPr>
              <a:t>Authors</a:t>
            </a:r>
            <a:r>
              <a:rPr lang="en-US" sz="1000" u="none" strike="noStrike">
                <a:solidFill>
                  <a:srgbClr val="737373"/>
                </a:solidFill>
                <a:latin typeface="Montserrat"/>
                <a:ea typeface="Montserrat"/>
                <a:cs typeface="Montserrat"/>
                <a:sym typeface="Montserrat"/>
              </a:rPr>
              <a:t>: Paloma Sepúlveda-Parrini &amp; Paloma Valdivia-Vizarreta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Words>
  <Application>Microsoft Office PowerPoint</Application>
  <PresentationFormat>Personalitzat</PresentationFormat>
  <Paragraphs>19</Paragraphs>
  <Slides>1</Slides>
  <Notes>0</Notes>
  <HiddenSlides>0</HiddenSlides>
  <MMClips>0</MMClips>
  <ScaleCrop>false</ScaleCrop>
  <HeadingPairs>
    <vt:vector size="6" baseType="variant">
      <vt:variant>
        <vt:lpstr>Tipus de lletra utilitzats</vt:lpstr>
      </vt:variant>
      <vt:variant>
        <vt:i4>6</vt:i4>
      </vt:variant>
      <vt:variant>
        <vt:lpstr>Tema</vt:lpstr>
      </vt:variant>
      <vt:variant>
        <vt:i4>1</vt:i4>
      </vt:variant>
      <vt:variant>
        <vt:lpstr>Títols de les diapositives</vt:lpstr>
      </vt:variant>
      <vt:variant>
        <vt:i4>1</vt:i4>
      </vt:variant>
    </vt:vector>
  </HeadingPairs>
  <TitlesOfParts>
    <vt:vector size="8" baseType="lpstr">
      <vt:lpstr>Arial</vt:lpstr>
      <vt:lpstr>Montserrat Italics</vt:lpstr>
      <vt:lpstr>Montserrat Bold</vt:lpstr>
      <vt:lpstr>Montserrat</vt:lpstr>
      <vt:lpstr>Calibri</vt:lpstr>
      <vt:lpstr>Open Sans Bold</vt:lpstr>
      <vt:lpstr>Office Theme</vt:lpstr>
      <vt:lpstr>Presentació del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Instruction_Toolkit_ENG</dc:title>
  <dc:creator>Gemma Martinez Mendo</dc:creator>
  <cp:lastModifiedBy>Gemma Martinez Mendo</cp:lastModifiedBy>
  <cp:revision>2</cp:revision>
  <dcterms:created xsi:type="dcterms:W3CDTF">2006-08-16T00:00:00Z</dcterms:created>
  <dcterms:modified xsi:type="dcterms:W3CDTF">2026-05-13T15:38:27Z</dcterms:modified>
  <dc:identifier>DAHGjjO7SbU</dc:identifier>
</cp:coreProperties>
</file>