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65" r:id="rId2"/>
    <p:sldId id="330" r:id="rId3"/>
    <p:sldId id="331" r:id="rId4"/>
    <p:sldId id="326" r:id="rId5"/>
    <p:sldId id="327" r:id="rId6"/>
    <p:sldId id="332" r:id="rId7"/>
    <p:sldId id="333" r:id="rId8"/>
    <p:sldId id="334" r:id="rId9"/>
    <p:sldId id="335" r:id="rId10"/>
    <p:sldId id="336" r:id="rId11"/>
    <p:sldId id="337" r:id="rId12"/>
    <p:sldId id="338" r:id="rId13"/>
    <p:sldId id="339" r:id="rId14"/>
    <p:sldId id="340" r:id="rId15"/>
    <p:sldId id="341" r:id="rId16"/>
    <p:sldId id="342" r:id="rId17"/>
    <p:sldId id="314" r:id="rId18"/>
    <p:sldId id="343" r:id="rId19"/>
    <p:sldId id="344" r:id="rId20"/>
    <p:sldId id="345" r:id="rId21"/>
    <p:sldId id="328" r:id="rId22"/>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31"/>
            <p14:sldId id="326"/>
            <p14:sldId id="327"/>
            <p14:sldId id="332"/>
            <p14:sldId id="333"/>
            <p14:sldId id="334"/>
            <p14:sldId id="335"/>
            <p14:sldId id="336"/>
            <p14:sldId id="337"/>
            <p14:sldId id="338"/>
            <p14:sldId id="339"/>
            <p14:sldId id="340"/>
            <p14:sldId id="341"/>
            <p14:sldId id="342"/>
            <p14:sldId id="314"/>
            <p14:sldId id="343"/>
            <p14:sldId id="344"/>
            <p14:sldId id="345"/>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2C888C-75F3-2C4A-AFE2-23BAEB2BB564}" v="2" dt="2021-05-27T07:43:53.2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96056"/>
  </p:normalViewPr>
  <p:slideViewPr>
    <p:cSldViewPr snapToGrid="0" snapToObjects="1">
      <p:cViewPr varScale="1">
        <p:scale>
          <a:sx n="62" d="100"/>
          <a:sy n="62" d="100"/>
        </p:scale>
        <p:origin x="216" y="752"/>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nsmedia Catalonia" userId="c0efc993-feaa-4897-9c68-98998669238c" providerId="ADAL" clId="{F62C888C-75F3-2C4A-AFE2-23BAEB2BB564}"/>
    <pc:docChg chg="addSld modSld">
      <pc:chgData name="Transmedia Catalonia" userId="c0efc993-feaa-4897-9c68-98998669238c" providerId="ADAL" clId="{F62C888C-75F3-2C4A-AFE2-23BAEB2BB564}" dt="2021-05-27T07:43:53.268" v="0"/>
      <pc:docMkLst>
        <pc:docMk/>
      </pc:docMkLst>
      <pc:sldChg chg="add">
        <pc:chgData name="Transmedia Catalonia" userId="c0efc993-feaa-4897-9c68-98998669238c" providerId="ADAL" clId="{F62C888C-75F3-2C4A-AFE2-23BAEB2BB564}" dt="2021-05-27T07:43:53.268" v="0"/>
        <pc:sldMkLst>
          <pc:docMk/>
          <pc:sldMk cId="1274046980" sldId="328"/>
        </pc:sldMkLst>
      </pc:sldChg>
      <pc:sldChg chg="add">
        <pc:chgData name="Transmedia Catalonia" userId="c0efc993-feaa-4897-9c68-98998669238c" providerId="ADAL" clId="{F62C888C-75F3-2C4A-AFE2-23BAEB2BB564}" dt="2021-05-27T07:43:53.268" v="0"/>
        <pc:sldMkLst>
          <pc:docMk/>
          <pc:sldMk cId="3414306010" sldId="343"/>
        </pc:sldMkLst>
      </pc:sldChg>
      <pc:sldChg chg="add">
        <pc:chgData name="Transmedia Catalonia" userId="c0efc993-feaa-4897-9c68-98998669238c" providerId="ADAL" clId="{F62C888C-75F3-2C4A-AFE2-23BAEB2BB564}" dt="2021-05-27T07:43:53.268" v="0"/>
        <pc:sldMkLst>
          <pc:docMk/>
          <pc:sldMk cId="1538372688" sldId="344"/>
        </pc:sldMkLst>
      </pc:sldChg>
      <pc:sldChg chg="add">
        <pc:chgData name="Transmedia Catalonia" userId="c0efc993-feaa-4897-9c68-98998669238c" providerId="ADAL" clId="{F62C888C-75F3-2C4A-AFE2-23BAEB2BB564}" dt="2021-05-27T07:43:53.268" v="0"/>
        <pc:sldMkLst>
          <pc:docMk/>
          <pc:sldMk cId="3621801837" sldId="34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5C05FA-BFE5-4130-831F-F13A9E59D6C8}" type="doc">
      <dgm:prSet loTypeId="urn:microsoft.com/office/officeart/2005/8/layout/hierarchy4" loCatId="hierarchy" qsTypeId="urn:microsoft.com/office/officeart/2005/8/quickstyle/simple1" qsCatId="simple" csTypeId="urn:microsoft.com/office/officeart/2005/8/colors/accent1_4" csCatId="accent1" phldr="1"/>
      <dgm:spPr/>
      <dgm:t>
        <a:bodyPr/>
        <a:lstStyle/>
        <a:p>
          <a:endParaRPr lang="en-GB"/>
        </a:p>
      </dgm:t>
    </dgm:pt>
    <dgm:pt modelId="{9D66AFE0-4484-4B9D-94C8-298F1BCB5AE0}">
      <dgm:prSet phldrT="[Text]"/>
      <dgm:spPr/>
      <dgm:t>
        <a:bodyPr/>
        <a:lstStyle/>
        <a:p>
          <a:r>
            <a:rPr lang="en-GB" dirty="0"/>
            <a:t>E2U</a:t>
          </a:r>
        </a:p>
      </dgm:t>
    </dgm:pt>
    <dgm:pt modelId="{1A9B8338-48CC-465E-BE0E-48598F478844}" type="parTrans" cxnId="{E014711D-A3ED-45D5-8E04-BE4AC72B2D22}">
      <dgm:prSet/>
      <dgm:spPr/>
      <dgm:t>
        <a:bodyPr/>
        <a:lstStyle/>
        <a:p>
          <a:endParaRPr lang="en-GB"/>
        </a:p>
      </dgm:t>
    </dgm:pt>
    <dgm:pt modelId="{876E7257-C1E2-4BAF-B265-3C3CA16E522C}" type="sibTrans" cxnId="{E014711D-A3ED-45D5-8E04-BE4AC72B2D22}">
      <dgm:prSet/>
      <dgm:spPr/>
      <dgm:t>
        <a:bodyPr/>
        <a:lstStyle/>
        <a:p>
          <a:endParaRPr lang="en-GB"/>
        </a:p>
      </dgm:t>
    </dgm:pt>
    <dgm:pt modelId="{A39C59DF-7EFE-46D1-870A-BD68D77DF877}">
      <dgm:prSet phldrT="[Text]"/>
      <dgm:spPr/>
      <dgm:t>
        <a:bodyPr/>
        <a:lstStyle/>
        <a:p>
          <a:r>
            <a:rPr lang="en-GB" dirty="0"/>
            <a:t>Easy Language (EL):</a:t>
          </a:r>
        </a:p>
        <a:p>
          <a:r>
            <a:rPr lang="en-GB" dirty="0"/>
            <a:t>Strictly normed. </a:t>
          </a:r>
        </a:p>
        <a:p>
          <a:r>
            <a:rPr lang="en-GB" dirty="0"/>
            <a:t>Maximally comprehensible.</a:t>
          </a:r>
        </a:p>
      </dgm:t>
    </dgm:pt>
    <dgm:pt modelId="{4AB0CFE4-F4FC-4AC6-B22A-B251981CC374}" type="parTrans" cxnId="{DD818934-1253-4702-893A-FD5F0FB12F66}">
      <dgm:prSet/>
      <dgm:spPr/>
      <dgm:t>
        <a:bodyPr/>
        <a:lstStyle/>
        <a:p>
          <a:endParaRPr lang="en-GB"/>
        </a:p>
      </dgm:t>
    </dgm:pt>
    <dgm:pt modelId="{1784D586-B756-404A-AC07-D1E8E0A44B0A}" type="sibTrans" cxnId="{DD818934-1253-4702-893A-FD5F0FB12F66}">
      <dgm:prSet/>
      <dgm:spPr/>
      <dgm:t>
        <a:bodyPr/>
        <a:lstStyle/>
        <a:p>
          <a:endParaRPr lang="en-GB"/>
        </a:p>
      </dgm:t>
    </dgm:pt>
    <dgm:pt modelId="{32C14F9E-401C-469F-B1BF-97D8BAD382D5}">
      <dgm:prSet phldrT="[Text]"/>
      <dgm:spPr/>
      <dgm:t>
        <a:bodyPr/>
        <a:lstStyle/>
        <a:p>
          <a:r>
            <a:rPr lang="en-GB" dirty="0"/>
            <a:t>Plain Language.</a:t>
          </a:r>
        </a:p>
        <a:p>
          <a:r>
            <a:rPr lang="en-GB" dirty="0"/>
            <a:t>Not as strictly normed.</a:t>
          </a:r>
        </a:p>
        <a:p>
          <a:r>
            <a:rPr lang="en-GB" dirty="0"/>
            <a:t>Covers an area of different complexity stages.</a:t>
          </a:r>
        </a:p>
      </dgm:t>
    </dgm:pt>
    <dgm:pt modelId="{4590EEC4-6051-4A49-BD7B-D9141EF431C6}" type="parTrans" cxnId="{E1C35EE0-2BB7-4A81-8EE2-B0A7707DB256}">
      <dgm:prSet/>
      <dgm:spPr/>
      <dgm:t>
        <a:bodyPr/>
        <a:lstStyle/>
        <a:p>
          <a:endParaRPr lang="en-GB"/>
        </a:p>
      </dgm:t>
    </dgm:pt>
    <dgm:pt modelId="{D036E3A3-D2E6-4C13-B5C0-F19AB465AA98}" type="sibTrans" cxnId="{E1C35EE0-2BB7-4A81-8EE2-B0A7707DB256}">
      <dgm:prSet/>
      <dgm:spPr/>
      <dgm:t>
        <a:bodyPr/>
        <a:lstStyle/>
        <a:p>
          <a:endParaRPr lang="en-GB"/>
        </a:p>
      </dgm:t>
    </dgm:pt>
    <dgm:pt modelId="{C6176FA4-CE2D-4BCE-9122-FAA0DB526390}" type="pres">
      <dgm:prSet presAssocID="{D45C05FA-BFE5-4130-831F-F13A9E59D6C8}" presName="Name0" presStyleCnt="0">
        <dgm:presLayoutVars>
          <dgm:chPref val="1"/>
          <dgm:dir/>
          <dgm:animOne val="branch"/>
          <dgm:animLvl val="lvl"/>
          <dgm:resizeHandles/>
        </dgm:presLayoutVars>
      </dgm:prSet>
      <dgm:spPr/>
    </dgm:pt>
    <dgm:pt modelId="{0439856F-CF2C-4CA8-B78C-39F9334AFCCF}" type="pres">
      <dgm:prSet presAssocID="{9D66AFE0-4484-4B9D-94C8-298F1BCB5AE0}" presName="vertOne" presStyleCnt="0"/>
      <dgm:spPr/>
    </dgm:pt>
    <dgm:pt modelId="{DB355A84-E8A8-497A-8CF8-20D5BD8D5DC2}" type="pres">
      <dgm:prSet presAssocID="{9D66AFE0-4484-4B9D-94C8-298F1BCB5AE0}" presName="txOne" presStyleLbl="node0" presStyleIdx="0" presStyleCnt="1" custScaleY="29428" custLinFactNeighborX="37" custLinFactNeighborY="-272">
        <dgm:presLayoutVars>
          <dgm:chPref val="3"/>
        </dgm:presLayoutVars>
      </dgm:prSet>
      <dgm:spPr/>
    </dgm:pt>
    <dgm:pt modelId="{A7EB3727-A30D-4057-A661-72F33F6A3670}" type="pres">
      <dgm:prSet presAssocID="{9D66AFE0-4484-4B9D-94C8-298F1BCB5AE0}" presName="parTransOne" presStyleCnt="0"/>
      <dgm:spPr/>
    </dgm:pt>
    <dgm:pt modelId="{84DC6765-CF3E-4085-AD31-D52824B457C2}" type="pres">
      <dgm:prSet presAssocID="{9D66AFE0-4484-4B9D-94C8-298F1BCB5AE0}" presName="horzOne" presStyleCnt="0"/>
      <dgm:spPr/>
    </dgm:pt>
    <dgm:pt modelId="{0152E6C4-16C3-4129-ABB9-8D867E1B7953}" type="pres">
      <dgm:prSet presAssocID="{A39C59DF-7EFE-46D1-870A-BD68D77DF877}" presName="vertTwo" presStyleCnt="0"/>
      <dgm:spPr/>
    </dgm:pt>
    <dgm:pt modelId="{7E4C9C55-DFA2-493C-981A-DDC36215AC4B}" type="pres">
      <dgm:prSet presAssocID="{A39C59DF-7EFE-46D1-870A-BD68D77DF877}" presName="txTwo" presStyleLbl="node2" presStyleIdx="0" presStyleCnt="2">
        <dgm:presLayoutVars>
          <dgm:chPref val="3"/>
        </dgm:presLayoutVars>
      </dgm:prSet>
      <dgm:spPr/>
    </dgm:pt>
    <dgm:pt modelId="{FD2EB230-B422-4292-B4CB-CD68771A43A0}" type="pres">
      <dgm:prSet presAssocID="{A39C59DF-7EFE-46D1-870A-BD68D77DF877}" presName="horzTwo" presStyleCnt="0"/>
      <dgm:spPr/>
    </dgm:pt>
    <dgm:pt modelId="{88334872-FFD1-4C82-97C7-B922AF51E57F}" type="pres">
      <dgm:prSet presAssocID="{1784D586-B756-404A-AC07-D1E8E0A44B0A}" presName="sibSpaceTwo" presStyleCnt="0"/>
      <dgm:spPr/>
    </dgm:pt>
    <dgm:pt modelId="{62400B19-0FDA-44B4-B7A4-351395E42820}" type="pres">
      <dgm:prSet presAssocID="{32C14F9E-401C-469F-B1BF-97D8BAD382D5}" presName="vertTwo" presStyleCnt="0"/>
      <dgm:spPr/>
    </dgm:pt>
    <dgm:pt modelId="{B2B976DB-96E6-45F1-8131-C24A8E5E7508}" type="pres">
      <dgm:prSet presAssocID="{32C14F9E-401C-469F-B1BF-97D8BAD382D5}" presName="txTwo" presStyleLbl="node2" presStyleIdx="1" presStyleCnt="2">
        <dgm:presLayoutVars>
          <dgm:chPref val="3"/>
        </dgm:presLayoutVars>
      </dgm:prSet>
      <dgm:spPr/>
    </dgm:pt>
    <dgm:pt modelId="{0317AFB8-267C-41C0-B4AF-C04608BD1F46}" type="pres">
      <dgm:prSet presAssocID="{32C14F9E-401C-469F-B1BF-97D8BAD382D5}" presName="horzTwo" presStyleCnt="0"/>
      <dgm:spPr/>
    </dgm:pt>
  </dgm:ptLst>
  <dgm:cxnLst>
    <dgm:cxn modelId="{F443FC07-71E9-43FB-8E6E-C6EF4090DA7E}" type="presOf" srcId="{A39C59DF-7EFE-46D1-870A-BD68D77DF877}" destId="{7E4C9C55-DFA2-493C-981A-DDC36215AC4B}" srcOrd="0" destOrd="0" presId="urn:microsoft.com/office/officeart/2005/8/layout/hierarchy4"/>
    <dgm:cxn modelId="{2B861A0B-0AF3-43C1-9535-FA40A239B351}" type="presOf" srcId="{D45C05FA-BFE5-4130-831F-F13A9E59D6C8}" destId="{C6176FA4-CE2D-4BCE-9122-FAA0DB526390}" srcOrd="0" destOrd="0" presId="urn:microsoft.com/office/officeart/2005/8/layout/hierarchy4"/>
    <dgm:cxn modelId="{E014711D-A3ED-45D5-8E04-BE4AC72B2D22}" srcId="{D45C05FA-BFE5-4130-831F-F13A9E59D6C8}" destId="{9D66AFE0-4484-4B9D-94C8-298F1BCB5AE0}" srcOrd="0" destOrd="0" parTransId="{1A9B8338-48CC-465E-BE0E-48598F478844}" sibTransId="{876E7257-C1E2-4BAF-B265-3C3CA16E522C}"/>
    <dgm:cxn modelId="{B284E633-884B-4B5C-81C7-B33C920324EA}" type="presOf" srcId="{32C14F9E-401C-469F-B1BF-97D8BAD382D5}" destId="{B2B976DB-96E6-45F1-8131-C24A8E5E7508}" srcOrd="0" destOrd="0" presId="urn:microsoft.com/office/officeart/2005/8/layout/hierarchy4"/>
    <dgm:cxn modelId="{DD818934-1253-4702-893A-FD5F0FB12F66}" srcId="{9D66AFE0-4484-4B9D-94C8-298F1BCB5AE0}" destId="{A39C59DF-7EFE-46D1-870A-BD68D77DF877}" srcOrd="0" destOrd="0" parTransId="{4AB0CFE4-F4FC-4AC6-B22A-B251981CC374}" sibTransId="{1784D586-B756-404A-AC07-D1E8E0A44B0A}"/>
    <dgm:cxn modelId="{36647463-60E5-4C37-9C31-F7310EBE5023}" type="presOf" srcId="{9D66AFE0-4484-4B9D-94C8-298F1BCB5AE0}" destId="{DB355A84-E8A8-497A-8CF8-20D5BD8D5DC2}" srcOrd="0" destOrd="0" presId="urn:microsoft.com/office/officeart/2005/8/layout/hierarchy4"/>
    <dgm:cxn modelId="{E1C35EE0-2BB7-4A81-8EE2-B0A7707DB256}" srcId="{9D66AFE0-4484-4B9D-94C8-298F1BCB5AE0}" destId="{32C14F9E-401C-469F-B1BF-97D8BAD382D5}" srcOrd="1" destOrd="0" parTransId="{4590EEC4-6051-4A49-BD7B-D9141EF431C6}" sibTransId="{D036E3A3-D2E6-4C13-B5C0-F19AB465AA98}"/>
    <dgm:cxn modelId="{C17ECCDD-19BB-43DC-939E-9311ADD666EB}" type="presParOf" srcId="{C6176FA4-CE2D-4BCE-9122-FAA0DB526390}" destId="{0439856F-CF2C-4CA8-B78C-39F9334AFCCF}" srcOrd="0" destOrd="0" presId="urn:microsoft.com/office/officeart/2005/8/layout/hierarchy4"/>
    <dgm:cxn modelId="{BF9B4182-8DF5-4464-BCEA-E87AAEA610A0}" type="presParOf" srcId="{0439856F-CF2C-4CA8-B78C-39F9334AFCCF}" destId="{DB355A84-E8A8-497A-8CF8-20D5BD8D5DC2}" srcOrd="0" destOrd="0" presId="urn:microsoft.com/office/officeart/2005/8/layout/hierarchy4"/>
    <dgm:cxn modelId="{0F1C9497-5AE6-4AB7-9795-346FF87B765E}" type="presParOf" srcId="{0439856F-CF2C-4CA8-B78C-39F9334AFCCF}" destId="{A7EB3727-A30D-4057-A661-72F33F6A3670}" srcOrd="1" destOrd="0" presId="urn:microsoft.com/office/officeart/2005/8/layout/hierarchy4"/>
    <dgm:cxn modelId="{B9F45445-9999-4A35-BA81-AD0A8143210A}" type="presParOf" srcId="{0439856F-CF2C-4CA8-B78C-39F9334AFCCF}" destId="{84DC6765-CF3E-4085-AD31-D52824B457C2}" srcOrd="2" destOrd="0" presId="urn:microsoft.com/office/officeart/2005/8/layout/hierarchy4"/>
    <dgm:cxn modelId="{70421724-C345-4371-BD7C-21FD8214AC70}" type="presParOf" srcId="{84DC6765-CF3E-4085-AD31-D52824B457C2}" destId="{0152E6C4-16C3-4129-ABB9-8D867E1B7953}" srcOrd="0" destOrd="0" presId="urn:microsoft.com/office/officeart/2005/8/layout/hierarchy4"/>
    <dgm:cxn modelId="{7D34A3EE-37C0-4D5E-B2A2-7B0C4FADCF99}" type="presParOf" srcId="{0152E6C4-16C3-4129-ABB9-8D867E1B7953}" destId="{7E4C9C55-DFA2-493C-981A-DDC36215AC4B}" srcOrd="0" destOrd="0" presId="urn:microsoft.com/office/officeart/2005/8/layout/hierarchy4"/>
    <dgm:cxn modelId="{4824652C-FFD4-41A2-A075-D0652A360811}" type="presParOf" srcId="{0152E6C4-16C3-4129-ABB9-8D867E1B7953}" destId="{FD2EB230-B422-4292-B4CB-CD68771A43A0}" srcOrd="1" destOrd="0" presId="urn:microsoft.com/office/officeart/2005/8/layout/hierarchy4"/>
    <dgm:cxn modelId="{583E000D-48A6-47CC-94FD-FC56CE969CC9}" type="presParOf" srcId="{84DC6765-CF3E-4085-AD31-D52824B457C2}" destId="{88334872-FFD1-4C82-97C7-B922AF51E57F}" srcOrd="1" destOrd="0" presId="urn:microsoft.com/office/officeart/2005/8/layout/hierarchy4"/>
    <dgm:cxn modelId="{3C18941B-6583-4951-978B-03DDF87A9564}" type="presParOf" srcId="{84DC6765-CF3E-4085-AD31-D52824B457C2}" destId="{62400B19-0FDA-44B4-B7A4-351395E42820}" srcOrd="2" destOrd="0" presId="urn:microsoft.com/office/officeart/2005/8/layout/hierarchy4"/>
    <dgm:cxn modelId="{FEB1DEF6-8E18-4B98-8496-0A130F8907B2}" type="presParOf" srcId="{62400B19-0FDA-44B4-B7A4-351395E42820}" destId="{B2B976DB-96E6-45F1-8131-C24A8E5E7508}" srcOrd="0" destOrd="0" presId="urn:microsoft.com/office/officeart/2005/8/layout/hierarchy4"/>
    <dgm:cxn modelId="{FD13C192-1BCD-4B8A-BBF6-288E3301DC73}" type="presParOf" srcId="{62400B19-0FDA-44B4-B7A4-351395E42820}" destId="{0317AFB8-267C-41C0-B4AF-C04608BD1F4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55A84-E8A8-497A-8CF8-20D5BD8D5DC2}">
      <dsp:nvSpPr>
        <dsp:cNvPr id="0" name=""/>
        <dsp:cNvSpPr/>
      </dsp:nvSpPr>
      <dsp:spPr>
        <a:xfrm>
          <a:off x="9203" y="0"/>
          <a:ext cx="12457116" cy="993904"/>
        </a:xfrm>
        <a:prstGeom prst="roundRect">
          <a:avLst>
            <a:gd name="adj" fmla="val 10000"/>
          </a:avLst>
        </a:prstGeom>
        <a:solidFill>
          <a:schemeClr val="accent1">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GB" sz="4300" kern="1200" dirty="0"/>
            <a:t>E2U</a:t>
          </a:r>
        </a:p>
      </dsp:txBody>
      <dsp:txXfrm>
        <a:off x="38313" y="29110"/>
        <a:ext cx="12398896" cy="935684"/>
      </dsp:txXfrm>
    </dsp:sp>
    <dsp:sp modelId="{7E4C9C55-DFA2-493C-981A-DDC36215AC4B}">
      <dsp:nvSpPr>
        <dsp:cNvPr id="0" name=""/>
        <dsp:cNvSpPr/>
      </dsp:nvSpPr>
      <dsp:spPr>
        <a:xfrm>
          <a:off x="4601" y="1479649"/>
          <a:ext cx="5977503" cy="3377409"/>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GB" sz="4000" kern="1200" dirty="0"/>
            <a:t>Easy Language (EL):</a:t>
          </a:r>
        </a:p>
        <a:p>
          <a:pPr marL="0" lvl="0" indent="0" algn="ctr" defTabSz="1778000">
            <a:lnSpc>
              <a:spcPct val="90000"/>
            </a:lnSpc>
            <a:spcBef>
              <a:spcPct val="0"/>
            </a:spcBef>
            <a:spcAft>
              <a:spcPct val="35000"/>
            </a:spcAft>
            <a:buNone/>
          </a:pPr>
          <a:r>
            <a:rPr lang="en-GB" sz="4000" kern="1200" dirty="0"/>
            <a:t>Strictly normed. </a:t>
          </a:r>
        </a:p>
        <a:p>
          <a:pPr marL="0" lvl="0" indent="0" algn="ctr" defTabSz="1778000">
            <a:lnSpc>
              <a:spcPct val="90000"/>
            </a:lnSpc>
            <a:spcBef>
              <a:spcPct val="0"/>
            </a:spcBef>
            <a:spcAft>
              <a:spcPct val="35000"/>
            </a:spcAft>
            <a:buNone/>
          </a:pPr>
          <a:r>
            <a:rPr lang="en-GB" sz="4000" kern="1200" dirty="0"/>
            <a:t>Maximally comprehensible.</a:t>
          </a:r>
        </a:p>
      </dsp:txBody>
      <dsp:txXfrm>
        <a:off x="103522" y="1578570"/>
        <a:ext cx="5779661" cy="3179567"/>
      </dsp:txXfrm>
    </dsp:sp>
    <dsp:sp modelId="{B2B976DB-96E6-45F1-8131-C24A8E5E7508}">
      <dsp:nvSpPr>
        <dsp:cNvPr id="0" name=""/>
        <dsp:cNvSpPr/>
      </dsp:nvSpPr>
      <dsp:spPr>
        <a:xfrm>
          <a:off x="6484215" y="1479649"/>
          <a:ext cx="5977503" cy="3377409"/>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GB" sz="4000" kern="1200" dirty="0"/>
            <a:t>Plain Language.</a:t>
          </a:r>
        </a:p>
        <a:p>
          <a:pPr marL="0" lvl="0" indent="0" algn="ctr" defTabSz="1778000">
            <a:lnSpc>
              <a:spcPct val="90000"/>
            </a:lnSpc>
            <a:spcBef>
              <a:spcPct val="0"/>
            </a:spcBef>
            <a:spcAft>
              <a:spcPct val="35000"/>
            </a:spcAft>
            <a:buNone/>
          </a:pPr>
          <a:r>
            <a:rPr lang="en-GB" sz="4000" kern="1200" dirty="0"/>
            <a:t>Not as strictly normed.</a:t>
          </a:r>
        </a:p>
        <a:p>
          <a:pPr marL="0" lvl="0" indent="0" algn="ctr" defTabSz="1778000">
            <a:lnSpc>
              <a:spcPct val="90000"/>
            </a:lnSpc>
            <a:spcBef>
              <a:spcPct val="0"/>
            </a:spcBef>
            <a:spcAft>
              <a:spcPct val="35000"/>
            </a:spcAft>
            <a:buNone/>
          </a:pPr>
          <a:r>
            <a:rPr lang="en-GB" sz="4000" kern="1200" dirty="0"/>
            <a:t>Covers an area of different complexity stages.</a:t>
          </a:r>
        </a:p>
      </dsp:txBody>
      <dsp:txXfrm>
        <a:off x="6583136" y="1578570"/>
        <a:ext cx="5779661" cy="317956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27/5/21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27/5/21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17</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18</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19</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20</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21</a:t>
            </a:fld>
            <a:endParaRPr lang="es-ES"/>
          </a:p>
        </p:txBody>
      </p:sp>
    </p:spTree>
    <p:extLst>
      <p:ext uri="{BB962C8B-B14F-4D97-AF65-F5344CB8AC3E}">
        <p14:creationId xmlns:p14="http://schemas.microsoft.com/office/powerpoint/2010/main" val="23524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hyperlink" Target="mailto:easit@uni-hildesheim.de" TargetMode="Externa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1.JPG"/><Relationship Id="rId12" Type="http://schemas.openxmlformats.org/officeDocument/2006/relationships/image" Target="../media/image16.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15.png"/><Relationship Id="rId5" Type="http://schemas.openxmlformats.org/officeDocument/2006/relationships/image" Target="../media/image9.emf"/><Relationship Id="rId10" Type="http://schemas.openxmlformats.org/officeDocument/2006/relationships/image" Target="../media/image14.jpg"/><Relationship Id="rId4" Type="http://schemas.openxmlformats.org/officeDocument/2006/relationships/image" Target="../media/image7.png"/><Relationship Id="rId9" Type="http://schemas.openxmlformats.org/officeDocument/2006/relationships/image" Target="../media/image13.sv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ndr.de/fernsehen/service/leichte_sprache/Nachrichten-in-Leichter-Sprache,nachrichtenleichtesprache100.htm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4859103" y="6175287"/>
            <a:ext cx="8567693" cy="1688455"/>
          </a:xfrm>
          <a:prstGeom prst="rect">
            <a:avLst/>
          </a:prstGeom>
        </p:spPr>
        <p:txBody>
          <a:bodyPr wrap="none" lIns="137141" tIns="68570" rIns="137141" bIns="68570">
            <a:spAutoFit/>
          </a:bodyPr>
          <a:lstStyle/>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Christiane Maaß</a:t>
            </a:r>
            <a:endParaRPr lang="sl-SI" sz="3600" b="1"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de-DE" sz="3600" b="1" dirty="0">
                <a:latin typeface="Verdana" panose="020B0604030504040204" pitchFamily="34" charset="0"/>
                <a:ea typeface="Verdana" panose="020B0604030504040204" pitchFamily="34" charset="0"/>
                <a:cs typeface="Verdana" panose="020B0604030504040204" pitchFamily="34" charset="0"/>
              </a:rPr>
              <a:t>Stiftung Universität Hildesheim</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501269"/>
            <a:ext cx="17457031" cy="1062638"/>
          </a:xfrm>
        </p:spPr>
        <p:txBody>
          <a:bodyPr>
            <a:noAutofit/>
          </a:bodyPr>
          <a:lstStyle/>
          <a:p>
            <a:pPr algn="ctr"/>
            <a:r>
              <a:rPr lang="en-GB" sz="5500" dirty="0"/>
              <a:t>E2U in Germany: overview and legal situation</a:t>
            </a:r>
          </a:p>
        </p:txBody>
      </p:sp>
      <p:sp>
        <p:nvSpPr>
          <p:cNvPr id="16" name="TextBox 15">
            <a:extLst>
              <a:ext uri="{FF2B5EF4-FFF2-40B4-BE49-F238E27FC236}">
                <a16:creationId xmlns:a16="http://schemas.microsoft.com/office/drawing/2014/main" id="{AAC2A4C7-C614-7241-918C-B81ACCA7CF55}"/>
              </a:ext>
            </a:extLst>
          </p:cNvPr>
          <p:cNvSpPr txBox="1"/>
          <p:nvPr/>
        </p:nvSpPr>
        <p:spPr>
          <a:xfrm>
            <a:off x="597552" y="3124947"/>
            <a:ext cx="17090859"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Element</a:t>
            </a:r>
            <a:r>
              <a:rPr lang="en-US"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2.</a:t>
            </a:r>
            <a:r>
              <a:rPr lang="de-DE"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Legislation, standards and guidelines</a:t>
            </a:r>
          </a:p>
        </p:txBody>
      </p:sp>
      <p:sp>
        <p:nvSpPr>
          <p:cNvPr id="24" name="TextBox 23">
            <a:extLst>
              <a:ext uri="{FF2B5EF4-FFF2-40B4-BE49-F238E27FC236}">
                <a16:creationId xmlns:a16="http://schemas.microsoft.com/office/drawing/2014/main" id="{9B881F88-A38F-E04E-A92D-8D793AECAFD3}"/>
              </a:ext>
            </a:extLst>
          </p:cNvPr>
          <p:cNvSpPr txBox="1"/>
          <p:nvPr/>
        </p:nvSpPr>
        <p:spPr>
          <a:xfrm>
            <a:off x="1511245" y="2199525"/>
            <a:ext cx="15263435"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Unit</a:t>
            </a:r>
            <a:r>
              <a:rPr lang="en-US"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2.</a:t>
            </a:r>
            <a:r>
              <a:rPr lang="es-ES" sz="4800" b="1" dirty="0">
                <a:latin typeface="Verdana" panose="020B0604030504040204" pitchFamily="34" charset="0"/>
                <a:ea typeface="Verdana" panose="020B0604030504040204" pitchFamily="34" charset="0"/>
                <a:cs typeface="Verdana" panose="020B0604030504040204" pitchFamily="34" charset="0"/>
              </a:rPr>
              <a:t> </a:t>
            </a:r>
            <a:r>
              <a:rPr lang="en-GB" sz="4800" b="1" dirty="0">
                <a:latin typeface="Verdana" panose="020B0604030504040204" pitchFamily="34" charset="0"/>
                <a:ea typeface="Verdana" panose="020B0604030504040204" pitchFamily="34" charset="0"/>
                <a:cs typeface="Verdana" panose="020B0604030504040204" pitchFamily="34" charset="0"/>
              </a:rPr>
              <a:t>Easy-to-understand language (E2U)</a:t>
            </a: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6095559"/>
          </a:xfrm>
          <a:prstGeom prst="rect">
            <a:avLst/>
          </a:prstGeom>
        </p:spPr>
        <p:txBody>
          <a:bodyPr wrap="square" lIns="137141" tIns="68570" rIns="137141" bIns="68570">
            <a:spAutoFit/>
          </a:bodyPr>
          <a:lstStyle/>
          <a:p>
            <a:pPr>
              <a:lnSpc>
                <a:spcPct val="150000"/>
              </a:lnSpc>
            </a:pPr>
            <a:r>
              <a:rPr lang="en-GB" sz="4400" dirty="0">
                <a:latin typeface="Verdana" pitchFamily="34" charset="0"/>
                <a:ea typeface="Verdana" pitchFamily="34" charset="0"/>
              </a:rPr>
              <a:t>Museums.</a:t>
            </a:r>
          </a:p>
          <a:p>
            <a:pPr marL="685800" indent="-685800">
              <a:lnSpc>
                <a:spcPct val="150000"/>
              </a:lnSpc>
              <a:buFont typeface="Arial" panose="020B0604020202020204" pitchFamily="34" charset="0"/>
              <a:buChar char="•"/>
            </a:pPr>
            <a:r>
              <a:rPr lang="en-GB" sz="4400" dirty="0">
                <a:latin typeface="Verdana" pitchFamily="34" charset="0"/>
                <a:ea typeface="Verdana" pitchFamily="34" charset="0"/>
              </a:rPr>
              <a:t>Increasingly offer EL.</a:t>
            </a:r>
          </a:p>
          <a:p>
            <a:pPr marL="685800" indent="-685800">
              <a:lnSpc>
                <a:spcPct val="150000"/>
              </a:lnSpc>
              <a:buFont typeface="Arial" panose="020B0604020202020204" pitchFamily="34" charset="0"/>
              <a:buChar char="•"/>
            </a:pPr>
            <a:endParaRPr lang="en-GB" sz="4400" dirty="0">
              <a:latin typeface="Verdana" pitchFamily="34" charset="0"/>
              <a:ea typeface="Verdana" pitchFamily="34" charset="0"/>
            </a:endParaRPr>
          </a:p>
          <a:p>
            <a:pPr>
              <a:lnSpc>
                <a:spcPct val="150000"/>
              </a:lnSpc>
            </a:pPr>
            <a:r>
              <a:rPr lang="en-GB" sz="4400" dirty="0">
                <a:latin typeface="Verdana" pitchFamily="34" charset="0"/>
                <a:ea typeface="Verdana" pitchFamily="34" charset="0"/>
              </a:rPr>
              <a:t>There are many other contexts where information in E2U is needed and wished by the target groups, but still lacking.</a:t>
            </a:r>
          </a:p>
          <a:p>
            <a:pPr>
              <a:lnSpc>
                <a:spcPct val="150000"/>
              </a:lnSpc>
            </a:pPr>
            <a:endParaRPr lang="en-GB" sz="4400" dirty="0">
              <a:latin typeface="Verdana" pitchFamily="34" charset="0"/>
              <a:ea typeface="Verdana" pitchFamily="34" charset="0"/>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Areas of application (6)</a:t>
            </a:r>
            <a:endParaRPr lang="en-GB" dirty="0">
              <a:effectLst/>
            </a:endParaRPr>
          </a:p>
        </p:txBody>
      </p:sp>
    </p:spTree>
    <p:extLst>
      <p:ext uri="{BB962C8B-B14F-4D97-AF65-F5344CB8AC3E}">
        <p14:creationId xmlns:p14="http://schemas.microsoft.com/office/powerpoint/2010/main" val="2752793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Federal Act on Equal Opportunities of Persons with Disabilities (</a:t>
            </a:r>
            <a:r>
              <a:rPr lang="en-GB" sz="4500" dirty="0" err="1">
                <a:latin typeface="Verdana" pitchFamily="34" charset="0"/>
                <a:ea typeface="Verdana" pitchFamily="34" charset="0"/>
              </a:rPr>
              <a:t>Behindertengleichstellungsgesetz</a:t>
            </a:r>
            <a:r>
              <a:rPr lang="en-GB" sz="4500" dirty="0">
                <a:latin typeface="Verdana" pitchFamily="34" charset="0"/>
                <a:ea typeface="Verdana" pitchFamily="34" charset="0"/>
              </a:rPr>
              <a:t>, BGG).</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First passed in 2002.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Amended in 2016 and 2018.</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Legislation (1)</a:t>
            </a:r>
            <a:endParaRPr lang="en-GB" dirty="0">
              <a:effectLst/>
            </a:endParaRPr>
          </a:p>
        </p:txBody>
      </p:sp>
    </p:spTree>
    <p:extLst>
      <p:ext uri="{BB962C8B-B14F-4D97-AF65-F5344CB8AC3E}">
        <p14:creationId xmlns:p14="http://schemas.microsoft.com/office/powerpoint/2010/main" val="4061289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 that official notes, general rulings, public law contracts and forms should on request be explained in Plain Language and, if it does not suffice, in Easy Language.” (BGG 2016, Paragraph 11, translated by Christiane Maaß).</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Legislation (2)</a:t>
            </a:r>
            <a:endParaRPr lang="en-GB" dirty="0">
              <a:effectLst/>
            </a:endParaRPr>
          </a:p>
        </p:txBody>
      </p:sp>
    </p:spTree>
    <p:extLst>
      <p:ext uri="{BB962C8B-B14F-4D97-AF65-F5344CB8AC3E}">
        <p14:creationId xmlns:p14="http://schemas.microsoft.com/office/powerpoint/2010/main" val="81567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Accessible Information Technology Regulation (2011) (</a:t>
            </a:r>
            <a:r>
              <a:rPr lang="en-GB" sz="4500" dirty="0" err="1">
                <a:latin typeface="Verdana" pitchFamily="34" charset="0"/>
                <a:ea typeface="Verdana" pitchFamily="34" charset="0"/>
              </a:rPr>
              <a:t>Barrierefreie-Informationstechnik-Verordnung</a:t>
            </a:r>
            <a:r>
              <a:rPr lang="en-GB" sz="4500" dirty="0">
                <a:latin typeface="Verdana" pitchFamily="34" charset="0"/>
                <a:ea typeface="Verdana" pitchFamily="34" charset="0"/>
              </a:rPr>
              <a:t>, BITV 2.0).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Accessibility of websites, mobile apps, e-government tools, and graphical interfaces.</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Legislation (3)</a:t>
            </a:r>
            <a:endParaRPr lang="en-GB" dirty="0">
              <a:effectLst/>
            </a:endParaRPr>
          </a:p>
        </p:txBody>
      </p:sp>
    </p:spTree>
    <p:extLst>
      <p:ext uri="{BB962C8B-B14F-4D97-AF65-F5344CB8AC3E}">
        <p14:creationId xmlns:p14="http://schemas.microsoft.com/office/powerpoint/2010/main" val="720372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Accessible Information Technology Regulation (2011) (</a:t>
            </a:r>
            <a:r>
              <a:rPr lang="en-GB" sz="4500" dirty="0" err="1">
                <a:latin typeface="Verdana" pitchFamily="34" charset="0"/>
                <a:ea typeface="Verdana" pitchFamily="34" charset="0"/>
              </a:rPr>
              <a:t>Barrierefreie-Informationstechnik-Verordnung</a:t>
            </a:r>
            <a:r>
              <a:rPr lang="en-GB" sz="4500" dirty="0">
                <a:latin typeface="Verdana" pitchFamily="34" charset="0"/>
                <a:ea typeface="Verdana" pitchFamily="34" charset="0"/>
              </a:rPr>
              <a:t>, BITV 2.0).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Every federal agency has to have EL offers on their homepages.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13 basic rules for the creation of EL content.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Legislation (4)</a:t>
            </a:r>
            <a:endParaRPr lang="en-GB" dirty="0">
              <a:effectLst/>
            </a:endParaRPr>
          </a:p>
        </p:txBody>
      </p:sp>
    </p:spTree>
    <p:extLst>
      <p:ext uri="{BB962C8B-B14F-4D97-AF65-F5344CB8AC3E}">
        <p14:creationId xmlns:p14="http://schemas.microsoft.com/office/powerpoint/2010/main" val="982738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National Action Plan (2011, 2016).</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Implementation of the UN CRPD on a national level.</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Many measures evolving around communicative accessibility (EL as well).</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Its implementation is being monitored.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Legislation (5)</a:t>
            </a:r>
            <a:endParaRPr lang="en-GB" dirty="0">
              <a:effectLst/>
            </a:endParaRPr>
          </a:p>
        </p:txBody>
      </p:sp>
    </p:spTree>
    <p:extLst>
      <p:ext uri="{BB962C8B-B14F-4D97-AF65-F5344CB8AC3E}">
        <p14:creationId xmlns:p14="http://schemas.microsoft.com/office/powerpoint/2010/main" val="1593587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National Action Plan Health Literacy (2018).</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PL is mentioned.</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Aims to improve health literacy of the broader population. </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Accessible health information.</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Legislation (6)</a:t>
            </a:r>
            <a:endParaRPr lang="en-GB" dirty="0">
              <a:effectLst/>
            </a:endParaRPr>
          </a:p>
        </p:txBody>
      </p:sp>
    </p:spTree>
    <p:extLst>
      <p:ext uri="{BB962C8B-B14F-4D97-AF65-F5344CB8AC3E}">
        <p14:creationId xmlns:p14="http://schemas.microsoft.com/office/powerpoint/2010/main" val="2070564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de-DE" sz="3600" b="1" dirty="0">
                <a:latin typeface="Verdana" panose="020B0604030504040204" pitchFamily="34" charset="0"/>
                <a:ea typeface="Verdana" panose="020B0604030504040204" pitchFamily="34" charset="0"/>
                <a:cs typeface="Verdana" panose="020B0604030504040204" pitchFamily="34" charset="0"/>
                <a:hlinkClick r:id="rId5"/>
              </a:rPr>
              <a:t>easit@uni-hildesheim.de</a:t>
            </a:r>
            <a:r>
              <a:rPr lang="de-DE" sz="3600" b="1" dirty="0">
                <a:latin typeface="Verdana" panose="020B0604030504040204" pitchFamily="34" charset="0"/>
                <a:ea typeface="Verdana" panose="020B0604030504040204" pitchFamily="34" charset="0"/>
                <a:cs typeface="Verdana" panose="020B0604030504040204" pitchFamily="34" charset="0"/>
              </a:rPr>
              <a:t> </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fontScale="90000"/>
          </a:bodyPr>
          <a:lstStyle/>
          <a:p>
            <a:r>
              <a:rPr lang="de-DE" sz="3600" dirty="0"/>
              <a:t>Christiane Maaß and Sergio Hernandez</a:t>
            </a:r>
            <a:endParaRPr lang="en-ES" sz="3600" dirty="0"/>
          </a:p>
        </p:txBody>
      </p:sp>
      <p:pic>
        <p:nvPicPr>
          <p:cNvPr id="17" name="Picture 16" descr="Logo of the University of Hildesheim. ">
            <a:extLst>
              <a:ext uri="{FF2B5EF4-FFF2-40B4-BE49-F238E27FC236}">
                <a16:creationId xmlns:a16="http://schemas.microsoft.com/office/drawing/2014/main" id="{79B64585-8AE6-F047-B9D0-459ECD9F14A9}"/>
              </a:ext>
            </a:extLst>
          </p:cNvPr>
          <p:cNvPicPr>
            <a:picLocks noChangeAspect="1"/>
          </p:cNvPicPr>
          <p:nvPr/>
        </p:nvPicPr>
        <p:blipFill>
          <a:blip r:embed="rId6"/>
          <a:stretch>
            <a:fillRect/>
          </a:stretch>
        </p:blipFill>
        <p:spPr>
          <a:xfrm>
            <a:off x="4311922" y="2946456"/>
            <a:ext cx="4439670" cy="4433896"/>
          </a:xfrm>
          <a:prstGeom prst="rect">
            <a:avLst/>
          </a:prstGeom>
        </p:spPr>
      </p:pic>
    </p:spTree>
    <p:extLst>
      <p:ext uri="{BB962C8B-B14F-4D97-AF65-F5344CB8AC3E}">
        <p14:creationId xmlns:p14="http://schemas.microsoft.com/office/powerpoint/2010/main" val="135878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5283221"/>
          </a:xfrm>
          <a:prstGeom prst="rect">
            <a:avLst/>
          </a:prstGeom>
        </p:spPr>
        <p:txBody>
          <a:bodyPr wrap="square" lIns="137141" tIns="68570" rIns="137141" bIns="68570">
            <a:spAutoFit/>
          </a:bodyPr>
          <a:lstStyle/>
          <a:p>
            <a:pPr>
              <a:lnSpc>
                <a:spcPct val="150000"/>
              </a:lnSpc>
            </a:pPr>
            <a:r>
              <a:rPr lang="en-GB" sz="3800" dirty="0">
                <a:latin typeface="Verdana" pitchFamily="34" charset="0"/>
                <a:ea typeface="Verdana" pitchFamily="34" charset="0"/>
              </a:rPr>
              <a:t>Situation of E2U in Germany: 2 videos.</a:t>
            </a:r>
          </a:p>
          <a:p>
            <a:pPr>
              <a:lnSpc>
                <a:spcPct val="150000"/>
              </a:lnSpc>
            </a:pPr>
            <a:endParaRPr lang="en-GB" sz="3800" dirty="0">
              <a:latin typeface="Verdana" pitchFamily="34" charset="0"/>
              <a:ea typeface="Verdana" pitchFamily="34" charset="0"/>
            </a:endParaRPr>
          </a:p>
          <a:p>
            <a:pPr>
              <a:lnSpc>
                <a:spcPct val="150000"/>
              </a:lnSpc>
            </a:pPr>
            <a:r>
              <a:rPr lang="en-GB" sz="3800" dirty="0">
                <a:latin typeface="Verdana" pitchFamily="34" charset="0"/>
                <a:ea typeface="Verdana" pitchFamily="34" charset="0"/>
              </a:rPr>
              <a:t>First video:</a:t>
            </a:r>
          </a:p>
          <a:p>
            <a:pPr marL="685800" indent="-685800">
              <a:lnSpc>
                <a:spcPct val="150000"/>
              </a:lnSpc>
              <a:buFont typeface="Arial" panose="020B0604020202020204" pitchFamily="34" charset="0"/>
              <a:buChar char="•"/>
            </a:pPr>
            <a:r>
              <a:rPr lang="en-GB" sz="3800" dirty="0">
                <a:latin typeface="Verdana" pitchFamily="34" charset="0"/>
                <a:ea typeface="Verdana" pitchFamily="34" charset="0"/>
              </a:rPr>
              <a:t>German concept of E2U. </a:t>
            </a:r>
          </a:p>
          <a:p>
            <a:pPr marL="685800" indent="-685800">
              <a:lnSpc>
                <a:spcPct val="150000"/>
              </a:lnSpc>
              <a:buFont typeface="Arial" panose="020B0604020202020204" pitchFamily="34" charset="0"/>
              <a:buChar char="•"/>
            </a:pPr>
            <a:r>
              <a:rPr lang="en-GB" sz="3800" dirty="0">
                <a:latin typeface="Verdana" pitchFamily="34" charset="0"/>
                <a:ea typeface="Verdana" pitchFamily="34" charset="0"/>
              </a:rPr>
              <a:t>Implementation fields of E2U.</a:t>
            </a:r>
          </a:p>
          <a:p>
            <a:pPr marL="685800" indent="-685800">
              <a:lnSpc>
                <a:spcPct val="150000"/>
              </a:lnSpc>
              <a:buFont typeface="Arial" panose="020B0604020202020204" pitchFamily="34" charset="0"/>
              <a:buChar char="•"/>
            </a:pPr>
            <a:r>
              <a:rPr lang="en-GB" sz="3800" dirty="0">
                <a:latin typeface="Verdana" pitchFamily="34" charset="0"/>
                <a:ea typeface="Verdana" pitchFamily="34" charset="0"/>
              </a:rPr>
              <a:t>Legal milestones.</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ES" dirty="0"/>
              <a:t>Overview</a:t>
            </a:r>
            <a:r>
              <a:rPr lang="de-DE" dirty="0"/>
              <a:t> (1)</a:t>
            </a:r>
            <a:endParaRPr lang="en-ES" dirty="0"/>
          </a:p>
        </p:txBody>
      </p:sp>
    </p:spTree>
    <p:extLst>
      <p:ext uri="{BB962C8B-B14F-4D97-AF65-F5344CB8AC3E}">
        <p14:creationId xmlns:p14="http://schemas.microsoft.com/office/powerpoint/2010/main" val="3788353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5283221"/>
          </a:xfrm>
          <a:prstGeom prst="rect">
            <a:avLst/>
          </a:prstGeom>
        </p:spPr>
        <p:txBody>
          <a:bodyPr wrap="square" lIns="137141" tIns="68570" rIns="137141" bIns="68570">
            <a:spAutoFit/>
          </a:bodyPr>
          <a:lstStyle/>
          <a:p>
            <a:pPr>
              <a:lnSpc>
                <a:spcPct val="150000"/>
              </a:lnSpc>
            </a:pPr>
            <a:r>
              <a:rPr lang="en-GB" sz="3800" dirty="0">
                <a:latin typeface="Verdana" pitchFamily="34" charset="0"/>
                <a:ea typeface="Verdana" pitchFamily="34" charset="0"/>
              </a:rPr>
              <a:t>Situation of E2U in Germany: 2 videos.</a:t>
            </a:r>
          </a:p>
          <a:p>
            <a:pPr>
              <a:lnSpc>
                <a:spcPct val="150000"/>
              </a:lnSpc>
            </a:pPr>
            <a:endParaRPr lang="en-GB" sz="3800" dirty="0">
              <a:latin typeface="Verdana" pitchFamily="34" charset="0"/>
              <a:ea typeface="Verdana" pitchFamily="34" charset="0"/>
            </a:endParaRPr>
          </a:p>
          <a:p>
            <a:pPr>
              <a:lnSpc>
                <a:spcPct val="150000"/>
              </a:lnSpc>
            </a:pPr>
            <a:r>
              <a:rPr lang="en-GB" sz="3800" dirty="0">
                <a:latin typeface="Verdana" pitchFamily="34" charset="0"/>
                <a:ea typeface="Verdana" pitchFamily="34" charset="0"/>
              </a:rPr>
              <a:t>Second video:</a:t>
            </a:r>
          </a:p>
          <a:p>
            <a:pPr marL="685800" indent="-685800">
              <a:lnSpc>
                <a:spcPct val="150000"/>
              </a:lnSpc>
              <a:buFont typeface="Arial" panose="020B0604020202020204" pitchFamily="34" charset="0"/>
              <a:buChar char="•"/>
            </a:pPr>
            <a:r>
              <a:rPr lang="en-GB" sz="3800" dirty="0">
                <a:latin typeface="Verdana" pitchFamily="34" charset="0"/>
                <a:ea typeface="Verdana" pitchFamily="34" charset="0"/>
              </a:rPr>
              <a:t>Situation in research.</a:t>
            </a:r>
          </a:p>
          <a:p>
            <a:pPr marL="685800" indent="-685800">
              <a:lnSpc>
                <a:spcPct val="150000"/>
              </a:lnSpc>
              <a:buFont typeface="Arial" panose="020B0604020202020204" pitchFamily="34" charset="0"/>
              <a:buChar char="•"/>
            </a:pPr>
            <a:r>
              <a:rPr lang="en-GB" sz="3800" dirty="0">
                <a:latin typeface="Verdana" pitchFamily="34" charset="0"/>
                <a:ea typeface="Verdana" pitchFamily="34" charset="0"/>
              </a:rPr>
              <a:t>Existing practical and scientific guidelines. </a:t>
            </a:r>
          </a:p>
          <a:p>
            <a:pPr marL="685800" indent="-685800">
              <a:lnSpc>
                <a:spcPct val="150000"/>
              </a:lnSpc>
              <a:buFont typeface="Arial" panose="020B0604020202020204" pitchFamily="34" charset="0"/>
              <a:buChar char="•"/>
            </a:pPr>
            <a:r>
              <a:rPr lang="en-GB" sz="3800" dirty="0">
                <a:latin typeface="Verdana" pitchFamily="34" charset="0"/>
                <a:ea typeface="Verdana" pitchFamily="34" charset="0"/>
              </a:rPr>
              <a:t>German E2U rules. </a:t>
            </a:r>
          </a:p>
        </p:txBody>
      </p:sp>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ES" dirty="0"/>
              <a:t>Overview</a:t>
            </a:r>
            <a:r>
              <a:rPr lang="de-DE" dirty="0"/>
              <a:t> (2)</a:t>
            </a:r>
            <a:endParaRPr lang="en-ES" dirty="0"/>
          </a:p>
        </p:txBody>
      </p:sp>
    </p:spTree>
    <p:extLst>
      <p:ext uri="{BB962C8B-B14F-4D97-AF65-F5344CB8AC3E}">
        <p14:creationId xmlns:p14="http://schemas.microsoft.com/office/powerpoint/2010/main" val="1921303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descr="E2U in Germany. Two varieries: Easy Language and Plain Language.">
            <a:extLst>
              <a:ext uri="{FF2B5EF4-FFF2-40B4-BE49-F238E27FC236}">
                <a16:creationId xmlns:a16="http://schemas.microsoft.com/office/drawing/2014/main" id="{F7CE8399-6141-42C0-9FCF-2282B87C99F2}"/>
              </a:ext>
            </a:extLst>
          </p:cNvPr>
          <p:cNvGraphicFramePr/>
          <p:nvPr>
            <p:extLst>
              <p:ext uri="{D42A27DB-BD31-4B8C-83A1-F6EECF244321}">
                <p14:modId xmlns:p14="http://schemas.microsoft.com/office/powerpoint/2010/main" val="1391879088"/>
              </p:ext>
            </p:extLst>
          </p:nvPr>
        </p:nvGraphicFramePr>
        <p:xfrm>
          <a:off x="2590800" y="3349262"/>
          <a:ext cx="12466320" cy="48573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el 2">
            <a:extLst>
              <a:ext uri="{FF2B5EF4-FFF2-40B4-BE49-F238E27FC236}">
                <a16:creationId xmlns:a16="http://schemas.microsoft.com/office/drawing/2014/main" id="{3ECE3D7C-6D79-4C68-9D37-F88C6F3C3AE4}"/>
              </a:ext>
            </a:extLst>
          </p:cNvPr>
          <p:cNvSpPr>
            <a:spLocks noGrp="1"/>
          </p:cNvSpPr>
          <p:nvPr>
            <p:ph type="title"/>
          </p:nvPr>
        </p:nvSpPr>
        <p:spPr>
          <a:xfrm>
            <a:off x="317912" y="1712788"/>
            <a:ext cx="12185514" cy="1062638"/>
          </a:xfrm>
        </p:spPr>
        <p:txBody>
          <a:bodyPr>
            <a:normAutofit/>
          </a:bodyPr>
          <a:lstStyle/>
          <a:p>
            <a:r>
              <a:rPr lang="de-DE" dirty="0"/>
              <a:t>E2U in Germany</a:t>
            </a:r>
            <a:endParaRPr lang="en-GB" dirty="0"/>
          </a:p>
        </p:txBody>
      </p:sp>
    </p:spTree>
    <p:extLst>
      <p:ext uri="{BB962C8B-B14F-4D97-AF65-F5344CB8AC3E}">
        <p14:creationId xmlns:p14="http://schemas.microsoft.com/office/powerpoint/2010/main" val="2934867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4153425"/>
          </a:xfrm>
          <a:prstGeom prst="rect">
            <a:avLst/>
          </a:prstGeom>
        </p:spPr>
        <p:txBody>
          <a:bodyPr wrap="square" lIns="137141" tIns="68570" rIns="137141" bIns="68570">
            <a:spAutoFit/>
          </a:bodyPr>
          <a:lstStyle/>
          <a:p>
            <a:pPr>
              <a:lnSpc>
                <a:spcPct val="150000"/>
              </a:lnSpc>
            </a:pPr>
            <a:r>
              <a:rPr lang="en-US" sz="4500" dirty="0">
                <a:latin typeface="Verdana" pitchFamily="34" charset="0"/>
                <a:ea typeface="Verdana" pitchFamily="34" charset="0"/>
              </a:rPr>
              <a:t>Legal and administrative communication.</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Federal agencies have to offer EL on their homepages.</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On municipal and local level: Many interaction texts are available in EL.</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Areas of application (1)</a:t>
            </a:r>
            <a:endParaRPr lang="en-GB" dirty="0">
              <a:effectLst/>
            </a:endParaRPr>
          </a:p>
        </p:txBody>
      </p:sp>
    </p:spTree>
    <p:extLst>
      <p:ext uri="{BB962C8B-B14F-4D97-AF65-F5344CB8AC3E}">
        <p14:creationId xmlns:p14="http://schemas.microsoft.com/office/powerpoint/2010/main" val="810036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Political participation.</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Polling information.</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Programmes of political parties.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Explanations of the German political system.</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News from different news media.  </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Areas of application (2)</a:t>
            </a:r>
            <a:endParaRPr lang="en-GB" dirty="0">
              <a:effectLst/>
            </a:endParaRPr>
          </a:p>
        </p:txBody>
      </p:sp>
    </p:spTree>
    <p:extLst>
      <p:ext uri="{BB962C8B-B14F-4D97-AF65-F5344CB8AC3E}">
        <p14:creationId xmlns:p14="http://schemas.microsoft.com/office/powerpoint/2010/main" val="3362280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3114679"/>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News.</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hlinkClick r:id="rId2"/>
              </a:rPr>
              <a:t>Daily news of the North German Broadcasting Association. </a:t>
            </a:r>
            <a:endParaRPr lang="en-GB" sz="4500" dirty="0">
              <a:latin typeface="Verdana" pitchFamily="34" charset="0"/>
              <a:ea typeface="Verdana" pitchFamily="34" charset="0"/>
            </a:endParaRP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Areas of application (3)</a:t>
            </a:r>
            <a:endParaRPr lang="en-GB" dirty="0">
              <a:effectLst/>
            </a:endParaRPr>
          </a:p>
        </p:txBody>
      </p:sp>
    </p:spTree>
    <p:extLst>
      <p:ext uri="{BB962C8B-B14F-4D97-AF65-F5344CB8AC3E}">
        <p14:creationId xmlns:p14="http://schemas.microsoft.com/office/powerpoint/2010/main" val="3612080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2075933"/>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Public health.</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Especially PL.</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Areas of application (4)</a:t>
            </a:r>
            <a:endParaRPr lang="en-GB" dirty="0">
              <a:effectLst/>
            </a:endParaRPr>
          </a:p>
        </p:txBody>
      </p:sp>
    </p:spTree>
    <p:extLst>
      <p:ext uri="{BB962C8B-B14F-4D97-AF65-F5344CB8AC3E}">
        <p14:creationId xmlns:p14="http://schemas.microsoft.com/office/powerpoint/2010/main" val="2492126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A89CF32-AEAA-5D4E-8107-6D019FF3EEC7}"/>
              </a:ext>
            </a:extLst>
          </p:cNvPr>
          <p:cNvSpPr/>
          <p:nvPr/>
        </p:nvSpPr>
        <p:spPr>
          <a:xfrm>
            <a:off x="452993" y="3224323"/>
            <a:ext cx="17251790" cy="5192170"/>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Multimodal services in Easy Language.</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Still quite rare.</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Fairy tales in EL and sign language.</a:t>
            </a:r>
          </a:p>
          <a:p>
            <a:pPr>
              <a:lnSpc>
                <a:spcPct val="150000"/>
              </a:lnSpc>
            </a:pPr>
            <a:endParaRPr lang="en-GB" sz="4500" dirty="0">
              <a:latin typeface="Verdana" pitchFamily="34" charset="0"/>
              <a:ea typeface="Verdana" pitchFamily="34" charset="0"/>
            </a:endParaRPr>
          </a:p>
          <a:p>
            <a:pPr>
              <a:lnSpc>
                <a:spcPct val="150000"/>
              </a:lnSpc>
            </a:pPr>
            <a:r>
              <a:rPr lang="en-GB" sz="4500" dirty="0">
                <a:latin typeface="Verdana" pitchFamily="34" charset="0"/>
                <a:ea typeface="Verdana" pitchFamily="34" charset="0"/>
              </a:rPr>
              <a:t>Literature in EL: Still very rare.</a:t>
            </a:r>
          </a:p>
        </p:txBody>
      </p:sp>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GB" dirty="0"/>
              <a:t>Areas of application (5)</a:t>
            </a:r>
            <a:endParaRPr lang="en-GB" dirty="0">
              <a:effectLst/>
            </a:endParaRPr>
          </a:p>
        </p:txBody>
      </p:sp>
    </p:spTree>
    <p:extLst>
      <p:ext uri="{BB962C8B-B14F-4D97-AF65-F5344CB8AC3E}">
        <p14:creationId xmlns:p14="http://schemas.microsoft.com/office/powerpoint/2010/main" val="1315434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596</Words>
  <Application>Microsoft Macintosh PowerPoint</Application>
  <PresentationFormat>Custom</PresentationFormat>
  <Paragraphs>92</Paragraphs>
  <Slides>21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Verdana</vt:lpstr>
      <vt:lpstr>Office Theme</vt:lpstr>
      <vt:lpstr>E2U in Germany: overview and legal situation</vt:lpstr>
      <vt:lpstr>Overview (1)</vt:lpstr>
      <vt:lpstr>Overview (2)</vt:lpstr>
      <vt:lpstr>E2U in Germany</vt:lpstr>
      <vt:lpstr>Areas of application (1)</vt:lpstr>
      <vt:lpstr>Areas of application (2)</vt:lpstr>
      <vt:lpstr>Areas of application (3)</vt:lpstr>
      <vt:lpstr>Areas of application (4)</vt:lpstr>
      <vt:lpstr>Areas of application (5)</vt:lpstr>
      <vt:lpstr>Areas of application (6)</vt:lpstr>
      <vt:lpstr>Legislation (1)</vt:lpstr>
      <vt:lpstr>Legislation (2)</vt:lpstr>
      <vt:lpstr>Legislation (3)</vt:lpstr>
      <vt:lpstr>Legislation (4)</vt:lpstr>
      <vt:lpstr>Legislation (5)</vt:lpstr>
      <vt:lpstr>Legislation (6)</vt:lpstr>
      <vt:lpstr>Christiane Maaß and Sergio Hernandez</vt:lpstr>
      <vt:lpstr>Acknowledgement</vt:lpstr>
      <vt:lpstr>Disclaimer</vt:lpstr>
      <vt:lpstr>Partners</vt:lpstr>
      <vt:lpstr>EASIT</vt:lpstr>
    </vt:vector>
  </TitlesOfParts>
  <Manager>Anna Matamala</Manager>
  <Company>SUH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dc:subject>
  <dc:creator>Christiane Maaß;Sergio Hernández</dc:creator>
  <cp:keywords>easy-to-read content; cognitive accessibility; plain language; easy-to-understand content</cp:keywords>
  <dc:description/>
  <cp:lastModifiedBy>Ana Fernández Torné</cp:lastModifiedBy>
  <cp:revision>27</cp:revision>
  <dcterms:modified xsi:type="dcterms:W3CDTF">2021-05-27T07:43:56Z</dcterms:modified>
  <cp:category>Teaching materials</cp:category>
</cp:coreProperties>
</file>