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301" r:id="rId4"/>
    <p:sldId id="313" r:id="rId5"/>
    <p:sldId id="259" r:id="rId6"/>
    <p:sldId id="258" r:id="rId7"/>
    <p:sldId id="296" r:id="rId8"/>
    <p:sldId id="297" r:id="rId9"/>
    <p:sldId id="300" r:id="rId10"/>
    <p:sldId id="262" r:id="rId11"/>
    <p:sldId id="303" r:id="rId12"/>
    <p:sldId id="304" r:id="rId13"/>
    <p:sldId id="317" r:id="rId14"/>
    <p:sldId id="305" r:id="rId15"/>
    <p:sldId id="306" r:id="rId16"/>
    <p:sldId id="307" r:id="rId17"/>
    <p:sldId id="308" r:id="rId18"/>
    <p:sldId id="315" r:id="rId19"/>
    <p:sldId id="309" r:id="rId20"/>
    <p:sldId id="316" r:id="rId21"/>
    <p:sldId id="312" r:id="rId22"/>
    <p:sldId id="295" r:id="rId23"/>
  </p:sldIdLst>
  <p:sldSz cx="9144000" cy="5143500" type="screen16x9"/>
  <p:notesSz cx="6858000" cy="9144000"/>
  <p:embeddedFontLst>
    <p:embeddedFont>
      <p:font typeface="Montserrat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97388B-94EA-4DB8-A5BF-857607E50939}">
  <a:tblStyle styleId="{4B97388B-94EA-4DB8-A5BF-857607E5093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EAE4D93-A806-4C0B-BD0F-4C76D5DBD6C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10043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2345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3625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9193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5385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8915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8915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24763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24763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58987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8141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0662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096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1441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4747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bin templat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269738" y="253581"/>
            <a:ext cx="4305890" cy="4636339"/>
            <a:chOff x="4707786" y="372793"/>
            <a:chExt cx="5700900" cy="6138407"/>
          </a:xfrm>
        </p:grpSpPr>
        <p:sp>
          <p:nvSpPr>
            <p:cNvPr id="11" name="Google Shape;11;p2"/>
            <p:cNvSpPr/>
            <p:nvPr/>
          </p:nvSpPr>
          <p:spPr>
            <a:xfrm rot="10800000">
              <a:off x="4707786" y="372793"/>
              <a:ext cx="5700900" cy="6138300"/>
            </a:xfrm>
            <a:prstGeom prst="snip1Rect">
              <a:avLst>
                <a:gd name="adj" fmla="val 14584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702806"/>
            <a:ext cx="35478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269767" y="2573194"/>
            <a:ext cx="8613597" cy="2316726"/>
            <a:chOff x="4707825" y="3443908"/>
            <a:chExt cx="11404207" cy="3067292"/>
          </a:xfrm>
        </p:grpSpPr>
        <p:sp>
          <p:nvSpPr>
            <p:cNvPr id="17" name="Google Shape;17;p3"/>
            <p:cNvSpPr/>
            <p:nvPr/>
          </p:nvSpPr>
          <p:spPr>
            <a:xfrm rot="10800000">
              <a:off x="4707832" y="3443908"/>
              <a:ext cx="11404200" cy="3067200"/>
            </a:xfrm>
            <a:prstGeom prst="snip1Rect">
              <a:avLst>
                <a:gd name="adj" fmla="val 27420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2881075"/>
            <a:ext cx="7908000" cy="65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685800" y="3547231"/>
            <a:ext cx="79080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8"/>
          <p:cNvGrpSpPr/>
          <p:nvPr/>
        </p:nvGrpSpPr>
        <p:grpSpPr>
          <a:xfrm>
            <a:off x="269756" y="878980"/>
            <a:ext cx="8628094" cy="4010939"/>
            <a:chOff x="4707810" y="1200808"/>
            <a:chExt cx="11423400" cy="5310392"/>
          </a:xfrm>
        </p:grpSpPr>
        <p:sp>
          <p:nvSpPr>
            <p:cNvPr id="54" name="Google Shape;54;p8"/>
            <p:cNvSpPr/>
            <p:nvPr/>
          </p:nvSpPr>
          <p:spPr>
            <a:xfrm rot="10800000">
              <a:off x="4707810" y="1200808"/>
              <a:ext cx="11423400" cy="5310300"/>
            </a:xfrm>
            <a:prstGeom prst="snip1Rect">
              <a:avLst>
                <a:gd name="adj" fmla="val 1583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>
            <a:off x="508725" y="1132475"/>
            <a:ext cx="3944400" cy="3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2"/>
          </p:nvPr>
        </p:nvSpPr>
        <p:spPr>
          <a:xfrm>
            <a:off x="4690766" y="1132475"/>
            <a:ext cx="3944400" cy="3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12"/>
          <p:cNvGrpSpPr/>
          <p:nvPr/>
        </p:nvGrpSpPr>
        <p:grpSpPr>
          <a:xfrm>
            <a:off x="269756" y="278064"/>
            <a:ext cx="8628094" cy="4611856"/>
            <a:chOff x="4707810" y="405208"/>
            <a:chExt cx="11423400" cy="6105992"/>
          </a:xfrm>
        </p:grpSpPr>
        <p:sp>
          <p:nvSpPr>
            <p:cNvPr id="87" name="Google Shape;87;p12"/>
            <p:cNvSpPr/>
            <p:nvPr/>
          </p:nvSpPr>
          <p:spPr>
            <a:xfrm rot="10800000">
              <a:off x="4707810" y="405208"/>
              <a:ext cx="11423400" cy="6105900"/>
            </a:xfrm>
            <a:prstGeom prst="snip1Rect">
              <a:avLst>
                <a:gd name="adj" fmla="val 13774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2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2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37325" y="1157306"/>
            <a:ext cx="7642800" cy="36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▪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▪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▪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37325" y="4262913"/>
            <a:ext cx="464400" cy="3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8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udit.antoranz@e-campus.uab.ca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com/url?sa=i&amp;url=https://www.palermo.edu/ingenieria/investigacion-desarrollo/&amp;psig=AOvVaw1PAeYVmuTBBRzjJf0KFMRs&amp;ust=1624473187440000&amp;source=images&amp;cd=vfe&amp;ved=0CAcQjRxqFwoTCNiHoqzwq_ECFQAAAAAdAAAAABAE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://emojiterra.com/es/marca-de-verificacion-negra/&amp;psig=AOvVaw0PfvUHxQOX5Vgsy75jpQpW&amp;ust=1624475242860000&amp;source=images&amp;cd=vfe&amp;ved=0CAcQjRxqFwoTCJjNsoD4q_ECFQAAAAAdAAAAABAY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hyperlink" Target="https://www.google.com/url?sa=i&amp;url=https://emojiterra.com/es/x/&amp;psig=AOvVaw1oNhiz0t5iMjJqg1ARdfnB&amp;ust=1624475304545000&amp;source=images&amp;cd=vfe&amp;ved=0CAcQjRxqFwoTCPiA5534q_ECFQAAAAAdAAAAABAE" TargetMode="Externa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Judit.antoranz@e-campus.uab.ca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ctrTitle"/>
          </p:nvPr>
        </p:nvSpPr>
        <p:spPr>
          <a:xfrm>
            <a:off x="685800" y="702806"/>
            <a:ext cx="35478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Estudio de plataformas MDM en arquitecturas distribuidas</a:t>
            </a:r>
            <a:endParaRPr sz="36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987F129-AD70-49E7-BEB2-35FEDF25F2FF}"/>
              </a:ext>
            </a:extLst>
          </p:cNvPr>
          <p:cNvSpPr txBox="1"/>
          <p:nvPr/>
        </p:nvSpPr>
        <p:spPr>
          <a:xfrm>
            <a:off x="987552" y="3864864"/>
            <a:ext cx="35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Montserrat" panose="020B0604020202020204" charset="0"/>
              </a:rPr>
              <a:t>Judit Antoranz García </a:t>
            </a:r>
            <a:r>
              <a:rPr lang="es-ES" sz="1200" dirty="0">
                <a:latin typeface="Montserrat" panose="020B0604020202020204" charset="0"/>
              </a:rPr>
              <a:t>– 1425210 – </a:t>
            </a:r>
            <a:r>
              <a:rPr lang="es-ES" sz="1200" i="1" u="sng" dirty="0">
                <a:latin typeface="Montserrat" panose="020B0604020202020204" charset="0"/>
              </a:rPr>
              <a:t>j</a:t>
            </a:r>
            <a:r>
              <a:rPr lang="es-ES" sz="1200" i="1" u="sng" dirty="0">
                <a:latin typeface="Montserrat" panose="020B0604020202020204" charset="0"/>
                <a:hlinkClick r:id="rId4"/>
              </a:rPr>
              <a:t>udit.antoranz@e-campus.uab.cat</a:t>
            </a:r>
            <a:r>
              <a:rPr lang="es-ES" sz="1200" i="1" u="sng" dirty="0">
                <a:latin typeface="Montserrat" panose="020B0604020202020204" charset="0"/>
              </a:rPr>
              <a:t> </a:t>
            </a:r>
          </a:p>
          <a:p>
            <a:r>
              <a:rPr lang="es-ES" sz="1200" b="1" dirty="0">
                <a:latin typeface="Montserrat" panose="020B0604020202020204" charset="0"/>
              </a:rPr>
              <a:t>Grado en Ingeniería Informática </a:t>
            </a:r>
            <a:r>
              <a:rPr lang="es-ES" sz="1200" dirty="0">
                <a:latin typeface="Montserrat" panose="020B0604020202020204" charset="0"/>
              </a:rPr>
              <a:t>– </a:t>
            </a:r>
            <a:r>
              <a:rPr lang="es-ES" sz="1200" i="1" dirty="0">
                <a:latin typeface="Montserrat" panose="020B0604020202020204" charset="0"/>
              </a:rPr>
              <a:t>Mención en Ingeniería de Computadores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sldNum" idx="12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Montserrat" panose="020B0604020202020204" charset="0"/>
              </a:rPr>
              <a:t>10</a:t>
            </a:fld>
            <a:endParaRPr dirty="0">
              <a:latin typeface="Montserrat" panose="020B0604020202020204" charset="0"/>
            </a:endParaRPr>
          </a:p>
        </p:txBody>
      </p:sp>
      <p:sp>
        <p:nvSpPr>
          <p:cNvPr id="10" name="Google Shape;111;p16">
            <a:extLst>
              <a:ext uri="{FF2B5EF4-FFF2-40B4-BE49-F238E27FC236}">
                <a16:creationId xmlns:a16="http://schemas.microsoft.com/office/drawing/2014/main" id="{47F5237F-5B8F-4893-B2D7-A71C0FC99AA5}"/>
              </a:ext>
            </a:extLst>
          </p:cNvPr>
          <p:cNvSpPr txBox="1">
            <a:spLocks/>
          </p:cNvSpPr>
          <p:nvPr/>
        </p:nvSpPr>
        <p:spPr>
          <a:xfrm>
            <a:off x="329184" y="606267"/>
            <a:ext cx="8485632" cy="548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sz="3600" dirty="0">
                <a:solidFill>
                  <a:srgbClr val="111111"/>
                </a:solidFill>
              </a:rPr>
              <a:t>¿Qué es VMWare Workspace ONE?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9108873-A298-425B-88C7-0C9073D7AA1F}"/>
              </a:ext>
            </a:extLst>
          </p:cNvPr>
          <p:cNvSpPr txBox="1"/>
          <p:nvPr/>
        </p:nvSpPr>
        <p:spPr>
          <a:xfrm>
            <a:off x="1496277" y="1448365"/>
            <a:ext cx="67333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000" dirty="0">
                <a:latin typeface="Montserrat" panose="020B0604020202020204" charset="0"/>
              </a:rPr>
              <a:t>Plataforma MDM.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000" dirty="0">
                <a:latin typeface="Montserrat" panose="020B0604020202020204" charset="0"/>
              </a:rPr>
              <a:t>Distribuye y gestiona dispositivos móviles.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000" dirty="0">
                <a:latin typeface="Montserrat" panose="020B0604020202020204" charset="0"/>
              </a:rPr>
              <a:t>Gestión del control de acceso.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000" dirty="0">
                <a:latin typeface="Montserrat" panose="020B0604020202020204" charset="0"/>
              </a:rPr>
              <a:t>Control de aplicaciones instaladas.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000" dirty="0">
                <a:latin typeface="Montserrat" panose="020B0604020202020204" charset="0"/>
              </a:rPr>
              <a:t>Segregación y seguridad en los datos empresariales.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000" dirty="0">
                <a:latin typeface="Montserrat" panose="020B0604020202020204" charset="0"/>
              </a:rPr>
              <a:t>Generación de perfiles de seguridad.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000" dirty="0">
                <a:latin typeface="Montserrat" panose="020B0604020202020204" charset="0"/>
              </a:rPr>
              <a:t>Modos de gestión Android y Legacy.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sldNum" idx="12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Montserrat" panose="020B0604020202020204" charset="0"/>
              </a:rPr>
              <a:t>11</a:t>
            </a:fld>
            <a:endParaRPr dirty="0">
              <a:latin typeface="Montserrat" panose="020B0604020202020204" charset="0"/>
            </a:endParaRPr>
          </a:p>
        </p:txBody>
      </p:sp>
      <p:sp>
        <p:nvSpPr>
          <p:cNvPr id="10" name="Google Shape;111;p16">
            <a:extLst>
              <a:ext uri="{FF2B5EF4-FFF2-40B4-BE49-F238E27FC236}">
                <a16:creationId xmlns:a16="http://schemas.microsoft.com/office/drawing/2014/main" id="{47F5237F-5B8F-4893-B2D7-A71C0FC99AA5}"/>
              </a:ext>
            </a:extLst>
          </p:cNvPr>
          <p:cNvSpPr txBox="1">
            <a:spLocks/>
          </p:cNvSpPr>
          <p:nvPr/>
        </p:nvSpPr>
        <p:spPr>
          <a:xfrm>
            <a:off x="508725" y="573687"/>
            <a:ext cx="8022336" cy="548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sz="3600" dirty="0">
                <a:solidFill>
                  <a:srgbClr val="111111"/>
                </a:solidFill>
              </a:rPr>
              <a:t>Modo de gestión Legacy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08725" y="1288473"/>
            <a:ext cx="82404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>
                <a:latin typeface="Montserrat" panose="020B0604020202020204" charset="0"/>
              </a:rPr>
              <a:t>Modo de gestión para dispositivos que usan SO </a:t>
            </a:r>
            <a:r>
              <a:rPr lang="es-ES_tradnl" sz="1600" dirty="0" err="1">
                <a:latin typeface="Montserrat" panose="020B0604020202020204" charset="0"/>
              </a:rPr>
              <a:t>Android</a:t>
            </a:r>
            <a:r>
              <a:rPr lang="es-ES_tradnl" sz="1600" dirty="0">
                <a:latin typeface="Montserrat" panose="020B0604020202020204" charset="0"/>
              </a:rPr>
              <a:t> 5.0 o inferior.</a:t>
            </a:r>
          </a:p>
          <a:p>
            <a:r>
              <a:rPr lang="es-ES_tradnl" sz="1600" dirty="0">
                <a:latin typeface="Montserrat" panose="020B0604020202020204" charset="0"/>
              </a:rPr>
              <a:t>Permite: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600" dirty="0">
                <a:latin typeface="Montserrat" panose="020B0604020202020204" charset="0"/>
              </a:rPr>
              <a:t>Establecer políticas de seguridad.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600" dirty="0">
                <a:latin typeface="Montserrat" panose="020B0604020202020204" charset="0"/>
              </a:rPr>
              <a:t>Integrar aplicaciones empresariales.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600" dirty="0">
                <a:latin typeface="Montserrat" panose="020B0604020202020204" charset="0"/>
              </a:rPr>
              <a:t>Usuario final realiza tareas por si solo.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600" dirty="0">
                <a:latin typeface="Montserrat" panose="020B0604020202020204" charset="0"/>
              </a:rPr>
              <a:t>Limitación de acceso a usuarios autorizados.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600" dirty="0">
                <a:latin typeface="Montserrat" panose="020B0604020202020204" charset="0"/>
              </a:rPr>
              <a:t>Restricción de acceso a aplicaciones concretas.</a:t>
            </a:r>
            <a:endParaRPr lang="es-ES" sz="1600" dirty="0">
              <a:latin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208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sldNum" idx="12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Montserrat" panose="020B0604020202020204" charset="0"/>
              </a:rPr>
              <a:t>12</a:t>
            </a:fld>
            <a:endParaRPr dirty="0">
              <a:latin typeface="Montserrat" panose="020B0604020202020204" charset="0"/>
            </a:endParaRPr>
          </a:p>
        </p:txBody>
      </p:sp>
      <p:sp>
        <p:nvSpPr>
          <p:cNvPr id="10" name="Google Shape;111;p16">
            <a:extLst>
              <a:ext uri="{FF2B5EF4-FFF2-40B4-BE49-F238E27FC236}">
                <a16:creationId xmlns:a16="http://schemas.microsoft.com/office/drawing/2014/main" id="{47F5237F-5B8F-4893-B2D7-A71C0FC99AA5}"/>
              </a:ext>
            </a:extLst>
          </p:cNvPr>
          <p:cNvSpPr txBox="1">
            <a:spLocks/>
          </p:cNvSpPr>
          <p:nvPr/>
        </p:nvSpPr>
        <p:spPr>
          <a:xfrm>
            <a:off x="508725" y="439575"/>
            <a:ext cx="6693408" cy="548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sz="3600" dirty="0">
                <a:solidFill>
                  <a:srgbClr val="111111"/>
                </a:solidFill>
              </a:rPr>
              <a:t>Modo de gestión Enterprise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08725" y="1288473"/>
            <a:ext cx="82404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600" dirty="0">
                <a:latin typeface="Montserrat" panose="020B0604020202020204" charset="0"/>
              </a:rPr>
              <a:t>Modo de gestión para dispositivos que usan SO </a:t>
            </a:r>
            <a:r>
              <a:rPr lang="es-ES_tradnl" sz="1600" dirty="0" err="1">
                <a:latin typeface="Montserrat" panose="020B0604020202020204" charset="0"/>
              </a:rPr>
              <a:t>Android</a:t>
            </a:r>
            <a:r>
              <a:rPr lang="es-ES_tradnl" sz="1600" dirty="0">
                <a:latin typeface="Montserrat" panose="020B0604020202020204" charset="0"/>
              </a:rPr>
              <a:t> 5.0 o superior.</a:t>
            </a:r>
          </a:p>
          <a:p>
            <a:pPr algn="just"/>
            <a:r>
              <a:rPr lang="es-ES_tradnl" sz="1600" dirty="0">
                <a:latin typeface="Montserrat" panose="020B0604020202020204" charset="0"/>
              </a:rPr>
              <a:t>Permite lo mismo que el modo </a:t>
            </a:r>
            <a:r>
              <a:rPr lang="es-ES_tradnl" sz="1600" dirty="0" err="1">
                <a:latin typeface="Montserrat" panose="020B0604020202020204" charset="0"/>
              </a:rPr>
              <a:t>Legacy</a:t>
            </a:r>
            <a:r>
              <a:rPr lang="es-ES_tradnl" sz="1600" dirty="0">
                <a:latin typeface="Montserrat" panose="020B0604020202020204" charset="0"/>
              </a:rPr>
              <a:t> y además contiene dos modos de gestión propios.</a:t>
            </a:r>
          </a:p>
          <a:p>
            <a:r>
              <a:rPr lang="es-ES_tradnl" sz="1600" dirty="0">
                <a:latin typeface="Montserrat" panose="020B0604020202020204" charset="0"/>
              </a:rPr>
              <a:t>Modo Work </a:t>
            </a:r>
            <a:r>
              <a:rPr lang="es-ES_tradnl" sz="1600" dirty="0" err="1">
                <a:latin typeface="Montserrat" panose="020B0604020202020204" charset="0"/>
              </a:rPr>
              <a:t>Profile</a:t>
            </a:r>
            <a:r>
              <a:rPr lang="es-ES_tradnl" sz="1600" dirty="0">
                <a:latin typeface="Montserrat" panose="020B060402020202020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600" dirty="0">
                <a:latin typeface="Montserrat" panose="020B0604020202020204" charset="0"/>
              </a:rPr>
              <a:t>Apto para dispositivos BYOD.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600" dirty="0">
                <a:latin typeface="Montserrat" panose="020B0604020202020204" charset="0"/>
              </a:rPr>
              <a:t>Crea dos espacios de datos (personal y trabajo).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600" dirty="0" err="1">
                <a:latin typeface="Montserrat" panose="020B0604020202020204" charset="0"/>
              </a:rPr>
              <a:t>Workspace</a:t>
            </a:r>
            <a:r>
              <a:rPr lang="es-ES_tradnl" sz="1600" dirty="0">
                <a:latin typeface="Montserrat" panose="020B0604020202020204" charset="0"/>
              </a:rPr>
              <a:t> sólo gestiona el espacio de trabajo.</a:t>
            </a:r>
          </a:p>
          <a:p>
            <a:endParaRPr lang="es-ES_tradnl" sz="1600" dirty="0">
              <a:latin typeface="Montserrat" panose="020B0604020202020204" charset="0"/>
            </a:endParaRPr>
          </a:p>
          <a:p>
            <a:r>
              <a:rPr lang="es-ES_tradnl" sz="1600" dirty="0">
                <a:latin typeface="Montserrat" panose="020B0604020202020204" charset="0"/>
              </a:rPr>
              <a:t>Modo Work Managed </a:t>
            </a:r>
            <a:r>
              <a:rPr lang="es-ES_tradnl" sz="1600" dirty="0" err="1">
                <a:latin typeface="Montserrat" panose="020B0604020202020204" charset="0"/>
              </a:rPr>
              <a:t>Device</a:t>
            </a:r>
            <a:r>
              <a:rPr lang="es-ES_tradnl" sz="1600" dirty="0">
                <a:latin typeface="Montserrat" panose="020B060402020202020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600" dirty="0">
                <a:latin typeface="Montserrat" panose="020B0604020202020204" charset="0"/>
              </a:rPr>
              <a:t>Totalmente gestionado por </a:t>
            </a:r>
            <a:r>
              <a:rPr lang="es-ES_tradnl" sz="1600" dirty="0" err="1">
                <a:latin typeface="Montserrat" panose="020B0604020202020204" charset="0"/>
              </a:rPr>
              <a:t>Workspace</a:t>
            </a:r>
            <a:r>
              <a:rPr lang="es-ES_tradnl" sz="1600" dirty="0">
                <a:latin typeface="Montserrat" panose="020B0604020202020204" charset="0"/>
              </a:rPr>
              <a:t> ONE.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600" dirty="0">
                <a:latin typeface="Montserrat" panose="020B0604020202020204" charset="0"/>
              </a:rPr>
              <a:t>Se necesita autorización para instalación de aplicaciones.</a:t>
            </a:r>
          </a:p>
        </p:txBody>
      </p:sp>
    </p:spTree>
    <p:extLst>
      <p:ext uri="{BB962C8B-B14F-4D97-AF65-F5344CB8AC3E}">
        <p14:creationId xmlns:p14="http://schemas.microsoft.com/office/powerpoint/2010/main" val="3149016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13</a:t>
            </a:fld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514350" y="8418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b="1" dirty="0">
                <a:latin typeface="Montserrat" panose="020B0604020202020204" charset="0"/>
              </a:rPr>
              <a:t>Desarrollo y resultados</a:t>
            </a:r>
            <a:endParaRPr lang="es-ES" sz="4800" b="1" dirty="0">
              <a:latin typeface="Montserrat" panose="020B0604020202020204" charset="0"/>
            </a:endParaRPr>
          </a:p>
        </p:txBody>
      </p:sp>
      <p:pic>
        <p:nvPicPr>
          <p:cNvPr id="2052" name="Picture 4" descr="Investigación y Desarrollo | Facultad de Ingeniería | Universidad de  Palermo, UP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4" y="1672797"/>
            <a:ext cx="70262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995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sldNum" idx="12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Montserrat" panose="020B0604020202020204" charset="0"/>
              </a:rPr>
              <a:t>14</a:t>
            </a:fld>
            <a:endParaRPr dirty="0">
              <a:latin typeface="Montserrat" panose="020B0604020202020204" charset="0"/>
            </a:endParaRPr>
          </a:p>
        </p:txBody>
      </p:sp>
      <p:sp>
        <p:nvSpPr>
          <p:cNvPr id="10" name="Google Shape;111;p16">
            <a:extLst>
              <a:ext uri="{FF2B5EF4-FFF2-40B4-BE49-F238E27FC236}">
                <a16:creationId xmlns:a16="http://schemas.microsoft.com/office/drawing/2014/main" id="{47F5237F-5B8F-4893-B2D7-A71C0FC99AA5}"/>
              </a:ext>
            </a:extLst>
          </p:cNvPr>
          <p:cNvSpPr txBox="1">
            <a:spLocks/>
          </p:cNvSpPr>
          <p:nvPr/>
        </p:nvSpPr>
        <p:spPr>
          <a:xfrm>
            <a:off x="508724" y="439575"/>
            <a:ext cx="8111019" cy="548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sz="3600" dirty="0">
                <a:solidFill>
                  <a:srgbClr val="111111"/>
                </a:solidFill>
              </a:rPr>
              <a:t>Entorno de pruebas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90" y="1703782"/>
            <a:ext cx="8111019" cy="173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58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sldNum" idx="12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Montserrat" panose="020B0604020202020204" charset="0"/>
              </a:rPr>
              <a:t>15</a:t>
            </a:fld>
            <a:endParaRPr dirty="0">
              <a:latin typeface="Montserrat" panose="020B0604020202020204" charset="0"/>
            </a:endParaRPr>
          </a:p>
        </p:txBody>
      </p:sp>
      <p:sp>
        <p:nvSpPr>
          <p:cNvPr id="10" name="Google Shape;111;p16">
            <a:extLst>
              <a:ext uri="{FF2B5EF4-FFF2-40B4-BE49-F238E27FC236}">
                <a16:creationId xmlns:a16="http://schemas.microsoft.com/office/drawing/2014/main" id="{47F5237F-5B8F-4893-B2D7-A71C0FC99AA5}"/>
              </a:ext>
            </a:extLst>
          </p:cNvPr>
          <p:cNvSpPr txBox="1">
            <a:spLocks/>
          </p:cNvSpPr>
          <p:nvPr/>
        </p:nvSpPr>
        <p:spPr>
          <a:xfrm>
            <a:off x="508724" y="439575"/>
            <a:ext cx="8111019" cy="548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sz="3600" dirty="0">
                <a:solidFill>
                  <a:srgbClr val="111111"/>
                </a:solidFill>
              </a:rPr>
              <a:t>Creación de usuarios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" t="-1" r="40565" b="32871"/>
          <a:stretch/>
        </p:blipFill>
        <p:spPr>
          <a:xfrm>
            <a:off x="771143" y="1100129"/>
            <a:ext cx="3962400" cy="299562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83" b="16713"/>
          <a:stretch/>
        </p:blipFill>
        <p:spPr>
          <a:xfrm>
            <a:off x="4924043" y="1100129"/>
            <a:ext cx="3695700" cy="2995621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833371" y="4280416"/>
            <a:ext cx="580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_tradnl" sz="1800" dirty="0">
                <a:latin typeface="Montserrat" panose="020B0604020202020204" charset="0"/>
              </a:rPr>
              <a:t>Creación de usuarios de fácil mecanización</a:t>
            </a:r>
            <a:r>
              <a:rPr lang="es-ES_tradnl" dirty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0606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sldNum" idx="12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Montserrat" panose="020B0604020202020204" charset="0"/>
              </a:rPr>
              <a:t>16</a:t>
            </a:fld>
            <a:endParaRPr dirty="0">
              <a:latin typeface="Montserrat" panose="020B0604020202020204" charset="0"/>
            </a:endParaRPr>
          </a:p>
        </p:txBody>
      </p:sp>
      <p:sp>
        <p:nvSpPr>
          <p:cNvPr id="10" name="Google Shape;111;p16">
            <a:extLst>
              <a:ext uri="{FF2B5EF4-FFF2-40B4-BE49-F238E27FC236}">
                <a16:creationId xmlns:a16="http://schemas.microsoft.com/office/drawing/2014/main" id="{47F5237F-5B8F-4893-B2D7-A71C0FC99AA5}"/>
              </a:ext>
            </a:extLst>
          </p:cNvPr>
          <p:cNvSpPr txBox="1">
            <a:spLocks/>
          </p:cNvSpPr>
          <p:nvPr/>
        </p:nvSpPr>
        <p:spPr>
          <a:xfrm>
            <a:off x="516490" y="377953"/>
            <a:ext cx="8111019" cy="70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sz="3600" dirty="0">
                <a:solidFill>
                  <a:srgbClr val="111111"/>
                </a:solidFill>
              </a:rPr>
              <a:t>Creación de Smart Groups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38889"/>
          <a:stretch/>
        </p:blipFill>
        <p:spPr>
          <a:xfrm>
            <a:off x="981597" y="1222911"/>
            <a:ext cx="3323704" cy="2987139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08"/>
          <a:stretch/>
        </p:blipFill>
        <p:spPr>
          <a:xfrm>
            <a:off x="4781550" y="1222911"/>
            <a:ext cx="3409950" cy="2987139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323975" y="4210050"/>
            <a:ext cx="6915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_tradnl" sz="1800" dirty="0">
                <a:latin typeface="Montserrat" panose="020B0604020202020204" charset="0"/>
              </a:rPr>
              <a:t>Creación de Smart </a:t>
            </a:r>
            <a:r>
              <a:rPr lang="es-ES_tradnl" sz="1800" dirty="0" err="1">
                <a:latin typeface="Montserrat" panose="020B0604020202020204" charset="0"/>
              </a:rPr>
              <a:t>Groups</a:t>
            </a:r>
            <a:r>
              <a:rPr lang="es-ES_tradnl" sz="1800" dirty="0">
                <a:latin typeface="Montserrat" panose="020B0604020202020204" charset="0"/>
              </a:rPr>
              <a:t> mediante “</a:t>
            </a:r>
            <a:r>
              <a:rPr lang="es-ES_tradnl" sz="1800" dirty="0" err="1">
                <a:latin typeface="Montserrat" panose="020B0604020202020204" charset="0"/>
              </a:rPr>
              <a:t>Devices</a:t>
            </a:r>
            <a:r>
              <a:rPr lang="es-ES_tradnl" sz="1800" dirty="0">
                <a:latin typeface="Montserrat" panose="020B0604020202020204" charset="0"/>
              </a:rPr>
              <a:t> </a:t>
            </a:r>
            <a:r>
              <a:rPr lang="es-ES_tradnl" sz="1800" dirty="0" err="1">
                <a:latin typeface="Montserrat" panose="020B0604020202020204" charset="0"/>
              </a:rPr>
              <a:t>or</a:t>
            </a:r>
            <a:r>
              <a:rPr lang="es-ES_tradnl" sz="1800" dirty="0">
                <a:latin typeface="Montserrat" panose="020B0604020202020204" charset="0"/>
              </a:rPr>
              <a:t> </a:t>
            </a:r>
            <a:r>
              <a:rPr lang="es-ES_tradnl" sz="1800" dirty="0" err="1">
                <a:latin typeface="Montserrat" panose="020B0604020202020204" charset="0"/>
              </a:rPr>
              <a:t>Users</a:t>
            </a:r>
            <a:r>
              <a:rPr lang="es-ES_tradnl" sz="1800" dirty="0">
                <a:latin typeface="Montserrat" panose="020B0604020202020204" charset="0"/>
              </a:rPr>
              <a:t>” o “</a:t>
            </a:r>
            <a:r>
              <a:rPr lang="es-ES_tradnl" sz="1800" dirty="0" err="1">
                <a:latin typeface="Montserrat" panose="020B0604020202020204" charset="0"/>
              </a:rPr>
              <a:t>Criteria</a:t>
            </a:r>
            <a:r>
              <a:rPr lang="es-ES_tradnl" sz="1800" dirty="0">
                <a:latin typeface="Montserrat" panose="020B060402020202020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937361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sldNum" idx="12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Montserrat" panose="020B0604020202020204" charset="0"/>
              </a:rPr>
              <a:t>17</a:t>
            </a:fld>
            <a:endParaRPr dirty="0">
              <a:latin typeface="Montserrat" panose="020B0604020202020204" charset="0"/>
            </a:endParaRPr>
          </a:p>
        </p:txBody>
      </p:sp>
      <p:sp>
        <p:nvSpPr>
          <p:cNvPr id="10" name="Google Shape;111;p16">
            <a:extLst>
              <a:ext uri="{FF2B5EF4-FFF2-40B4-BE49-F238E27FC236}">
                <a16:creationId xmlns:a16="http://schemas.microsoft.com/office/drawing/2014/main" id="{47F5237F-5B8F-4893-B2D7-A71C0FC99AA5}"/>
              </a:ext>
            </a:extLst>
          </p:cNvPr>
          <p:cNvSpPr txBox="1">
            <a:spLocks/>
          </p:cNvSpPr>
          <p:nvPr/>
        </p:nvSpPr>
        <p:spPr>
          <a:xfrm>
            <a:off x="508725" y="439575"/>
            <a:ext cx="8111019" cy="548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sz="3600" dirty="0" err="1">
                <a:solidFill>
                  <a:srgbClr val="111111"/>
                </a:solidFill>
              </a:rPr>
              <a:t>Device</a:t>
            </a:r>
            <a:r>
              <a:rPr lang="es-ES" sz="3600" dirty="0">
                <a:solidFill>
                  <a:srgbClr val="111111"/>
                </a:solidFill>
              </a:rPr>
              <a:t> Enrollment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1986" b="40741"/>
          <a:stretch/>
        </p:blipFill>
        <p:spPr>
          <a:xfrm>
            <a:off x="637784" y="1047750"/>
            <a:ext cx="3926450" cy="30480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0" r="34448" b="24444"/>
          <a:stretch/>
        </p:blipFill>
        <p:spPr>
          <a:xfrm>
            <a:off x="4685360" y="985597"/>
            <a:ext cx="3934384" cy="317230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162050" y="4157903"/>
            <a:ext cx="725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_tradnl" sz="1800" dirty="0" err="1">
                <a:latin typeface="Montserrat" panose="020B0604020202020204" charset="0"/>
              </a:rPr>
              <a:t>Device</a:t>
            </a:r>
            <a:r>
              <a:rPr lang="es-ES_tradnl" sz="1800" dirty="0">
                <a:latin typeface="Montserrat" panose="020B0604020202020204" charset="0"/>
              </a:rPr>
              <a:t> </a:t>
            </a:r>
            <a:r>
              <a:rPr lang="es-ES_tradnl" sz="1800" dirty="0" err="1">
                <a:latin typeface="Montserrat" panose="020B0604020202020204" charset="0"/>
              </a:rPr>
              <a:t>Enrollment</a:t>
            </a:r>
            <a:r>
              <a:rPr lang="es-ES_tradnl" sz="1800" dirty="0">
                <a:latin typeface="Montserrat" panose="020B0604020202020204" charset="0"/>
              </a:rPr>
              <a:t> en dos fases, una en la plataforma y otra en el dispositivo.</a:t>
            </a:r>
            <a:endParaRPr lang="es-ES" sz="1800" dirty="0">
              <a:latin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943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sldNum" idx="12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Montserrat" panose="020B0604020202020204" charset="0"/>
              </a:rPr>
              <a:t>18</a:t>
            </a:fld>
            <a:endParaRPr dirty="0">
              <a:latin typeface="Montserrat" panose="020B0604020202020204" charset="0"/>
            </a:endParaRPr>
          </a:p>
        </p:txBody>
      </p:sp>
      <p:sp>
        <p:nvSpPr>
          <p:cNvPr id="10" name="Google Shape;111;p16">
            <a:extLst>
              <a:ext uri="{FF2B5EF4-FFF2-40B4-BE49-F238E27FC236}">
                <a16:creationId xmlns:a16="http://schemas.microsoft.com/office/drawing/2014/main" id="{47F5237F-5B8F-4893-B2D7-A71C0FC99AA5}"/>
              </a:ext>
            </a:extLst>
          </p:cNvPr>
          <p:cNvSpPr txBox="1">
            <a:spLocks/>
          </p:cNvSpPr>
          <p:nvPr/>
        </p:nvSpPr>
        <p:spPr>
          <a:xfrm>
            <a:off x="508725" y="439575"/>
            <a:ext cx="8111019" cy="548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sz="3600" dirty="0" err="1">
                <a:solidFill>
                  <a:srgbClr val="111111"/>
                </a:solidFill>
              </a:rPr>
              <a:t>Device</a:t>
            </a:r>
            <a:r>
              <a:rPr lang="es-ES" sz="3600" dirty="0">
                <a:solidFill>
                  <a:srgbClr val="111111"/>
                </a:solidFill>
              </a:rPr>
              <a:t> Enrollment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67"/>
          <a:stretch/>
        </p:blipFill>
        <p:spPr>
          <a:xfrm>
            <a:off x="1097134" y="988214"/>
            <a:ext cx="4309223" cy="377190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4" r="46438"/>
          <a:stretch/>
        </p:blipFill>
        <p:spPr>
          <a:xfrm>
            <a:off x="5480635" y="1269093"/>
            <a:ext cx="3082257" cy="275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51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sldNum" idx="12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Montserrat" panose="020B0604020202020204" charset="0"/>
              </a:rPr>
              <a:t>19</a:t>
            </a:fld>
            <a:endParaRPr dirty="0">
              <a:latin typeface="Montserrat" panose="020B0604020202020204" charset="0"/>
            </a:endParaRPr>
          </a:p>
        </p:txBody>
      </p:sp>
      <p:sp>
        <p:nvSpPr>
          <p:cNvPr id="10" name="Google Shape;111;p16">
            <a:extLst>
              <a:ext uri="{FF2B5EF4-FFF2-40B4-BE49-F238E27FC236}">
                <a16:creationId xmlns:a16="http://schemas.microsoft.com/office/drawing/2014/main" id="{47F5237F-5B8F-4893-B2D7-A71C0FC99AA5}"/>
              </a:ext>
            </a:extLst>
          </p:cNvPr>
          <p:cNvSpPr txBox="1">
            <a:spLocks/>
          </p:cNvSpPr>
          <p:nvPr/>
        </p:nvSpPr>
        <p:spPr>
          <a:xfrm>
            <a:off x="508725" y="439575"/>
            <a:ext cx="8111019" cy="548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sz="3600" dirty="0">
                <a:solidFill>
                  <a:srgbClr val="111111"/>
                </a:solidFill>
              </a:rPr>
              <a:t>Creación de perfiles de seguridad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2" r="25487" b="22130"/>
          <a:stretch/>
        </p:blipFill>
        <p:spPr>
          <a:xfrm>
            <a:off x="1010089" y="988214"/>
            <a:ext cx="3561911" cy="33551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7" r="23797" b="5556"/>
          <a:stretch/>
        </p:blipFill>
        <p:spPr>
          <a:xfrm>
            <a:off x="4875320" y="992505"/>
            <a:ext cx="3744423" cy="33508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3 CuadroTexto"/>
          <p:cNvSpPr txBox="1"/>
          <p:nvPr/>
        </p:nvSpPr>
        <p:spPr>
          <a:xfrm>
            <a:off x="1260992" y="4491454"/>
            <a:ext cx="7609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_tradnl" sz="1600" dirty="0">
                <a:latin typeface="Montserrat" panose="020B0604020202020204" charset="0"/>
              </a:rPr>
              <a:t>Muchas opciones a considerar en la configuración de los perfiles</a:t>
            </a:r>
            <a:r>
              <a:rPr lang="es-ES_tradnl" sz="1600" dirty="0"/>
              <a:t>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525089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267136" y="148076"/>
            <a:ext cx="8629975" cy="525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Propuesta de proyecto</a:t>
            </a:r>
            <a:endParaRPr dirty="0"/>
          </a:p>
        </p:txBody>
      </p:sp>
      <p:sp>
        <p:nvSpPr>
          <p:cNvPr id="106" name="Google Shape;106;p15"/>
          <p:cNvSpPr txBox="1">
            <a:spLocks noGrp="1"/>
          </p:cNvSpPr>
          <p:nvPr>
            <p:ph type="sldNum" idx="12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Montserrat" panose="020B0604020202020204" charset="0"/>
              </a:rPr>
              <a:t>2</a:t>
            </a:fld>
            <a:endParaRPr dirty="0">
              <a:latin typeface="Montserrat" panose="020B0604020202020204" charset="0"/>
            </a:endParaRPr>
          </a:p>
        </p:txBody>
      </p:sp>
      <p:pic>
        <p:nvPicPr>
          <p:cNvPr id="3" name="Imagen 2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64FE11F8-D913-4C59-8DB2-3A601F8DD0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58" t="5586" r="59687" b="65804"/>
          <a:stretch/>
        </p:blipFill>
        <p:spPr>
          <a:xfrm>
            <a:off x="2382530" y="1072815"/>
            <a:ext cx="1434398" cy="1328928"/>
          </a:xfrm>
          <a:prstGeom prst="rect">
            <a:avLst/>
          </a:prstGeom>
        </p:spPr>
      </p:pic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250FD518-2FEA-48D3-A9AE-8FEBEA39B7CE}"/>
              </a:ext>
            </a:extLst>
          </p:cNvPr>
          <p:cNvSpPr/>
          <p:nvPr/>
        </p:nvSpPr>
        <p:spPr>
          <a:xfrm>
            <a:off x="3790839" y="1597071"/>
            <a:ext cx="585216" cy="2804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28DBC2F-4D6C-47DA-B734-23493648B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7946" y="831863"/>
            <a:ext cx="1516779" cy="1605057"/>
          </a:xfrm>
          <a:prstGeom prst="rect">
            <a:avLst/>
          </a:prstGeom>
        </p:spPr>
      </p:pic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AA35D58E-024C-40AE-BE18-310CB09CF8EE}"/>
              </a:ext>
            </a:extLst>
          </p:cNvPr>
          <p:cNvSpPr/>
          <p:nvPr/>
        </p:nvSpPr>
        <p:spPr>
          <a:xfrm>
            <a:off x="6467626" y="1551724"/>
            <a:ext cx="585216" cy="2804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40D1039E-24E8-47E0-A32C-2886B9FD26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5743" y="1015561"/>
            <a:ext cx="1452583" cy="1452583"/>
          </a:xfrm>
          <a:prstGeom prst="rect">
            <a:avLst/>
          </a:prstGeom>
        </p:spPr>
      </p:pic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E61D69E9-71C0-4D96-A15F-46914B31B5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674" y="1314345"/>
            <a:ext cx="1819683" cy="84586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FD66867-D75F-462B-A535-0C1B5F859B5D}"/>
              </a:ext>
            </a:extLst>
          </p:cNvPr>
          <p:cNvSpPr txBox="1"/>
          <p:nvPr/>
        </p:nvSpPr>
        <p:spPr>
          <a:xfrm>
            <a:off x="2459745" y="2895862"/>
            <a:ext cx="1434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Montserrat" panose="020B0604020202020204" charset="0"/>
              </a:rPr>
              <a:t>3144 dispositivos actuales</a:t>
            </a: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68428398-7AC4-4BCB-A276-BA76C4327033}"/>
              </a:ext>
            </a:extLst>
          </p:cNvPr>
          <p:cNvSpPr/>
          <p:nvPr/>
        </p:nvSpPr>
        <p:spPr>
          <a:xfrm>
            <a:off x="4278240" y="3169800"/>
            <a:ext cx="585216" cy="2804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1B24FAB-4710-4380-BDF9-DB5D2FBE969C}"/>
              </a:ext>
            </a:extLst>
          </p:cNvPr>
          <p:cNvSpPr txBox="1"/>
          <p:nvPr/>
        </p:nvSpPr>
        <p:spPr>
          <a:xfrm>
            <a:off x="5247553" y="2895862"/>
            <a:ext cx="1805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Montserrat" panose="020B0604020202020204" charset="0"/>
              </a:rPr>
              <a:t>8021 dispositivos futuros</a:t>
            </a:r>
          </a:p>
        </p:txBody>
      </p:sp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id="{B1EEEA1D-88AF-4BB1-802F-C038ED8BE7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4032" y="3919448"/>
            <a:ext cx="1157917" cy="84586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46BC61F1-4C24-4F0A-8971-46544235FD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4127" y="3930015"/>
            <a:ext cx="534901" cy="634936"/>
          </a:xfrm>
          <a:prstGeom prst="rect">
            <a:avLst/>
          </a:prstGeom>
        </p:spPr>
      </p:pic>
      <p:pic>
        <p:nvPicPr>
          <p:cNvPr id="20" name="Imagen 19" descr="Icono&#10;&#10;Descripción generada automáticamente">
            <a:extLst>
              <a:ext uri="{FF2B5EF4-FFF2-40B4-BE49-F238E27FC236}">
                <a16:creationId xmlns:a16="http://schemas.microsoft.com/office/drawing/2014/main" id="{E4340224-4D52-4CEF-AFC0-2A7890B5BE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1543" y="3977999"/>
            <a:ext cx="763032" cy="67337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sldNum" idx="12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Montserrat" panose="020B0604020202020204" charset="0"/>
              </a:rPr>
              <a:t>20</a:t>
            </a:fld>
            <a:endParaRPr dirty="0">
              <a:latin typeface="Montserrat" panose="020B0604020202020204" charset="0"/>
            </a:endParaRPr>
          </a:p>
        </p:txBody>
      </p:sp>
      <p:sp>
        <p:nvSpPr>
          <p:cNvPr id="10" name="Google Shape;111;p16">
            <a:extLst>
              <a:ext uri="{FF2B5EF4-FFF2-40B4-BE49-F238E27FC236}">
                <a16:creationId xmlns:a16="http://schemas.microsoft.com/office/drawing/2014/main" id="{47F5237F-5B8F-4893-B2D7-A71C0FC99AA5}"/>
              </a:ext>
            </a:extLst>
          </p:cNvPr>
          <p:cNvSpPr txBox="1">
            <a:spLocks/>
          </p:cNvSpPr>
          <p:nvPr/>
        </p:nvSpPr>
        <p:spPr>
          <a:xfrm>
            <a:off x="508725" y="439575"/>
            <a:ext cx="8257323" cy="548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sz="3600" dirty="0">
                <a:solidFill>
                  <a:srgbClr val="111111"/>
                </a:solidFill>
              </a:rPr>
              <a:t>Creación de un plan de migración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25" y="1179219"/>
            <a:ext cx="4367213" cy="278506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r="25442" b="55556"/>
          <a:stretch/>
        </p:blipFill>
        <p:spPr>
          <a:xfrm>
            <a:off x="5037819" y="1179218"/>
            <a:ext cx="3449862" cy="2785061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780270" y="4097629"/>
            <a:ext cx="6707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_tradnl" sz="1800" dirty="0">
                <a:latin typeface="Montserrat" panose="020B0604020202020204" charset="0"/>
              </a:rPr>
              <a:t>El modo Work Managed sólo está disponible para dispositivos Zebra</a:t>
            </a:r>
            <a:r>
              <a:rPr lang="es-ES_tradnl" dirty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356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sldNum" idx="12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Montserrat" panose="020B0604020202020204" charset="0"/>
              </a:rPr>
              <a:t>21</a:t>
            </a:fld>
            <a:endParaRPr dirty="0">
              <a:latin typeface="Montserrat" panose="020B0604020202020204" charset="0"/>
            </a:endParaRPr>
          </a:p>
        </p:txBody>
      </p:sp>
      <p:sp>
        <p:nvSpPr>
          <p:cNvPr id="10" name="Google Shape;111;p16">
            <a:extLst>
              <a:ext uri="{FF2B5EF4-FFF2-40B4-BE49-F238E27FC236}">
                <a16:creationId xmlns:a16="http://schemas.microsoft.com/office/drawing/2014/main" id="{47F5237F-5B8F-4893-B2D7-A71C0FC99AA5}"/>
              </a:ext>
            </a:extLst>
          </p:cNvPr>
          <p:cNvSpPr txBox="1">
            <a:spLocks/>
          </p:cNvSpPr>
          <p:nvPr/>
        </p:nvSpPr>
        <p:spPr>
          <a:xfrm>
            <a:off x="508725" y="439575"/>
            <a:ext cx="8111019" cy="548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sz="3600" dirty="0">
                <a:solidFill>
                  <a:srgbClr val="111111"/>
                </a:solidFill>
              </a:rPr>
              <a:t>Conclusiones</a:t>
            </a:r>
          </a:p>
        </p:txBody>
      </p:sp>
      <p:pic>
        <p:nvPicPr>
          <p:cNvPr id="4098" name="Picture 2" descr="✔️ Marca De Verificación Emoji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25" y="988214"/>
            <a:ext cx="1139825" cy="113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❌ Marca De Cruz Emoji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234" y="988213"/>
            <a:ext cx="1139825" cy="113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08724" y="2394739"/>
            <a:ext cx="391087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_tradnl" sz="1800" dirty="0">
                <a:latin typeface="Montserrat" panose="020B0604020202020204" charset="0"/>
              </a:rPr>
              <a:t>Gran especificidad en las OG.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_tradnl" sz="1800" dirty="0">
                <a:latin typeface="Montserrat" panose="020B0604020202020204" charset="0"/>
              </a:rPr>
              <a:t>Perfiles de seguridad específicos para dispositivos o grupos concretos.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_tradnl" sz="1800" dirty="0">
                <a:latin typeface="Montserrat" panose="020B0604020202020204" charset="0"/>
              </a:rPr>
              <a:t>Migración por Smart Group.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4857750" y="2394739"/>
            <a:ext cx="35623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_tradnl" sz="1600" dirty="0">
                <a:latin typeface="Montserrat" panose="020B0604020202020204" charset="0"/>
              </a:rPr>
              <a:t>Especificidad en los perfiles de seguridad limita su aplicación.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_tradnl" sz="1600" dirty="0">
                <a:latin typeface="Montserrat" panose="020B0604020202020204" charset="0"/>
              </a:rPr>
              <a:t>Migración a modo Work Managed no disponible para dispositivos que no sean Zebra.</a:t>
            </a:r>
            <a:endParaRPr lang="es-ES" sz="1600" dirty="0">
              <a:latin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590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ctrTitle"/>
          </p:nvPr>
        </p:nvSpPr>
        <p:spPr>
          <a:xfrm>
            <a:off x="685800" y="702806"/>
            <a:ext cx="35478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Estudio de plataformas MDM en arquitecturas distribuidas</a:t>
            </a:r>
            <a:endParaRPr sz="36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987F129-AD70-49E7-BEB2-35FEDF25F2FF}"/>
              </a:ext>
            </a:extLst>
          </p:cNvPr>
          <p:cNvSpPr txBox="1"/>
          <p:nvPr/>
        </p:nvSpPr>
        <p:spPr>
          <a:xfrm>
            <a:off x="987552" y="3864864"/>
            <a:ext cx="35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Montserrat" panose="020B0604020202020204" charset="0"/>
              </a:rPr>
              <a:t>Judit Antoranz García </a:t>
            </a:r>
            <a:r>
              <a:rPr lang="es-ES" sz="1200" dirty="0">
                <a:latin typeface="Montserrat" panose="020B0604020202020204" charset="0"/>
              </a:rPr>
              <a:t>– 1425210 – </a:t>
            </a:r>
            <a:r>
              <a:rPr lang="es-ES" sz="1200" i="1" u="sng" dirty="0">
                <a:latin typeface="Montserrat" panose="020B0604020202020204" charset="0"/>
              </a:rPr>
              <a:t>j</a:t>
            </a:r>
            <a:r>
              <a:rPr lang="es-ES" sz="1200" i="1" u="sng" dirty="0">
                <a:latin typeface="Montserrat" panose="020B0604020202020204" charset="0"/>
                <a:hlinkClick r:id="rId3"/>
              </a:rPr>
              <a:t>udit.antoranz@e-campus.uab.cat</a:t>
            </a:r>
            <a:r>
              <a:rPr lang="es-ES" sz="1200" i="1" u="sng" dirty="0">
                <a:latin typeface="Montserrat" panose="020B0604020202020204" charset="0"/>
              </a:rPr>
              <a:t> </a:t>
            </a:r>
          </a:p>
          <a:p>
            <a:r>
              <a:rPr lang="es-ES" sz="1200" b="1" dirty="0">
                <a:latin typeface="Montserrat" panose="020B0604020202020204" charset="0"/>
              </a:rPr>
              <a:t>Grado en Ingeniería Informática </a:t>
            </a:r>
            <a:r>
              <a:rPr lang="es-ES" sz="1200" dirty="0">
                <a:latin typeface="Montserrat" panose="020B0604020202020204" charset="0"/>
              </a:rPr>
              <a:t>– </a:t>
            </a:r>
            <a:r>
              <a:rPr lang="es-ES" sz="1200" i="1" dirty="0">
                <a:latin typeface="Montserrat" panose="020B0604020202020204" charset="0"/>
              </a:rPr>
              <a:t>Mención en Ingeniería de Computadores</a:t>
            </a:r>
          </a:p>
        </p:txBody>
      </p:sp>
      <p:pic>
        <p:nvPicPr>
          <p:cNvPr id="5" name="Google Shape;163;p26">
            <a:extLst>
              <a:ext uri="{FF2B5EF4-FFF2-40B4-BE49-F238E27FC236}">
                <a16:creationId xmlns:a16="http://schemas.microsoft.com/office/drawing/2014/main" id="{2A4CA887-E603-4EDB-BDD4-9BE4EE3ECD8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34657" y="3802275"/>
            <a:ext cx="1316736" cy="1059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0D09E3D-D6E1-4EA7-9D8B-0FF261D74568}"/>
              </a:ext>
            </a:extLst>
          </p:cNvPr>
          <p:cNvSpPr txBox="1"/>
          <p:nvPr/>
        </p:nvSpPr>
        <p:spPr>
          <a:xfrm>
            <a:off x="4998720" y="438912"/>
            <a:ext cx="38526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latin typeface="Montserrat" panose="020B0604020202020204" charset="0"/>
              </a:rPr>
              <a:t>Muchas gracias por su atención.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9F20544-C7D1-4272-BA68-F94023B68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20" y="3802275"/>
            <a:ext cx="2290953" cy="106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744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ABE1A2E-D82E-40FE-98BA-85D8C24779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>
                <a:latin typeface="Montserrat" panose="020B0604020202020204" charset="0"/>
              </a:rPr>
              <a:t>3</a:t>
            </a:fld>
            <a:endParaRPr lang="es-ES" dirty="0">
              <a:latin typeface="Montserrat" panose="020B0604020202020204" charset="0"/>
            </a:endParaRPr>
          </a:p>
        </p:txBody>
      </p:sp>
      <p:sp>
        <p:nvSpPr>
          <p:cNvPr id="3" name="Google Shape;111;p16">
            <a:extLst>
              <a:ext uri="{FF2B5EF4-FFF2-40B4-BE49-F238E27FC236}">
                <a16:creationId xmlns:a16="http://schemas.microsoft.com/office/drawing/2014/main" id="{8A49E432-45B8-4865-872A-C11AFF70F624}"/>
              </a:ext>
            </a:extLst>
          </p:cNvPr>
          <p:cNvSpPr txBox="1">
            <a:spLocks/>
          </p:cNvSpPr>
          <p:nvPr/>
        </p:nvSpPr>
        <p:spPr>
          <a:xfrm>
            <a:off x="600456" y="484079"/>
            <a:ext cx="8116824" cy="55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sz="3600" dirty="0">
                <a:solidFill>
                  <a:srgbClr val="111111"/>
                </a:solidFill>
              </a:rPr>
              <a:t>Objetivos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7314B8-8459-4555-8246-0CE9CEFB2C1C}"/>
              </a:ext>
            </a:extLst>
          </p:cNvPr>
          <p:cNvSpPr txBox="1"/>
          <p:nvPr/>
        </p:nvSpPr>
        <p:spPr>
          <a:xfrm>
            <a:off x="1246633" y="1041346"/>
            <a:ext cx="69951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600" b="1" dirty="0">
                <a:latin typeface="Montserrat" panose="020B0604020202020204" charset="0"/>
              </a:rPr>
              <a:t>O.G.1.</a:t>
            </a:r>
            <a:r>
              <a:rPr lang="es-ES" sz="1600" dirty="0">
                <a:latin typeface="Montserrat" panose="020B0604020202020204" charset="0"/>
              </a:rPr>
              <a:t>Búsqueda de distintas plataformas MDM.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600" b="1" dirty="0">
                <a:latin typeface="Montserrat" panose="020B0604020202020204" charset="0"/>
              </a:rPr>
              <a:t>O.G.2.</a:t>
            </a:r>
            <a:r>
              <a:rPr lang="es-ES" sz="1600" dirty="0">
                <a:latin typeface="Montserrat" panose="020B0604020202020204" charset="0"/>
              </a:rPr>
              <a:t>Analizar el parque móvil de TMB.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600" b="1" dirty="0">
                <a:latin typeface="Montserrat" panose="020B0604020202020204" charset="0"/>
              </a:rPr>
              <a:t>O.G.3.</a:t>
            </a:r>
            <a:r>
              <a:rPr lang="es-ES" sz="1600" dirty="0">
                <a:latin typeface="Montserrat" panose="020B0604020202020204" charset="0"/>
              </a:rPr>
              <a:t>Crear usuarios y agruparlos en una OG o Smart Group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b="1" dirty="0">
                <a:latin typeface="Montserrat" panose="020B0604020202020204" charset="0"/>
              </a:rPr>
              <a:t>    O.E.1.</a:t>
            </a:r>
            <a:r>
              <a:rPr lang="es-ES" sz="1600" dirty="0">
                <a:latin typeface="Montserrat" panose="020B0604020202020204" charset="0"/>
              </a:rPr>
              <a:t>Creación de usuarios.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>
                <a:latin typeface="Montserrat" panose="020B0604020202020204" charset="0"/>
              </a:rPr>
              <a:t>    </a:t>
            </a:r>
            <a:r>
              <a:rPr lang="es-ES" sz="1600" b="1" dirty="0">
                <a:latin typeface="Montserrat" panose="020B0604020202020204" charset="0"/>
              </a:rPr>
              <a:t>O.E.2.</a:t>
            </a:r>
            <a:r>
              <a:rPr lang="es-ES" sz="1600" dirty="0">
                <a:latin typeface="Montserrat" panose="020B0604020202020204" charset="0"/>
              </a:rPr>
              <a:t>Agrupación de usuarios.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600" b="1" dirty="0">
                <a:latin typeface="Montserrat" panose="020B0604020202020204" charset="0"/>
              </a:rPr>
              <a:t>O.G.4.</a:t>
            </a:r>
            <a:r>
              <a:rPr lang="es-ES" sz="1600" dirty="0">
                <a:latin typeface="Montserrat" panose="020B0604020202020204" charset="0"/>
              </a:rPr>
              <a:t>Dar de alta dispositivos y vincularlos a un usuario.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b="1" dirty="0">
                <a:latin typeface="Montserrat" panose="020B0604020202020204" charset="0"/>
              </a:rPr>
              <a:t>    O.E.3. </a:t>
            </a:r>
            <a:r>
              <a:rPr lang="es-ES" sz="1600" dirty="0">
                <a:latin typeface="Montserrat" panose="020B0604020202020204" charset="0"/>
              </a:rPr>
              <a:t>Dar de alta un dispositivo.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>
                <a:latin typeface="Montserrat" panose="020B0604020202020204" charset="0"/>
              </a:rPr>
              <a:t>    </a:t>
            </a:r>
            <a:r>
              <a:rPr lang="es-ES" sz="1600" b="1" dirty="0">
                <a:latin typeface="Montserrat" panose="020B0604020202020204" charset="0"/>
              </a:rPr>
              <a:t>O.E.4.</a:t>
            </a:r>
            <a:r>
              <a:rPr lang="es-ES" sz="1600" dirty="0">
                <a:latin typeface="Montserrat" panose="020B0604020202020204" charset="0"/>
              </a:rPr>
              <a:t>Vincular un dispositivo a un usuario.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600" b="1" dirty="0">
                <a:latin typeface="Montserrat" panose="020B0604020202020204" charset="0"/>
              </a:rPr>
              <a:t>O.G.5.</a:t>
            </a:r>
            <a:r>
              <a:rPr lang="es-ES" sz="1600" dirty="0">
                <a:latin typeface="Montserrat" panose="020B0604020202020204" charset="0"/>
              </a:rPr>
              <a:t>Análisis de las políticas de seguridad.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b="1" dirty="0">
                <a:latin typeface="Montserrat" panose="020B0604020202020204" charset="0"/>
              </a:rPr>
              <a:t>    O.E.5.</a:t>
            </a:r>
            <a:r>
              <a:rPr lang="es-ES" sz="1600" dirty="0">
                <a:latin typeface="Montserrat" panose="020B0604020202020204" charset="0"/>
              </a:rPr>
              <a:t>Análisis de las políticas de seguridad.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>
                <a:latin typeface="Montserrat" panose="020B0604020202020204" charset="0"/>
              </a:rPr>
              <a:t>    </a:t>
            </a:r>
            <a:r>
              <a:rPr lang="es-ES" sz="1600" b="1" dirty="0">
                <a:latin typeface="Montserrat" panose="020B0604020202020204" charset="0"/>
              </a:rPr>
              <a:t>O.E.6.</a:t>
            </a:r>
            <a:r>
              <a:rPr lang="es-ES" sz="1600" dirty="0">
                <a:latin typeface="Montserrat" panose="020B0604020202020204" charset="0"/>
              </a:rPr>
              <a:t>Analizar para qué se utiliza una política u otra.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600" b="1" dirty="0">
                <a:latin typeface="Montserrat" panose="020B0604020202020204" charset="0"/>
              </a:rPr>
              <a:t>O.G.6.</a:t>
            </a:r>
            <a:r>
              <a:rPr lang="es-ES" sz="1600" dirty="0">
                <a:latin typeface="Montserrat" panose="020B0604020202020204" charset="0"/>
              </a:rPr>
              <a:t>Análisis de los modos de gestión.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b="1" dirty="0">
                <a:latin typeface="Montserrat" panose="020B0604020202020204" charset="0"/>
              </a:rPr>
              <a:t>    O.E.7.</a:t>
            </a:r>
            <a:r>
              <a:rPr lang="es-ES" sz="1600" dirty="0">
                <a:latin typeface="Montserrat" panose="020B0604020202020204" charset="0"/>
              </a:rPr>
              <a:t>Análisis del modo Legacy.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>
                <a:latin typeface="Montserrat" panose="020B0604020202020204" charset="0"/>
              </a:rPr>
              <a:t>    </a:t>
            </a:r>
            <a:r>
              <a:rPr lang="es-ES" sz="1600" b="1" dirty="0">
                <a:latin typeface="Montserrat" panose="020B0604020202020204" charset="0"/>
              </a:rPr>
              <a:t>O.E.8.</a:t>
            </a:r>
            <a:r>
              <a:rPr lang="es-ES" sz="1600" dirty="0">
                <a:latin typeface="Montserrat" panose="020B0604020202020204" charset="0"/>
              </a:rPr>
              <a:t>Análisis del modo Enterprise.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sz="1600" dirty="0">
              <a:latin typeface="Montserrat" panose="020B0604020202020204" charset="0"/>
            </a:endParaRPr>
          </a:p>
          <a:p>
            <a:endParaRPr lang="es-ES" sz="16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9758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ABE1A2E-D82E-40FE-98BA-85D8C24779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>
                <a:latin typeface="Montserrat" panose="020B0604020202020204" charset="0"/>
              </a:rPr>
              <a:t>4</a:t>
            </a:fld>
            <a:endParaRPr lang="es-ES" dirty="0">
              <a:latin typeface="Montserrat" panose="020B0604020202020204" charset="0"/>
            </a:endParaRPr>
          </a:p>
        </p:txBody>
      </p:sp>
      <p:sp>
        <p:nvSpPr>
          <p:cNvPr id="3" name="Google Shape;111;p16">
            <a:extLst>
              <a:ext uri="{FF2B5EF4-FFF2-40B4-BE49-F238E27FC236}">
                <a16:creationId xmlns:a16="http://schemas.microsoft.com/office/drawing/2014/main" id="{8A49E432-45B8-4865-872A-C11AFF70F624}"/>
              </a:ext>
            </a:extLst>
          </p:cNvPr>
          <p:cNvSpPr txBox="1">
            <a:spLocks/>
          </p:cNvSpPr>
          <p:nvPr/>
        </p:nvSpPr>
        <p:spPr>
          <a:xfrm>
            <a:off x="600456" y="448613"/>
            <a:ext cx="8116824" cy="55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sz="3600" dirty="0">
                <a:solidFill>
                  <a:srgbClr val="111111"/>
                </a:solidFill>
              </a:rPr>
              <a:t>Objetivos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00456" y="1003367"/>
            <a:ext cx="81168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600" b="1" dirty="0">
                <a:latin typeface="Montserrat" panose="020B0604020202020204" charset="0"/>
              </a:rPr>
              <a:t>O.G.7.</a:t>
            </a:r>
            <a:r>
              <a:rPr lang="es-ES" sz="1600" dirty="0">
                <a:latin typeface="Montserrat" panose="020B0604020202020204" charset="0"/>
              </a:rPr>
              <a:t>Definición de un perfil y políticas de seguridad.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b="1" dirty="0">
                <a:latin typeface="Montserrat" panose="020B0604020202020204" charset="0"/>
              </a:rPr>
              <a:t>    O.E.7.</a:t>
            </a:r>
            <a:r>
              <a:rPr lang="es-ES" sz="1600" dirty="0">
                <a:latin typeface="Montserrat" panose="020B0604020202020204" charset="0"/>
              </a:rPr>
              <a:t>Restricciones para la definición de un perfil.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b="1" dirty="0">
                <a:latin typeface="Montserrat" panose="020B0604020202020204" charset="0"/>
              </a:rPr>
              <a:t>    O.E.8.</a:t>
            </a:r>
            <a:r>
              <a:rPr lang="es-ES" sz="1600" dirty="0">
                <a:latin typeface="Montserrat" panose="020B0604020202020204" charset="0"/>
              </a:rPr>
              <a:t>Definición de una política de seguridad.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600" b="1" dirty="0">
                <a:latin typeface="Montserrat" panose="020B0604020202020204" charset="0"/>
              </a:rPr>
              <a:t>O.G.8.</a:t>
            </a:r>
            <a:r>
              <a:rPr lang="es-ES" sz="1600" dirty="0">
                <a:latin typeface="Montserrat" panose="020B0604020202020204" charset="0"/>
              </a:rPr>
              <a:t>Definición de un plan de migración.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b="1" dirty="0">
                <a:latin typeface="Montserrat" panose="020B0604020202020204" charset="0"/>
              </a:rPr>
              <a:t>    O.E.7.</a:t>
            </a:r>
            <a:r>
              <a:rPr lang="es-ES" sz="1600" dirty="0">
                <a:latin typeface="Montserrat" panose="020B0604020202020204" charset="0"/>
              </a:rPr>
              <a:t>Definición de un plan de migración.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b="1" dirty="0">
                <a:latin typeface="Montserrat" panose="020B0604020202020204" charset="0"/>
              </a:rPr>
              <a:t>    O.E.8.</a:t>
            </a:r>
            <a:r>
              <a:rPr lang="es-ES" sz="1600" dirty="0">
                <a:latin typeface="Montserrat" panose="020B0604020202020204" charset="0"/>
              </a:rPr>
              <a:t>Realización de la migración.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sz="1600" dirty="0">
              <a:latin typeface="Montserrat" panose="020B0604020202020204" charset="0"/>
            </a:endParaRP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6393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ctrTitle"/>
          </p:nvPr>
        </p:nvSpPr>
        <p:spPr>
          <a:xfrm>
            <a:off x="1036320" y="2648083"/>
            <a:ext cx="7644384" cy="65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Metodología - KANBAN</a:t>
            </a:r>
            <a:endParaRPr dirty="0"/>
          </a:p>
        </p:txBody>
      </p:sp>
      <p:sp>
        <p:nvSpPr>
          <p:cNvPr id="122" name="Google Shape;122;p17"/>
          <p:cNvSpPr txBox="1">
            <a:spLocks noGrp="1"/>
          </p:cNvSpPr>
          <p:nvPr>
            <p:ph type="subTitle" idx="1"/>
          </p:nvPr>
        </p:nvSpPr>
        <p:spPr>
          <a:xfrm>
            <a:off x="1036320" y="3306582"/>
            <a:ext cx="7557480" cy="14726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" sz="1800" dirty="0">
                <a:solidFill>
                  <a:schemeClr val="tx1"/>
                </a:solidFill>
              </a:rPr>
              <a:t>Gestión de trabajo mediante tareas.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" sz="1800" dirty="0">
                <a:solidFill>
                  <a:schemeClr val="tx1"/>
                </a:solidFill>
              </a:rPr>
              <a:t>Identificación de recursos necesarios para el desarrollo.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" sz="1800" dirty="0">
                <a:solidFill>
                  <a:schemeClr val="tx1"/>
                </a:solidFill>
              </a:rPr>
              <a:t>Fechas de inicio y finalización de las tareas.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" sz="1800" dirty="0">
                <a:solidFill>
                  <a:schemeClr val="tx1"/>
                </a:solidFill>
              </a:rPr>
              <a:t>Maximización de la visualización del trabajo pendiente.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" sz="1800" dirty="0">
                <a:solidFill>
                  <a:schemeClr val="tx1"/>
                </a:solidFill>
              </a:rPr>
              <a:t>Gestión del flujo de trabajo.</a:t>
            </a: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11" name="Marcador de número de diapositiva 1">
            <a:extLst>
              <a:ext uri="{FF2B5EF4-FFF2-40B4-BE49-F238E27FC236}">
                <a16:creationId xmlns:a16="http://schemas.microsoft.com/office/drawing/2014/main" id="{AB852F24-B337-46A3-9B81-6685B5828D3E}"/>
              </a:ext>
            </a:extLst>
          </p:cNvPr>
          <p:cNvSpPr txBox="1">
            <a:spLocks/>
          </p:cNvSpPr>
          <p:nvPr/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00000000-1234-1234-1234-123412341234}" type="slidenum">
              <a:rPr lang="es-ES" sz="1200" smtClean="0">
                <a:solidFill>
                  <a:schemeClr val="accent1">
                    <a:lumMod val="75000"/>
                  </a:schemeClr>
                </a:solidFill>
                <a:latin typeface="Montserrat" panose="020B0604020202020204" charset="0"/>
              </a:rPr>
              <a:pPr algn="ctr"/>
              <a:t>5</a:t>
            </a:fld>
            <a:endParaRPr lang="es-ES" sz="1200" dirty="0">
              <a:solidFill>
                <a:schemeClr val="accent1">
                  <a:lumMod val="75000"/>
                </a:schemeClr>
              </a:solidFill>
              <a:latin typeface="Montserrat" panose="020B060402020202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ctrTitle" idx="4294967295"/>
          </p:nvPr>
        </p:nvSpPr>
        <p:spPr>
          <a:xfrm>
            <a:off x="600456" y="573687"/>
            <a:ext cx="8019288" cy="108030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111111"/>
                </a:solidFill>
              </a:rPr>
              <a:t>Plataformas MDM - </a:t>
            </a:r>
            <a:br>
              <a:rPr lang="en" sz="3600" dirty="0">
                <a:solidFill>
                  <a:srgbClr val="111111"/>
                </a:solidFill>
              </a:rPr>
            </a:br>
            <a:r>
              <a:rPr lang="en" sz="3600" dirty="0">
                <a:solidFill>
                  <a:srgbClr val="111111"/>
                </a:solidFill>
              </a:rPr>
              <a:t>¿Por qué surgen?</a:t>
            </a:r>
            <a:endParaRPr sz="3600" dirty="0">
              <a:solidFill>
                <a:srgbClr val="111111"/>
              </a:solidFill>
            </a:endParaRPr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4294967295"/>
          </p:nvPr>
        </p:nvSpPr>
        <p:spPr>
          <a:xfrm>
            <a:off x="600456" y="2031600"/>
            <a:ext cx="8019288" cy="20527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600" dirty="0">
                <a:latin typeface="Montserrat" panose="020B0604020202020204" charset="0"/>
              </a:rPr>
              <a:t>Debido al aumento del uso de dispositivos móviles como herramienta de trabajo, que favorece la flexibilidad, movilidad y eficiencia de los trabajadores.</a:t>
            </a: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600" dirty="0">
                <a:latin typeface="Montserrat" panose="020B0604020202020204" charset="0"/>
              </a:rPr>
              <a:t>Esto causa un aumento de la necesidad de soporte, administración y seguridad en el dispositivo sin perjudicar su uso.</a:t>
            </a:r>
            <a:endParaRPr sz="1600" dirty="0">
              <a:latin typeface="Montserrat" panose="020B0604020202020204" charset="0"/>
            </a:endParaRPr>
          </a:p>
        </p:txBody>
      </p:sp>
      <p:sp>
        <p:nvSpPr>
          <p:cNvPr id="116" name="Google Shape;116;p16"/>
          <p:cNvSpPr txBox="1">
            <a:spLocks noGrp="1"/>
          </p:cNvSpPr>
          <p:nvPr>
            <p:ph type="sldNum" idx="12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Montserrat" panose="020B0604020202020204" charset="0"/>
              </a:rPr>
              <a:t>6</a:t>
            </a:fld>
            <a:endParaRPr dirty="0">
              <a:latin typeface="Montserrat" panose="020B06040202020202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ctrTitle" idx="4294967295"/>
          </p:nvPr>
        </p:nvSpPr>
        <p:spPr>
          <a:xfrm>
            <a:off x="600456" y="725407"/>
            <a:ext cx="8019288" cy="55475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111111"/>
                </a:solidFill>
              </a:rPr>
              <a:t>Plataformas MDM -  ¿Qué son?</a:t>
            </a:r>
            <a:endParaRPr sz="3600" dirty="0">
              <a:solidFill>
                <a:srgbClr val="111111"/>
              </a:solidFill>
            </a:endParaRPr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4294967295"/>
          </p:nvPr>
        </p:nvSpPr>
        <p:spPr>
          <a:xfrm>
            <a:off x="600456" y="1280161"/>
            <a:ext cx="8019288" cy="28041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600" dirty="0">
                <a:latin typeface="Montserrat" panose="020B0604020202020204" charset="0"/>
              </a:rPr>
              <a:t>Conforman un tipo de software que se dedica a:</a:t>
            </a:r>
          </a:p>
          <a:p>
            <a:pPr marL="285750" lvl="0" indent="-285750" algn="just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1600" dirty="0">
                <a:latin typeface="Montserrat" panose="020B0604020202020204" charset="0"/>
              </a:rPr>
              <a:t>Gestión y administración de dispositivos móviles.</a:t>
            </a:r>
          </a:p>
          <a:p>
            <a:pPr marL="285750" lvl="0" indent="-285750" algn="just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1600" dirty="0">
                <a:latin typeface="Montserrat" panose="020B0604020202020204" charset="0"/>
              </a:rPr>
              <a:t>Implementado, mayormente, con productos de terceros.</a:t>
            </a:r>
          </a:p>
          <a:p>
            <a:pPr marL="285750" lvl="0" indent="-285750" algn="just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1600" dirty="0">
                <a:latin typeface="Montserrat" panose="020B0604020202020204" charset="0"/>
              </a:rPr>
              <a:t>Securización de datos empresariales.</a:t>
            </a: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lang="es-ES" sz="1600" dirty="0">
              <a:latin typeface="Montserrat" panose="020B0604020202020204" charset="0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600" dirty="0">
                <a:latin typeface="Montserrat" panose="020B0604020202020204" charset="0"/>
              </a:rPr>
              <a:t>Normalmente están implementados en empresas con un parque móvil de gran tamaño.</a:t>
            </a:r>
            <a:endParaRPr sz="1600" dirty="0">
              <a:latin typeface="Montserrat" panose="020B0604020202020204" charset="0"/>
            </a:endParaRPr>
          </a:p>
        </p:txBody>
      </p:sp>
      <p:sp>
        <p:nvSpPr>
          <p:cNvPr id="116" name="Google Shape;116;p16"/>
          <p:cNvSpPr txBox="1">
            <a:spLocks noGrp="1"/>
          </p:cNvSpPr>
          <p:nvPr>
            <p:ph type="sldNum" idx="12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Montserrat" panose="020B0604020202020204" charset="0"/>
              </a:rPr>
              <a:t>7</a:t>
            </a:fld>
            <a:endParaRPr dirty="0">
              <a:latin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249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ctrTitle" idx="4294967295"/>
          </p:nvPr>
        </p:nvSpPr>
        <p:spPr>
          <a:xfrm>
            <a:off x="412858" y="479862"/>
            <a:ext cx="8318283" cy="55475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111111"/>
                </a:solidFill>
              </a:rPr>
              <a:t>Plataformas MDM - Características</a:t>
            </a:r>
            <a:endParaRPr sz="3600" dirty="0">
              <a:solidFill>
                <a:srgbClr val="111111"/>
              </a:solidFill>
            </a:endParaRPr>
          </a:p>
        </p:txBody>
      </p:sp>
      <p:sp>
        <p:nvSpPr>
          <p:cNvPr id="116" name="Google Shape;116;p16"/>
          <p:cNvSpPr txBox="1">
            <a:spLocks noGrp="1"/>
          </p:cNvSpPr>
          <p:nvPr>
            <p:ph type="sldNum" idx="12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Montserrat" panose="020B0604020202020204" charset="0"/>
              </a:rPr>
              <a:t>8</a:t>
            </a:fld>
            <a:endParaRPr dirty="0">
              <a:latin typeface="Montserrat" panose="020B060402020202020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207C15F-4CE1-404C-8E74-5148FA921B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13"/>
          <a:stretch/>
        </p:blipFill>
        <p:spPr>
          <a:xfrm>
            <a:off x="973125" y="1285300"/>
            <a:ext cx="7371486" cy="328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7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ctrTitle" idx="4294967295"/>
          </p:nvPr>
        </p:nvSpPr>
        <p:spPr>
          <a:xfrm>
            <a:off x="600456" y="540822"/>
            <a:ext cx="8116824" cy="55475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111111"/>
                </a:solidFill>
              </a:rPr>
              <a:t>Estructura del proyecto</a:t>
            </a:r>
            <a:endParaRPr sz="3600" dirty="0">
              <a:solidFill>
                <a:srgbClr val="111111"/>
              </a:solidFill>
            </a:endParaRPr>
          </a:p>
        </p:txBody>
      </p:sp>
      <p:sp>
        <p:nvSpPr>
          <p:cNvPr id="116" name="Google Shape;116;p16"/>
          <p:cNvSpPr txBox="1">
            <a:spLocks noGrp="1"/>
          </p:cNvSpPr>
          <p:nvPr>
            <p:ph type="sldNum" idx="12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Montserrat" panose="020B0604020202020204" charset="0"/>
              </a:rPr>
              <a:t>9</a:t>
            </a:fld>
            <a:endParaRPr dirty="0">
              <a:latin typeface="Montserrat" panose="020B060402020202020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7D26476-32A8-4641-A190-330656D3EAB1}"/>
              </a:ext>
            </a:extLst>
          </p:cNvPr>
          <p:cNvSpPr txBox="1"/>
          <p:nvPr/>
        </p:nvSpPr>
        <p:spPr>
          <a:xfrm>
            <a:off x="600456" y="1280160"/>
            <a:ext cx="38496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u="sng" dirty="0">
                <a:latin typeface="Montserrat" panose="020B0604020202020204" charset="0"/>
              </a:rPr>
              <a:t>1ª parte - Analítica:</a:t>
            </a:r>
          </a:p>
          <a:p>
            <a:endParaRPr lang="es-ES" sz="1600" b="1" u="sng" dirty="0">
              <a:latin typeface="Montserrat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>
                <a:latin typeface="Montserrat" panose="020B0604020202020204" charset="0"/>
              </a:rPr>
              <a:t>Análisis de la arquitectura.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>
                <a:latin typeface="Montserrat" panose="020B0604020202020204" charset="0"/>
              </a:rPr>
              <a:t>Análisis de la estructura organizativa del parque móvil.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>
                <a:latin typeface="Montserrat" panose="020B0604020202020204" charset="0"/>
              </a:rPr>
              <a:t>Análisis de los modos Legacy y Enterprise.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A8D4D36-941E-46ED-9D6C-BB6057EA24D9}"/>
              </a:ext>
            </a:extLst>
          </p:cNvPr>
          <p:cNvSpPr txBox="1"/>
          <p:nvPr/>
        </p:nvSpPr>
        <p:spPr>
          <a:xfrm>
            <a:off x="4657344" y="1280160"/>
            <a:ext cx="4059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u="sng" dirty="0">
                <a:latin typeface="Montserrat" panose="020B0604020202020204" charset="0"/>
              </a:rPr>
              <a:t>2ª parte - Implementación:</a:t>
            </a:r>
          </a:p>
          <a:p>
            <a:endParaRPr lang="es-ES" sz="1600" dirty="0">
              <a:latin typeface="Montserrat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chemeClr val="tx1"/>
                </a:solidFill>
                <a:latin typeface="Montserrat" panose="020B0604020202020204" charset="0"/>
              </a:rPr>
              <a:t>Creación de usuarios.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>
                <a:latin typeface="Montserrat" panose="020B0604020202020204" charset="0"/>
              </a:rPr>
              <a:t>Creación de Smart </a:t>
            </a:r>
            <a:r>
              <a:rPr lang="es-ES" sz="1600" dirty="0" err="1">
                <a:latin typeface="Montserrat" panose="020B0604020202020204" charset="0"/>
              </a:rPr>
              <a:t>Groups</a:t>
            </a:r>
            <a:r>
              <a:rPr lang="es-ES" sz="1600" dirty="0">
                <a:latin typeface="Montserrat" panose="020B060402020202020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 err="1">
                <a:latin typeface="Montserrat" panose="020B0604020202020204" charset="0"/>
              </a:rPr>
              <a:t>Device</a:t>
            </a:r>
            <a:r>
              <a:rPr lang="es-ES" sz="1600" dirty="0">
                <a:latin typeface="Montserrat" panose="020B0604020202020204" charset="0"/>
              </a:rPr>
              <a:t> </a:t>
            </a:r>
            <a:r>
              <a:rPr lang="es-ES" sz="1600" dirty="0" err="1">
                <a:latin typeface="Montserrat" panose="020B0604020202020204" charset="0"/>
              </a:rPr>
              <a:t>Enrollment</a:t>
            </a:r>
            <a:r>
              <a:rPr lang="es-ES" sz="1600" dirty="0">
                <a:latin typeface="Montserrat" panose="020B060402020202020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>
                <a:latin typeface="Montserrat" panose="020B0604020202020204" charset="0"/>
              </a:rPr>
              <a:t>Creación de perfiles de seguridad.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>
                <a:latin typeface="Montserrat" panose="020B0604020202020204" charset="0"/>
              </a:rPr>
              <a:t>Creación de un plan de migración.</a:t>
            </a:r>
          </a:p>
        </p:txBody>
      </p:sp>
    </p:spTree>
    <p:extLst>
      <p:ext uri="{BB962C8B-B14F-4D97-AF65-F5344CB8AC3E}">
        <p14:creationId xmlns:p14="http://schemas.microsoft.com/office/powerpoint/2010/main" val="1951119992"/>
      </p:ext>
    </p:extLst>
  </p:cSld>
  <p:clrMapOvr>
    <a:masterClrMapping/>
  </p:clrMapOvr>
</p:sld>
</file>

<file path=ppt/theme/theme1.xml><?xml version="1.0" encoding="utf-8"?>
<a:theme xmlns:a="http://schemas.openxmlformats.org/drawingml/2006/main" name="Base template">
  <a:themeElements>
    <a:clrScheme name="Custom 347">
      <a:dk1>
        <a:srgbClr val="111111"/>
      </a:dk1>
      <a:lt1>
        <a:srgbClr val="FFFFFF"/>
      </a:lt1>
      <a:dk2>
        <a:srgbClr val="666666"/>
      </a:dk2>
      <a:lt2>
        <a:srgbClr val="EFEFEF"/>
      </a:lt2>
      <a:accent1>
        <a:srgbClr val="6B9FA4"/>
      </a:accent1>
      <a:accent2>
        <a:srgbClr val="B1D9DD"/>
      </a:accent2>
      <a:accent3>
        <a:srgbClr val="E6DD8C"/>
      </a:accent3>
      <a:accent4>
        <a:srgbClr val="F1EDCC"/>
      </a:accent4>
      <a:accent5>
        <a:srgbClr val="742E46"/>
      </a:accent5>
      <a:accent6>
        <a:srgbClr val="B98094"/>
      </a:accent6>
      <a:hlink>
        <a:srgbClr val="11111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891</Words>
  <Application>Microsoft Office PowerPoint</Application>
  <PresentationFormat>Presentación en pantalla (16:9)</PresentationFormat>
  <Paragraphs>130</Paragraphs>
  <Slides>22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Montserrat</vt:lpstr>
      <vt:lpstr>Arial</vt:lpstr>
      <vt:lpstr>Wingdings</vt:lpstr>
      <vt:lpstr>Muli</vt:lpstr>
      <vt:lpstr>Base template</vt:lpstr>
      <vt:lpstr>Estudio de plataformas MDM en arquitecturas distribuidas</vt:lpstr>
      <vt:lpstr>Propuesta de proyecto</vt:lpstr>
      <vt:lpstr>Presentación de PowerPoint</vt:lpstr>
      <vt:lpstr>Presentación de PowerPoint</vt:lpstr>
      <vt:lpstr>Metodología - KANBAN</vt:lpstr>
      <vt:lpstr>Plataformas MDM -  ¿Por qué surgen?</vt:lpstr>
      <vt:lpstr>Plataformas MDM -  ¿Qué son?</vt:lpstr>
      <vt:lpstr>Plataformas MDM - Características</vt:lpstr>
      <vt:lpstr>Estructura del proyecto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Estudio de plataformas MDM en arquitecturas distribuidas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Estudio de plataformas MDM en arquitecturas distribuidas</dc:title>
  <cp:lastModifiedBy>Judit Antoranz García</cp:lastModifiedBy>
  <cp:revision>109</cp:revision>
  <dcterms:modified xsi:type="dcterms:W3CDTF">2021-06-24T13:49:24Z</dcterms:modified>
</cp:coreProperties>
</file>