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9"/>
    <p:restoredTop sz="94674"/>
  </p:normalViewPr>
  <p:slideViewPr>
    <p:cSldViewPr snapToGrid="0">
      <p:cViewPr varScale="1">
        <p:scale>
          <a:sx n="71" d="100"/>
          <a:sy n="71" d="100"/>
        </p:scale>
        <p:origin x="-714" y="-108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478832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8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8562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8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1507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8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5661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8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84467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8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2061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8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09729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8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75991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8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1337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8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08242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8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71473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8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1191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8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21737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" name="Google Shape;30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8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69668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7" name="Google Shape;307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8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53665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8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07558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1" name="Google Shape;321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8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34760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0" name="Google Shape;330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8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9871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4891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8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58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8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9209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8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9976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8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2056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8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9949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8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5293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8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243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slide for video">
  <p:cSld name="Intro slide for video">
    <p:bg>
      <p:bgPr>
        <a:solidFill>
          <a:srgbClr val="91C6D8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2" y="6131588"/>
            <a:ext cx="18288001" cy="4155414"/>
          </a:xfrm>
          <a:prstGeom prst="triangle">
            <a:avLst>
              <a:gd name="adj" fmla="val 49694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91364" y="5228743"/>
            <a:ext cx="2505270" cy="250527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/>
        </p:nvSpPr>
        <p:spPr>
          <a:xfrm>
            <a:off x="2285997" y="8951767"/>
            <a:ext cx="13716000" cy="682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/>
          <a:p>
            <a:pPr marL="0" marR="0" lvl="0" indent="0" algn="ctr" rtl="0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Dept. of Legal, Language, Translation and Interpreting Studies, Section of in Modern Languages for Interpreters and Translators</a:t>
            </a:r>
            <a:endParaRPr/>
          </a:p>
          <a:p>
            <a:pPr marL="0" marR="0" lvl="0" indent="0" algn="ctr" rtl="0">
              <a:lnSpc>
                <a:spcPct val="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University of Trieste, Via Filzi, 14 - 34144 Trieste, Italy</a:t>
            </a:r>
            <a:endParaRPr/>
          </a:p>
          <a:p>
            <a:pPr marL="0" marR="0" lvl="0" indent="0" algn="ctr" rtl="0">
              <a:lnSpc>
                <a:spcPct val="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numberStudies: 2016-1-IT02-KA203-024311</a:t>
            </a:r>
            <a:endParaRPr/>
          </a:p>
          <a:p>
            <a:pPr marL="0" marR="0" lvl="0" indent="0" algn="ctr" rtl="0">
              <a:lnSpc>
                <a:spcPct val="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www.adlabproject.eu</a:t>
            </a:r>
            <a:endParaRPr/>
          </a:p>
          <a:p>
            <a:pPr marL="0" marR="0" lvl="0" indent="0" algn="ctr" rtl="0">
              <a:lnSpc>
                <a:spcPct val="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FUNDED BY THE ERASMUS + PROGRAMME OF THE EUROPEAN UNION</a:t>
            </a:r>
            <a:endParaRPr/>
          </a:p>
          <a:p>
            <a:pPr marL="0" marR="0" lvl="0" indent="0" algn="ct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36160" y="9690834"/>
            <a:ext cx="815678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1025372" y="647379"/>
            <a:ext cx="16672264" cy="1135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Verdana"/>
              <a:buNone/>
              <a:defRPr sz="75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2405846" y="1890418"/>
            <a:ext cx="13715999" cy="1495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227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15607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945"/>
              <a:buFont typeface="Arial"/>
              <a:buChar char="•"/>
              <a:defRPr sz="29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4429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454"/>
              <a:buFont typeface="Arial"/>
              <a:buChar char="•"/>
              <a:defRPr sz="24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23631" y="125965"/>
            <a:ext cx="18040740" cy="10161036"/>
          </a:xfrm>
          <a:prstGeom prst="rect">
            <a:avLst/>
          </a:prstGeom>
          <a:noFill/>
          <a:ln w="317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217169" y="201148"/>
            <a:ext cx="17853660" cy="10085853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2"/>
          </p:nvPr>
        </p:nvSpPr>
        <p:spPr>
          <a:xfrm>
            <a:off x="2503504" y="3705293"/>
            <a:ext cx="13715999" cy="677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227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15607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945"/>
              <a:buFont typeface="Arial"/>
              <a:buChar char="•"/>
              <a:defRPr sz="29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4429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454"/>
              <a:buFont typeface="Arial"/>
              <a:buChar char="•"/>
              <a:defRPr sz="24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body" idx="3"/>
          </p:nvPr>
        </p:nvSpPr>
        <p:spPr>
          <a:xfrm>
            <a:off x="2405846" y="4498127"/>
            <a:ext cx="13715999" cy="67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227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15607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945"/>
              <a:buFont typeface="Arial"/>
              <a:buChar char="•"/>
              <a:defRPr sz="29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4429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454"/>
              <a:buFont typeface="Arial"/>
              <a:buChar char="•"/>
              <a:defRPr sz="24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lide type 1">
  <p:cSld name="1_Slide type 1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1"/>
          <p:cNvSpPr txBox="1">
            <a:spLocks noGrp="1"/>
          </p:cNvSpPr>
          <p:nvPr>
            <p:ph type="title"/>
          </p:nvPr>
        </p:nvSpPr>
        <p:spPr>
          <a:xfrm>
            <a:off x="2727003" y="499192"/>
            <a:ext cx="14786904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Verdana"/>
              <a:buNone/>
              <a:defRPr sz="6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02" name="Google Shape;102;p11" descr=" " title=" 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6467" y="354005"/>
            <a:ext cx="1988345" cy="198834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1"/>
          <p:cNvSpPr txBox="1">
            <a:spLocks noGrp="1"/>
          </p:cNvSpPr>
          <p:nvPr>
            <p:ph type="body" idx="1"/>
          </p:nvPr>
        </p:nvSpPr>
        <p:spPr>
          <a:xfrm>
            <a:off x="532210" y="3131811"/>
            <a:ext cx="17223583" cy="4831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82600" algn="l" rtl="0">
              <a:lnSpc>
                <a:spcPct val="150000"/>
              </a:lnSpc>
              <a:spcBef>
                <a:spcPts val="1227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15607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945"/>
              <a:buFont typeface="Arial"/>
              <a:buChar char="•"/>
              <a:defRPr sz="29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4429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454"/>
              <a:buFont typeface="Arial"/>
              <a:buChar char="•"/>
              <a:defRPr sz="24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11"/>
          <p:cNvSpPr/>
          <p:nvPr/>
        </p:nvSpPr>
        <p:spPr>
          <a:xfrm>
            <a:off x="123642" y="125965"/>
            <a:ext cx="18040740" cy="9889572"/>
          </a:xfrm>
          <a:prstGeom prst="rect">
            <a:avLst/>
          </a:prstGeom>
          <a:noFill/>
          <a:ln w="317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1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1"/>
          <p:cNvSpPr/>
          <p:nvPr/>
        </p:nvSpPr>
        <p:spPr>
          <a:xfrm>
            <a:off x="217169" y="201152"/>
            <a:ext cx="17853660" cy="9709614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1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1"/>
          <p:cNvSpPr txBox="1">
            <a:spLocks noGrp="1"/>
          </p:cNvSpPr>
          <p:nvPr>
            <p:ph type="body" idx="2"/>
          </p:nvPr>
        </p:nvSpPr>
        <p:spPr>
          <a:xfrm>
            <a:off x="10456070" y="10013158"/>
            <a:ext cx="137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46786" algn="l" rtl="0">
              <a:lnSpc>
                <a:spcPct val="90000"/>
              </a:lnSpc>
              <a:spcBef>
                <a:spcPts val="1227"/>
              </a:spcBef>
              <a:spcAft>
                <a:spcPts val="0"/>
              </a:spcAft>
              <a:buClr>
                <a:schemeClr val="dk1"/>
              </a:buClr>
              <a:buSzPts val="3436"/>
              <a:buFont typeface="Arial"/>
              <a:buChar char="•"/>
              <a:defRPr sz="34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5607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945"/>
              <a:buFont typeface="Arial"/>
              <a:buChar char="•"/>
              <a:defRPr sz="29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4429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454"/>
              <a:buFont typeface="Arial"/>
              <a:buChar char="•"/>
              <a:defRPr sz="24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7" name="Google Shape;10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7265" y="9787180"/>
            <a:ext cx="3353481" cy="358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sclaimer slide">
  <p:cSld name="1_Disclaimer slide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2" descr=" " title=" 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6467" y="354005"/>
            <a:ext cx="1988345" cy="198834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2"/>
          <p:cNvSpPr txBox="1">
            <a:spLocks noGrp="1"/>
          </p:cNvSpPr>
          <p:nvPr>
            <p:ph type="body" idx="1"/>
          </p:nvPr>
        </p:nvSpPr>
        <p:spPr>
          <a:xfrm>
            <a:off x="532210" y="379476"/>
            <a:ext cx="17223583" cy="7756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150000"/>
              </a:lnSpc>
              <a:spcBef>
                <a:spcPts val="1227"/>
              </a:spcBef>
              <a:spcAft>
                <a:spcPts val="0"/>
              </a:spcAft>
              <a:buClr>
                <a:schemeClr val="dk1"/>
              </a:buClr>
              <a:buSzPts val="1964"/>
              <a:buFont typeface="Arial"/>
              <a:buNone/>
              <a:defRPr sz="19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5607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945"/>
              <a:buFont typeface="Arial"/>
              <a:buChar char="•"/>
              <a:defRPr sz="29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4429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454"/>
              <a:buFont typeface="Arial"/>
              <a:buChar char="•"/>
              <a:defRPr sz="24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12"/>
          <p:cNvSpPr/>
          <p:nvPr/>
        </p:nvSpPr>
        <p:spPr>
          <a:xfrm>
            <a:off x="123642" y="125965"/>
            <a:ext cx="18040740" cy="9889572"/>
          </a:xfrm>
          <a:prstGeom prst="rect">
            <a:avLst/>
          </a:prstGeom>
          <a:noFill/>
          <a:ln w="317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1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2"/>
          <p:cNvSpPr/>
          <p:nvPr/>
        </p:nvSpPr>
        <p:spPr>
          <a:xfrm>
            <a:off x="217169" y="201152"/>
            <a:ext cx="17853660" cy="9709614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1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1521" y="9795609"/>
            <a:ext cx="3353481" cy="358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 for power point">
  <p:cSld name="2_Title slide for power point">
    <p:bg>
      <p:bgPr>
        <a:solidFill>
          <a:srgbClr val="91C6D8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3"/>
          <p:cNvSpPr/>
          <p:nvPr/>
        </p:nvSpPr>
        <p:spPr>
          <a:xfrm>
            <a:off x="1" y="6131590"/>
            <a:ext cx="18288001" cy="4155414"/>
          </a:xfrm>
          <a:prstGeom prst="triangle">
            <a:avLst>
              <a:gd name="adj" fmla="val 49694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1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13" title="ADLABPRO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91364" y="5228746"/>
            <a:ext cx="2505270" cy="250527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3"/>
          <p:cNvSpPr txBox="1"/>
          <p:nvPr/>
        </p:nvSpPr>
        <p:spPr>
          <a:xfrm>
            <a:off x="2285998" y="8951775"/>
            <a:ext cx="13716000" cy="6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200" tIns="56100" rIns="112200" bIns="56100" anchor="t" anchorCtr="0">
            <a:noAutofit/>
          </a:bodyPr>
          <a:lstStyle/>
          <a:p>
            <a:pPr marL="0" marR="0" lvl="0" indent="0" algn="ctr" rtl="0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6"/>
              <a:buFont typeface="Arial"/>
              <a:buNone/>
            </a:pPr>
            <a:r>
              <a:rPr lang="en-US" sz="7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Dept. of Legal, Language, Translation and Interpreting Studies, Section of in Modern Languages for Interpreters and Translators</a:t>
            </a:r>
            <a:endParaRPr/>
          </a:p>
          <a:p>
            <a:pPr marL="0" marR="0" lvl="0" indent="0" algn="ctr" rtl="0">
              <a:lnSpc>
                <a:spcPct val="0"/>
              </a:lnSpc>
              <a:spcBef>
                <a:spcPts val="859"/>
              </a:spcBef>
              <a:spcAft>
                <a:spcPts val="0"/>
              </a:spcAft>
              <a:buClr>
                <a:schemeClr val="dk1"/>
              </a:buClr>
              <a:buSzPts val="736"/>
              <a:buFont typeface="Arial"/>
              <a:buNone/>
            </a:pPr>
            <a:r>
              <a:rPr lang="en-US" sz="7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University of Trieste, Via Filzi, 14 - 34144 Trieste, Italy</a:t>
            </a:r>
            <a:endParaRPr/>
          </a:p>
          <a:p>
            <a:pPr marL="0" marR="0" lvl="0" indent="0" algn="ctr" rtl="0">
              <a:lnSpc>
                <a:spcPct val="0"/>
              </a:lnSpc>
              <a:spcBef>
                <a:spcPts val="859"/>
              </a:spcBef>
              <a:spcAft>
                <a:spcPts val="0"/>
              </a:spcAft>
              <a:buClr>
                <a:schemeClr val="dk1"/>
              </a:buClr>
              <a:buSzPts val="736"/>
              <a:buFont typeface="Arial"/>
              <a:buNone/>
            </a:pPr>
            <a:r>
              <a:rPr lang="en-US" sz="7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numberStudies: 2016-1-IT02-KA203-024311</a:t>
            </a:r>
            <a:endParaRPr/>
          </a:p>
          <a:p>
            <a:pPr marL="0" marR="0" lvl="0" indent="0" algn="ctr" rtl="0">
              <a:lnSpc>
                <a:spcPct val="0"/>
              </a:lnSpc>
              <a:spcBef>
                <a:spcPts val="859"/>
              </a:spcBef>
              <a:spcAft>
                <a:spcPts val="0"/>
              </a:spcAft>
              <a:buClr>
                <a:schemeClr val="dk1"/>
              </a:buClr>
              <a:buSzPts val="736"/>
              <a:buFont typeface="Arial"/>
              <a:buNone/>
            </a:pPr>
            <a:r>
              <a:rPr lang="en-US" sz="7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www.adlabproject.eu</a:t>
            </a:r>
            <a:endParaRPr/>
          </a:p>
          <a:p>
            <a:pPr marL="0" marR="0" lvl="0" indent="0" algn="ctr" rtl="0">
              <a:lnSpc>
                <a:spcPct val="0"/>
              </a:lnSpc>
              <a:spcBef>
                <a:spcPts val="859"/>
              </a:spcBef>
              <a:spcAft>
                <a:spcPts val="0"/>
              </a:spcAft>
              <a:buClr>
                <a:schemeClr val="dk1"/>
              </a:buClr>
              <a:buSzPts val="736"/>
              <a:buFont typeface="Arial"/>
              <a:buNone/>
            </a:pPr>
            <a:r>
              <a:rPr lang="en-US" sz="7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FUNDED BY THE ERASMUS + PROGRAMME OF THE EUROPEAN UNION</a:t>
            </a:r>
            <a:endParaRPr/>
          </a:p>
          <a:p>
            <a:pPr marL="0" marR="0" lvl="0" indent="0" algn="ct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82"/>
              <a:buFont typeface="Arial"/>
              <a:buNone/>
            </a:pPr>
            <a:endParaRPr sz="98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909"/>
              <a:buFont typeface="Arial"/>
              <a:buNone/>
            </a:pPr>
            <a:endParaRPr sz="490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36164" y="9690834"/>
            <a:ext cx="815678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3"/>
          <p:cNvSpPr txBox="1">
            <a:spLocks noGrp="1"/>
          </p:cNvSpPr>
          <p:nvPr>
            <p:ph type="title"/>
          </p:nvPr>
        </p:nvSpPr>
        <p:spPr>
          <a:xfrm>
            <a:off x="1025381" y="647379"/>
            <a:ext cx="16166236" cy="1135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36"/>
              <a:buFont typeface="Verdana"/>
              <a:buNone/>
              <a:defRPr sz="6136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body" idx="1"/>
          </p:nvPr>
        </p:nvSpPr>
        <p:spPr>
          <a:xfrm>
            <a:off x="2286007" y="2115738"/>
            <a:ext cx="13715999" cy="1702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227"/>
              </a:spcBef>
              <a:spcAft>
                <a:spcPts val="0"/>
              </a:spcAft>
              <a:buClr>
                <a:schemeClr val="dk1"/>
              </a:buClr>
              <a:buSzPts val="3682"/>
              <a:buFont typeface="Arial"/>
              <a:buNone/>
              <a:defRPr sz="3682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15607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945"/>
              <a:buFont typeface="Arial"/>
              <a:buChar char="•"/>
              <a:defRPr sz="29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4429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454"/>
              <a:buFont typeface="Arial"/>
              <a:buChar char="•"/>
              <a:defRPr sz="24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13"/>
          <p:cNvSpPr/>
          <p:nvPr/>
        </p:nvSpPr>
        <p:spPr>
          <a:xfrm>
            <a:off x="123642" y="125968"/>
            <a:ext cx="18040740" cy="10161036"/>
          </a:xfrm>
          <a:prstGeom prst="rect">
            <a:avLst/>
          </a:prstGeom>
          <a:noFill/>
          <a:ln w="317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1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3"/>
          <p:cNvSpPr/>
          <p:nvPr/>
        </p:nvSpPr>
        <p:spPr>
          <a:xfrm>
            <a:off x="217169" y="201149"/>
            <a:ext cx="17853660" cy="10085852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1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3"/>
          <p:cNvSpPr txBox="1">
            <a:spLocks noGrp="1"/>
          </p:cNvSpPr>
          <p:nvPr>
            <p:ph type="body" idx="2"/>
          </p:nvPr>
        </p:nvSpPr>
        <p:spPr>
          <a:xfrm>
            <a:off x="2286007" y="4151973"/>
            <a:ext cx="13715999" cy="67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227"/>
              </a:spcBef>
              <a:spcAft>
                <a:spcPts val="0"/>
              </a:spcAft>
              <a:buClr>
                <a:schemeClr val="dk1"/>
              </a:buClr>
              <a:buSzPts val="2945"/>
              <a:buFont typeface="Arial"/>
              <a:buNone/>
              <a:defRPr sz="2945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15607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945"/>
              <a:buFont typeface="Arial"/>
              <a:buChar char="•"/>
              <a:defRPr sz="29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4429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454"/>
              <a:buFont typeface="Arial"/>
              <a:buChar char="•"/>
              <a:defRPr sz="24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4" name="Google Shape;12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43419" y="7873811"/>
            <a:ext cx="2601158" cy="910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lide type 1">
  <p:cSld name="2_Slide type 1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4"/>
          <p:cNvSpPr txBox="1">
            <a:spLocks noGrp="1"/>
          </p:cNvSpPr>
          <p:nvPr>
            <p:ph type="title"/>
          </p:nvPr>
        </p:nvSpPr>
        <p:spPr>
          <a:xfrm>
            <a:off x="2727003" y="499192"/>
            <a:ext cx="14786904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Verdana"/>
              <a:buNone/>
              <a:defRPr sz="5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27" name="Google Shape;127;p14" descr=" " title=" 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6467" y="354005"/>
            <a:ext cx="1988345" cy="198834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4"/>
          <p:cNvSpPr txBox="1">
            <a:spLocks noGrp="1"/>
          </p:cNvSpPr>
          <p:nvPr>
            <p:ph type="body" idx="1"/>
          </p:nvPr>
        </p:nvSpPr>
        <p:spPr>
          <a:xfrm>
            <a:off x="532210" y="3131811"/>
            <a:ext cx="17223583" cy="4831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46786" algn="l" rtl="0">
              <a:lnSpc>
                <a:spcPct val="150000"/>
              </a:lnSpc>
              <a:spcBef>
                <a:spcPts val="1227"/>
              </a:spcBef>
              <a:spcAft>
                <a:spcPts val="0"/>
              </a:spcAft>
              <a:buClr>
                <a:schemeClr val="dk1"/>
              </a:buClr>
              <a:buSzPts val="3436"/>
              <a:buFont typeface="Arial"/>
              <a:buChar char="•"/>
              <a:defRPr sz="3436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15607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945"/>
              <a:buFont typeface="Arial"/>
              <a:buChar char="•"/>
              <a:defRPr sz="29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4429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454"/>
              <a:buFont typeface="Arial"/>
              <a:buChar char="•"/>
              <a:defRPr sz="24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14"/>
          <p:cNvSpPr/>
          <p:nvPr/>
        </p:nvSpPr>
        <p:spPr>
          <a:xfrm>
            <a:off x="123642" y="125965"/>
            <a:ext cx="18040740" cy="9889572"/>
          </a:xfrm>
          <a:prstGeom prst="rect">
            <a:avLst/>
          </a:prstGeom>
          <a:noFill/>
          <a:ln w="317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1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4"/>
          <p:cNvSpPr/>
          <p:nvPr/>
        </p:nvSpPr>
        <p:spPr>
          <a:xfrm>
            <a:off x="217169" y="201152"/>
            <a:ext cx="17853660" cy="9709614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1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4"/>
          <p:cNvSpPr txBox="1">
            <a:spLocks noGrp="1"/>
          </p:cNvSpPr>
          <p:nvPr>
            <p:ph type="body" idx="2"/>
          </p:nvPr>
        </p:nvSpPr>
        <p:spPr>
          <a:xfrm>
            <a:off x="10456070" y="10013158"/>
            <a:ext cx="137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46786" algn="l" rtl="0">
              <a:lnSpc>
                <a:spcPct val="90000"/>
              </a:lnSpc>
              <a:spcBef>
                <a:spcPts val="1227"/>
              </a:spcBef>
              <a:spcAft>
                <a:spcPts val="0"/>
              </a:spcAft>
              <a:buClr>
                <a:schemeClr val="dk1"/>
              </a:buClr>
              <a:buSzPts val="3436"/>
              <a:buFont typeface="Arial"/>
              <a:buChar char="•"/>
              <a:defRPr sz="34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5607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945"/>
              <a:buFont typeface="Arial"/>
              <a:buChar char="•"/>
              <a:defRPr sz="29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4429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454"/>
              <a:buFont typeface="Arial"/>
              <a:buChar char="•"/>
              <a:defRPr sz="24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2" name="Google Shape;13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7265" y="9787180"/>
            <a:ext cx="3353481" cy="358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sclaimer slide">
  <p:cSld name="2_Disclaimer slide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5" descr=" " title=" 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6467" y="354005"/>
            <a:ext cx="1988345" cy="198834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5"/>
          <p:cNvSpPr txBox="1">
            <a:spLocks noGrp="1"/>
          </p:cNvSpPr>
          <p:nvPr>
            <p:ph type="body" idx="1"/>
          </p:nvPr>
        </p:nvSpPr>
        <p:spPr>
          <a:xfrm>
            <a:off x="532210" y="379476"/>
            <a:ext cx="17223583" cy="7756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150000"/>
              </a:lnSpc>
              <a:spcBef>
                <a:spcPts val="1227"/>
              </a:spcBef>
              <a:spcAft>
                <a:spcPts val="0"/>
              </a:spcAft>
              <a:buClr>
                <a:schemeClr val="dk1"/>
              </a:buClr>
              <a:buSzPts val="1964"/>
              <a:buFont typeface="Arial"/>
              <a:buNone/>
              <a:defRPr sz="19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5607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945"/>
              <a:buFont typeface="Arial"/>
              <a:buChar char="•"/>
              <a:defRPr sz="29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4429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454"/>
              <a:buFont typeface="Arial"/>
              <a:buChar char="•"/>
              <a:defRPr sz="24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15"/>
          <p:cNvSpPr/>
          <p:nvPr/>
        </p:nvSpPr>
        <p:spPr>
          <a:xfrm>
            <a:off x="123642" y="125965"/>
            <a:ext cx="18040740" cy="9889572"/>
          </a:xfrm>
          <a:prstGeom prst="rect">
            <a:avLst/>
          </a:prstGeom>
          <a:noFill/>
          <a:ln w="317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1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5"/>
          <p:cNvSpPr/>
          <p:nvPr/>
        </p:nvSpPr>
        <p:spPr>
          <a:xfrm>
            <a:off x="217169" y="201152"/>
            <a:ext cx="17853660" cy="9709614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1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1521" y="9795609"/>
            <a:ext cx="3353481" cy="358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 for power point">
  <p:cSld name="3_Title slide for power point">
    <p:bg>
      <p:bgPr>
        <a:solidFill>
          <a:srgbClr val="91C6D8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6"/>
          <p:cNvSpPr/>
          <p:nvPr/>
        </p:nvSpPr>
        <p:spPr>
          <a:xfrm>
            <a:off x="1" y="6131590"/>
            <a:ext cx="18288001" cy="4155414"/>
          </a:xfrm>
          <a:prstGeom prst="triangle">
            <a:avLst>
              <a:gd name="adj" fmla="val 49694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1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16" title="ADLABPRO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91364" y="5228746"/>
            <a:ext cx="2505270" cy="250527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6"/>
          <p:cNvSpPr txBox="1"/>
          <p:nvPr/>
        </p:nvSpPr>
        <p:spPr>
          <a:xfrm>
            <a:off x="2285998" y="8951775"/>
            <a:ext cx="13716000" cy="6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200" tIns="56100" rIns="112200" bIns="56100" anchor="t" anchorCtr="0">
            <a:noAutofit/>
          </a:bodyPr>
          <a:lstStyle/>
          <a:p>
            <a:pPr marL="0" marR="0" lvl="0" indent="0" algn="ctr" rtl="0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6"/>
              <a:buFont typeface="Arial"/>
              <a:buNone/>
            </a:pPr>
            <a:r>
              <a:rPr lang="en-US" sz="7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Dept. of Legal, Language, Translation and Interpreting Studies, Section of in Modern Languages for Interpreters and Translators</a:t>
            </a:r>
            <a:endParaRPr/>
          </a:p>
          <a:p>
            <a:pPr marL="0" marR="0" lvl="0" indent="0" algn="ctr" rtl="0">
              <a:lnSpc>
                <a:spcPct val="0"/>
              </a:lnSpc>
              <a:spcBef>
                <a:spcPts val="859"/>
              </a:spcBef>
              <a:spcAft>
                <a:spcPts val="0"/>
              </a:spcAft>
              <a:buClr>
                <a:schemeClr val="dk1"/>
              </a:buClr>
              <a:buSzPts val="736"/>
              <a:buFont typeface="Arial"/>
              <a:buNone/>
            </a:pPr>
            <a:r>
              <a:rPr lang="en-US" sz="7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University of Trieste, Via Filzi, 14 - 34144 Trieste, Italy</a:t>
            </a:r>
            <a:endParaRPr/>
          </a:p>
          <a:p>
            <a:pPr marL="0" marR="0" lvl="0" indent="0" algn="ctr" rtl="0">
              <a:lnSpc>
                <a:spcPct val="0"/>
              </a:lnSpc>
              <a:spcBef>
                <a:spcPts val="859"/>
              </a:spcBef>
              <a:spcAft>
                <a:spcPts val="0"/>
              </a:spcAft>
              <a:buClr>
                <a:schemeClr val="dk1"/>
              </a:buClr>
              <a:buSzPts val="736"/>
              <a:buFont typeface="Arial"/>
              <a:buNone/>
            </a:pPr>
            <a:r>
              <a:rPr lang="en-US" sz="7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numberStudies: 2016-1-IT02-KA203-024311</a:t>
            </a:r>
            <a:endParaRPr/>
          </a:p>
          <a:p>
            <a:pPr marL="0" marR="0" lvl="0" indent="0" algn="ctr" rtl="0">
              <a:lnSpc>
                <a:spcPct val="0"/>
              </a:lnSpc>
              <a:spcBef>
                <a:spcPts val="859"/>
              </a:spcBef>
              <a:spcAft>
                <a:spcPts val="0"/>
              </a:spcAft>
              <a:buClr>
                <a:schemeClr val="dk1"/>
              </a:buClr>
              <a:buSzPts val="736"/>
              <a:buFont typeface="Arial"/>
              <a:buNone/>
            </a:pPr>
            <a:r>
              <a:rPr lang="en-US" sz="7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www.adlabproject.eu</a:t>
            </a:r>
            <a:endParaRPr/>
          </a:p>
          <a:p>
            <a:pPr marL="0" marR="0" lvl="0" indent="0" algn="ctr" rtl="0">
              <a:lnSpc>
                <a:spcPct val="0"/>
              </a:lnSpc>
              <a:spcBef>
                <a:spcPts val="859"/>
              </a:spcBef>
              <a:spcAft>
                <a:spcPts val="0"/>
              </a:spcAft>
              <a:buClr>
                <a:schemeClr val="dk1"/>
              </a:buClr>
              <a:buSzPts val="736"/>
              <a:buFont typeface="Arial"/>
              <a:buNone/>
            </a:pPr>
            <a:r>
              <a:rPr lang="en-US" sz="7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FUNDED BY THE ERASMUS + PROGRAMME OF THE EUROPEAN UNION</a:t>
            </a:r>
            <a:endParaRPr/>
          </a:p>
          <a:p>
            <a:pPr marL="0" marR="0" lvl="0" indent="0" algn="ct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82"/>
              <a:buFont typeface="Arial"/>
              <a:buNone/>
            </a:pPr>
            <a:endParaRPr sz="98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909"/>
              <a:buFont typeface="Arial"/>
              <a:buNone/>
            </a:pPr>
            <a:endParaRPr sz="490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36164" y="9690834"/>
            <a:ext cx="815678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6"/>
          <p:cNvSpPr txBox="1">
            <a:spLocks noGrp="1"/>
          </p:cNvSpPr>
          <p:nvPr>
            <p:ph type="title"/>
          </p:nvPr>
        </p:nvSpPr>
        <p:spPr>
          <a:xfrm>
            <a:off x="1025381" y="647379"/>
            <a:ext cx="16166236" cy="1135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36"/>
              <a:buFont typeface="Verdana"/>
              <a:buNone/>
              <a:defRPr sz="6136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5" name="Google Shape;145;p16"/>
          <p:cNvSpPr txBox="1">
            <a:spLocks noGrp="1"/>
          </p:cNvSpPr>
          <p:nvPr>
            <p:ph type="body" idx="1"/>
          </p:nvPr>
        </p:nvSpPr>
        <p:spPr>
          <a:xfrm>
            <a:off x="2286007" y="2115738"/>
            <a:ext cx="13715999" cy="1702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227"/>
              </a:spcBef>
              <a:spcAft>
                <a:spcPts val="0"/>
              </a:spcAft>
              <a:buClr>
                <a:schemeClr val="dk1"/>
              </a:buClr>
              <a:buSzPts val="3682"/>
              <a:buFont typeface="Arial"/>
              <a:buNone/>
              <a:defRPr sz="3682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15607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945"/>
              <a:buFont typeface="Arial"/>
              <a:buChar char="•"/>
              <a:defRPr sz="29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4429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454"/>
              <a:buFont typeface="Arial"/>
              <a:buChar char="•"/>
              <a:defRPr sz="24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Google Shape;146;p16"/>
          <p:cNvSpPr/>
          <p:nvPr/>
        </p:nvSpPr>
        <p:spPr>
          <a:xfrm>
            <a:off x="123642" y="125968"/>
            <a:ext cx="18040740" cy="10161036"/>
          </a:xfrm>
          <a:prstGeom prst="rect">
            <a:avLst/>
          </a:prstGeom>
          <a:noFill/>
          <a:ln w="317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1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6"/>
          <p:cNvSpPr/>
          <p:nvPr/>
        </p:nvSpPr>
        <p:spPr>
          <a:xfrm>
            <a:off x="217169" y="201149"/>
            <a:ext cx="17853660" cy="10085852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1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6"/>
          <p:cNvSpPr txBox="1">
            <a:spLocks noGrp="1"/>
          </p:cNvSpPr>
          <p:nvPr>
            <p:ph type="body" idx="2"/>
          </p:nvPr>
        </p:nvSpPr>
        <p:spPr>
          <a:xfrm>
            <a:off x="2286007" y="4151973"/>
            <a:ext cx="13715999" cy="67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227"/>
              </a:spcBef>
              <a:spcAft>
                <a:spcPts val="0"/>
              </a:spcAft>
              <a:buClr>
                <a:schemeClr val="dk1"/>
              </a:buClr>
              <a:buSzPts val="2945"/>
              <a:buFont typeface="Arial"/>
              <a:buNone/>
              <a:defRPr sz="2945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15607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945"/>
              <a:buFont typeface="Arial"/>
              <a:buChar char="•"/>
              <a:defRPr sz="29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4429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454"/>
              <a:buFont typeface="Arial"/>
              <a:buChar char="•"/>
              <a:defRPr sz="24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9" name="Google Shape;149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43419" y="7873811"/>
            <a:ext cx="2601158" cy="910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lide type 1">
  <p:cSld name="3_Slide type 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7"/>
          <p:cNvSpPr txBox="1">
            <a:spLocks noGrp="1"/>
          </p:cNvSpPr>
          <p:nvPr>
            <p:ph type="title"/>
          </p:nvPr>
        </p:nvSpPr>
        <p:spPr>
          <a:xfrm>
            <a:off x="2727003" y="499192"/>
            <a:ext cx="14786904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Verdana"/>
              <a:buNone/>
              <a:defRPr sz="5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52" name="Google Shape;152;p17" descr=" " title=" 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6467" y="354005"/>
            <a:ext cx="1988345" cy="198834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7"/>
          <p:cNvSpPr txBox="1">
            <a:spLocks noGrp="1"/>
          </p:cNvSpPr>
          <p:nvPr>
            <p:ph type="body" idx="1"/>
          </p:nvPr>
        </p:nvSpPr>
        <p:spPr>
          <a:xfrm>
            <a:off x="532210" y="3131811"/>
            <a:ext cx="17223583" cy="4831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46786" algn="l" rtl="0">
              <a:lnSpc>
                <a:spcPct val="150000"/>
              </a:lnSpc>
              <a:spcBef>
                <a:spcPts val="1227"/>
              </a:spcBef>
              <a:spcAft>
                <a:spcPts val="0"/>
              </a:spcAft>
              <a:buClr>
                <a:schemeClr val="dk1"/>
              </a:buClr>
              <a:buSzPts val="3436"/>
              <a:buFont typeface="Arial"/>
              <a:buChar char="•"/>
              <a:defRPr sz="3436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15607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945"/>
              <a:buFont typeface="Arial"/>
              <a:buChar char="•"/>
              <a:defRPr sz="29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4429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454"/>
              <a:buFont typeface="Arial"/>
              <a:buChar char="•"/>
              <a:defRPr sz="24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17"/>
          <p:cNvSpPr/>
          <p:nvPr/>
        </p:nvSpPr>
        <p:spPr>
          <a:xfrm>
            <a:off x="123642" y="125965"/>
            <a:ext cx="18040740" cy="9889572"/>
          </a:xfrm>
          <a:prstGeom prst="rect">
            <a:avLst/>
          </a:prstGeom>
          <a:noFill/>
          <a:ln w="317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1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7"/>
          <p:cNvSpPr/>
          <p:nvPr/>
        </p:nvSpPr>
        <p:spPr>
          <a:xfrm>
            <a:off x="217169" y="201152"/>
            <a:ext cx="17853660" cy="9709614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1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7"/>
          <p:cNvSpPr txBox="1">
            <a:spLocks noGrp="1"/>
          </p:cNvSpPr>
          <p:nvPr>
            <p:ph type="body" idx="2"/>
          </p:nvPr>
        </p:nvSpPr>
        <p:spPr>
          <a:xfrm>
            <a:off x="10456070" y="10013158"/>
            <a:ext cx="137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46786" algn="l" rtl="0">
              <a:lnSpc>
                <a:spcPct val="90000"/>
              </a:lnSpc>
              <a:spcBef>
                <a:spcPts val="1227"/>
              </a:spcBef>
              <a:spcAft>
                <a:spcPts val="0"/>
              </a:spcAft>
              <a:buClr>
                <a:schemeClr val="dk1"/>
              </a:buClr>
              <a:buSzPts val="3436"/>
              <a:buFont typeface="Arial"/>
              <a:buChar char="•"/>
              <a:defRPr sz="34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5607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945"/>
              <a:buFont typeface="Arial"/>
              <a:buChar char="•"/>
              <a:defRPr sz="29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4429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454"/>
              <a:buFont typeface="Arial"/>
              <a:buChar char="•"/>
              <a:defRPr sz="24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7" name="Google Shape;15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7265" y="9787180"/>
            <a:ext cx="3353481" cy="358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isclaimer slide">
  <p:cSld name="3_Disclaimer slide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8" descr=" " title=" 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6467" y="354005"/>
            <a:ext cx="1988345" cy="198834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8"/>
          <p:cNvSpPr txBox="1">
            <a:spLocks noGrp="1"/>
          </p:cNvSpPr>
          <p:nvPr>
            <p:ph type="body" idx="1"/>
          </p:nvPr>
        </p:nvSpPr>
        <p:spPr>
          <a:xfrm>
            <a:off x="532210" y="379476"/>
            <a:ext cx="17223583" cy="7756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150000"/>
              </a:lnSpc>
              <a:spcBef>
                <a:spcPts val="1227"/>
              </a:spcBef>
              <a:spcAft>
                <a:spcPts val="0"/>
              </a:spcAft>
              <a:buClr>
                <a:schemeClr val="dk1"/>
              </a:buClr>
              <a:buSzPts val="1964"/>
              <a:buFont typeface="Arial"/>
              <a:buNone/>
              <a:defRPr sz="19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5607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945"/>
              <a:buFont typeface="Arial"/>
              <a:buChar char="•"/>
              <a:defRPr sz="29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4429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454"/>
              <a:buFont typeface="Arial"/>
              <a:buChar char="•"/>
              <a:defRPr sz="24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Google Shape;161;p18"/>
          <p:cNvSpPr/>
          <p:nvPr/>
        </p:nvSpPr>
        <p:spPr>
          <a:xfrm>
            <a:off x="123642" y="125965"/>
            <a:ext cx="18040740" cy="9889572"/>
          </a:xfrm>
          <a:prstGeom prst="rect">
            <a:avLst/>
          </a:prstGeom>
          <a:noFill/>
          <a:ln w="317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1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8"/>
          <p:cNvSpPr/>
          <p:nvPr/>
        </p:nvSpPr>
        <p:spPr>
          <a:xfrm>
            <a:off x="217169" y="201152"/>
            <a:ext cx="17853660" cy="9709614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1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1521" y="9795609"/>
            <a:ext cx="3353481" cy="358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type 1">
  <p:cSld name="Slide type 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2727003" y="499192"/>
            <a:ext cx="14786904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Verdana"/>
              <a:buNone/>
              <a:defRPr sz="5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3" name="Google Shape;23;p3" descr=" " title=" 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6467" y="354005"/>
            <a:ext cx="1988345" cy="198834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532210" y="3131811"/>
            <a:ext cx="17223583" cy="4831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46786" algn="l" rtl="0">
              <a:lnSpc>
                <a:spcPct val="150000"/>
              </a:lnSpc>
              <a:spcBef>
                <a:spcPts val="1227"/>
              </a:spcBef>
              <a:spcAft>
                <a:spcPts val="0"/>
              </a:spcAft>
              <a:buClr>
                <a:schemeClr val="dk1"/>
              </a:buClr>
              <a:buSzPts val="3436"/>
              <a:buFont typeface="Arial"/>
              <a:buChar char="•"/>
              <a:defRPr sz="3436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15607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945"/>
              <a:buFont typeface="Arial"/>
              <a:buChar char="•"/>
              <a:defRPr sz="29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4429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454"/>
              <a:buFont typeface="Arial"/>
              <a:buChar char="•"/>
              <a:defRPr sz="24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123642" y="125965"/>
            <a:ext cx="18040740" cy="9889572"/>
          </a:xfrm>
          <a:prstGeom prst="rect">
            <a:avLst/>
          </a:prstGeom>
          <a:noFill/>
          <a:ln w="317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1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217169" y="201152"/>
            <a:ext cx="17853660" cy="9709614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1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2"/>
          </p:nvPr>
        </p:nvSpPr>
        <p:spPr>
          <a:xfrm>
            <a:off x="10456070" y="10013158"/>
            <a:ext cx="137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46786" algn="l" rtl="0">
              <a:lnSpc>
                <a:spcPct val="90000"/>
              </a:lnSpc>
              <a:spcBef>
                <a:spcPts val="1227"/>
              </a:spcBef>
              <a:spcAft>
                <a:spcPts val="0"/>
              </a:spcAft>
              <a:buClr>
                <a:schemeClr val="dk1"/>
              </a:buClr>
              <a:buSzPts val="3436"/>
              <a:buFont typeface="Arial"/>
              <a:buChar char="•"/>
              <a:defRPr sz="34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5607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945"/>
              <a:buFont typeface="Arial"/>
              <a:buChar char="•"/>
              <a:defRPr sz="29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4429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454"/>
              <a:buFont typeface="Arial"/>
              <a:buChar char="•"/>
              <a:defRPr sz="24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8" name="Google Shape;2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7265" y="9787180"/>
            <a:ext cx="3353481" cy="358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Outro slide for video">
  <p:cSld name="1 Outro slide for video">
    <p:bg>
      <p:bgPr>
        <a:solidFill>
          <a:srgbClr val="91C6D8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/>
          <p:nvPr/>
        </p:nvSpPr>
        <p:spPr>
          <a:xfrm>
            <a:off x="2" y="6131588"/>
            <a:ext cx="18288001" cy="4155414"/>
          </a:xfrm>
          <a:prstGeom prst="triangle">
            <a:avLst>
              <a:gd name="adj" fmla="val 49694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50"/>
              <a:buFont typeface="Arial"/>
              <a:buNone/>
            </a:pPr>
            <a:r>
              <a:rPr lang="en-US" sz="4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Edited by: editor’s first and last name</a:t>
            </a:r>
            <a:endParaRPr sz="40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" name="Google Shape;31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91364" y="5228743"/>
            <a:ext cx="2505270" cy="250527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4"/>
          <p:cNvSpPr txBox="1"/>
          <p:nvPr/>
        </p:nvSpPr>
        <p:spPr>
          <a:xfrm>
            <a:off x="2285997" y="8951767"/>
            <a:ext cx="13716000" cy="682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/>
          <a:p>
            <a:pPr marL="0" marR="0" lvl="0" indent="0" algn="ctr" rtl="0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Dept. of Legal, Language, Translation and Interpreting Studies, Section of in Modern Languages for Interpreters and Translators</a:t>
            </a:r>
            <a:endParaRPr/>
          </a:p>
          <a:p>
            <a:pPr marL="0" marR="0" lvl="0" indent="0" algn="ctr" rtl="0">
              <a:lnSpc>
                <a:spcPct val="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University of Trieste, Via Filzi, 14 - 34144 Trieste, Italy</a:t>
            </a:r>
            <a:endParaRPr/>
          </a:p>
          <a:p>
            <a:pPr marL="0" marR="0" lvl="0" indent="0" algn="ctr" rtl="0">
              <a:lnSpc>
                <a:spcPct val="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numberStudies: 2016-1-IT02-KA203-024311</a:t>
            </a:r>
            <a:endParaRPr/>
          </a:p>
          <a:p>
            <a:pPr marL="0" marR="0" lvl="0" indent="0" algn="ctr" rtl="0">
              <a:lnSpc>
                <a:spcPct val="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www.adlabproject.eu</a:t>
            </a:r>
            <a:endParaRPr/>
          </a:p>
          <a:p>
            <a:pPr marL="0" marR="0" lvl="0" indent="0" algn="ctr" rtl="0">
              <a:lnSpc>
                <a:spcPct val="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FUNDED BY THE ERASMUS + PROGRAMME OF THE EUROPEAN UNION</a:t>
            </a:r>
            <a:endParaRPr/>
          </a:p>
          <a:p>
            <a:pPr marL="0" marR="0" lvl="0" indent="0" algn="ct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36160" y="9690834"/>
            <a:ext cx="815678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025372" y="647379"/>
            <a:ext cx="16166237" cy="1135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Verdana"/>
              <a:buNone/>
              <a:defRPr sz="75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2285996" y="1804041"/>
            <a:ext cx="13715999" cy="1702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227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15607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945"/>
              <a:buFont typeface="Arial"/>
              <a:buChar char="•"/>
              <a:defRPr sz="29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4429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454"/>
              <a:buFont typeface="Arial"/>
              <a:buChar char="•"/>
              <a:defRPr sz="24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4"/>
          <p:cNvSpPr/>
          <p:nvPr/>
        </p:nvSpPr>
        <p:spPr>
          <a:xfrm>
            <a:off x="123631" y="125965"/>
            <a:ext cx="18040740" cy="10161036"/>
          </a:xfrm>
          <a:prstGeom prst="rect">
            <a:avLst/>
          </a:prstGeom>
          <a:noFill/>
          <a:ln w="317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217169" y="201148"/>
            <a:ext cx="17853660" cy="10085853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2"/>
          </p:nvPr>
        </p:nvSpPr>
        <p:spPr>
          <a:xfrm>
            <a:off x="2192456" y="3410846"/>
            <a:ext cx="13715999" cy="67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15607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945"/>
              <a:buFont typeface="Arial"/>
              <a:buChar char="•"/>
              <a:defRPr sz="29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4429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454"/>
              <a:buFont typeface="Arial"/>
              <a:buChar char="•"/>
              <a:defRPr sz="24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3"/>
          </p:nvPr>
        </p:nvSpPr>
        <p:spPr>
          <a:xfrm>
            <a:off x="2250490" y="4760015"/>
            <a:ext cx="13715999" cy="67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227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15607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945"/>
              <a:buFont typeface="Arial"/>
              <a:buChar char="•"/>
              <a:defRPr sz="29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4429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454"/>
              <a:buFont typeface="Arial"/>
              <a:buChar char="•"/>
              <a:defRPr sz="24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body" idx="4"/>
          </p:nvPr>
        </p:nvSpPr>
        <p:spPr>
          <a:xfrm>
            <a:off x="2192456" y="4050262"/>
            <a:ext cx="13715999" cy="67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15607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945"/>
              <a:buFont typeface="Arial"/>
              <a:buChar char="•"/>
              <a:defRPr sz="29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4429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454"/>
              <a:buFont typeface="Arial"/>
              <a:buChar char="•"/>
              <a:defRPr sz="24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claimer slide">
  <p:cSld name="Disclaimer slid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5" descr=" " title=" 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6467" y="354005"/>
            <a:ext cx="1988345" cy="1988345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5"/>
          <p:cNvSpPr txBox="1">
            <a:spLocks noGrp="1"/>
          </p:cNvSpPr>
          <p:nvPr>
            <p:ph type="body" idx="1"/>
          </p:nvPr>
        </p:nvSpPr>
        <p:spPr>
          <a:xfrm>
            <a:off x="532210" y="379476"/>
            <a:ext cx="17223583" cy="7756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150000"/>
              </a:lnSpc>
              <a:spcBef>
                <a:spcPts val="1227"/>
              </a:spcBef>
              <a:spcAft>
                <a:spcPts val="0"/>
              </a:spcAft>
              <a:buClr>
                <a:schemeClr val="dk1"/>
              </a:buClr>
              <a:buSzPts val="1964"/>
              <a:buFont typeface="Arial"/>
              <a:buNone/>
              <a:defRPr sz="19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5607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945"/>
              <a:buFont typeface="Arial"/>
              <a:buChar char="•"/>
              <a:defRPr sz="29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4429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454"/>
              <a:buFont typeface="Arial"/>
              <a:buChar char="•"/>
              <a:defRPr sz="24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/>
          <p:nvPr/>
        </p:nvSpPr>
        <p:spPr>
          <a:xfrm>
            <a:off x="123642" y="125965"/>
            <a:ext cx="18040740" cy="9889572"/>
          </a:xfrm>
          <a:prstGeom prst="rect">
            <a:avLst/>
          </a:prstGeom>
          <a:noFill/>
          <a:ln w="317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1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5"/>
          <p:cNvSpPr/>
          <p:nvPr/>
        </p:nvSpPr>
        <p:spPr>
          <a:xfrm>
            <a:off x="217169" y="201152"/>
            <a:ext cx="17853660" cy="9709614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1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" name="Google Shape;4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1521" y="9795609"/>
            <a:ext cx="3353481" cy="358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for video">
  <p:cSld name="Title slide for video">
    <p:bg>
      <p:bgPr>
        <a:solidFill>
          <a:srgbClr val="91C6D8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/>
          <p:nvPr/>
        </p:nvSpPr>
        <p:spPr>
          <a:xfrm>
            <a:off x="1" y="6131590"/>
            <a:ext cx="18288001" cy="4155414"/>
          </a:xfrm>
          <a:prstGeom prst="triangle">
            <a:avLst>
              <a:gd name="adj" fmla="val 49694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1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" name="Google Shape;49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91364" y="5228746"/>
            <a:ext cx="2505270" cy="250527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6"/>
          <p:cNvSpPr txBox="1"/>
          <p:nvPr/>
        </p:nvSpPr>
        <p:spPr>
          <a:xfrm>
            <a:off x="2285998" y="8951775"/>
            <a:ext cx="13716000" cy="6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200" tIns="56100" rIns="112200" bIns="56100" anchor="t" anchorCtr="0">
            <a:noAutofit/>
          </a:bodyPr>
          <a:lstStyle/>
          <a:p>
            <a:pPr marL="0" marR="0" lvl="0" indent="0" algn="ctr" rtl="0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6"/>
              <a:buFont typeface="Arial"/>
              <a:buNone/>
            </a:pPr>
            <a:r>
              <a:rPr lang="en-US" sz="7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Dept. of Legal, Language, Translation and Interpreting Studies, Section of in Modern Languages for Interpreters and Translators</a:t>
            </a:r>
            <a:endParaRPr/>
          </a:p>
          <a:p>
            <a:pPr marL="0" marR="0" lvl="0" indent="0" algn="ctr" rtl="0">
              <a:lnSpc>
                <a:spcPct val="0"/>
              </a:lnSpc>
              <a:spcBef>
                <a:spcPts val="859"/>
              </a:spcBef>
              <a:spcAft>
                <a:spcPts val="0"/>
              </a:spcAft>
              <a:buClr>
                <a:schemeClr val="dk1"/>
              </a:buClr>
              <a:buSzPts val="736"/>
              <a:buFont typeface="Arial"/>
              <a:buNone/>
            </a:pPr>
            <a:r>
              <a:rPr lang="en-US" sz="7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University of Trieste, Via Filzi, 14 - 34144 Trieste, Italy</a:t>
            </a:r>
            <a:endParaRPr/>
          </a:p>
          <a:p>
            <a:pPr marL="0" marR="0" lvl="0" indent="0" algn="ctr" rtl="0">
              <a:lnSpc>
                <a:spcPct val="0"/>
              </a:lnSpc>
              <a:spcBef>
                <a:spcPts val="859"/>
              </a:spcBef>
              <a:spcAft>
                <a:spcPts val="0"/>
              </a:spcAft>
              <a:buClr>
                <a:schemeClr val="dk1"/>
              </a:buClr>
              <a:buSzPts val="736"/>
              <a:buFont typeface="Arial"/>
              <a:buNone/>
            </a:pPr>
            <a:r>
              <a:rPr lang="en-US" sz="7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numberStudies: 2016-1-IT02-KA203-024311</a:t>
            </a:r>
            <a:endParaRPr/>
          </a:p>
          <a:p>
            <a:pPr marL="0" marR="0" lvl="0" indent="0" algn="ctr" rtl="0">
              <a:lnSpc>
                <a:spcPct val="0"/>
              </a:lnSpc>
              <a:spcBef>
                <a:spcPts val="859"/>
              </a:spcBef>
              <a:spcAft>
                <a:spcPts val="0"/>
              </a:spcAft>
              <a:buClr>
                <a:schemeClr val="dk1"/>
              </a:buClr>
              <a:buSzPts val="736"/>
              <a:buFont typeface="Arial"/>
              <a:buNone/>
            </a:pPr>
            <a:r>
              <a:rPr lang="en-US" sz="7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www.adlabproject.eu</a:t>
            </a:r>
            <a:endParaRPr/>
          </a:p>
          <a:p>
            <a:pPr marL="0" marR="0" lvl="0" indent="0" algn="ctr" rtl="0">
              <a:lnSpc>
                <a:spcPct val="0"/>
              </a:lnSpc>
              <a:spcBef>
                <a:spcPts val="859"/>
              </a:spcBef>
              <a:spcAft>
                <a:spcPts val="0"/>
              </a:spcAft>
              <a:buClr>
                <a:schemeClr val="dk1"/>
              </a:buClr>
              <a:buSzPts val="736"/>
              <a:buFont typeface="Arial"/>
              <a:buNone/>
            </a:pPr>
            <a:r>
              <a:rPr lang="en-US" sz="7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FUNDED BY THE ERASMUS + PROGRAMME OF THE EUROPEAN UNION</a:t>
            </a:r>
            <a:endParaRPr/>
          </a:p>
          <a:p>
            <a:pPr marL="0" marR="0" lvl="0" indent="0" algn="ct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82"/>
              <a:buFont typeface="Arial"/>
              <a:buNone/>
            </a:pPr>
            <a:endParaRPr sz="98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909"/>
              <a:buFont typeface="Arial"/>
              <a:buNone/>
            </a:pPr>
            <a:endParaRPr sz="490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" name="Google Shape;5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36164" y="9690834"/>
            <a:ext cx="815678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1025381" y="647379"/>
            <a:ext cx="16166236" cy="1135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36"/>
              <a:buFont typeface="Verdana"/>
              <a:buNone/>
              <a:defRPr sz="6136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1"/>
          </p:nvPr>
        </p:nvSpPr>
        <p:spPr>
          <a:xfrm>
            <a:off x="2286007" y="2115738"/>
            <a:ext cx="13715999" cy="1702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227"/>
              </a:spcBef>
              <a:spcAft>
                <a:spcPts val="0"/>
              </a:spcAft>
              <a:buClr>
                <a:schemeClr val="dk1"/>
              </a:buClr>
              <a:buSzPts val="3682"/>
              <a:buFont typeface="Arial"/>
              <a:buNone/>
              <a:defRPr sz="3682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15607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945"/>
              <a:buFont typeface="Arial"/>
              <a:buChar char="•"/>
              <a:defRPr sz="29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4429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454"/>
              <a:buFont typeface="Arial"/>
              <a:buChar char="•"/>
              <a:defRPr sz="24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6"/>
          <p:cNvSpPr/>
          <p:nvPr/>
        </p:nvSpPr>
        <p:spPr>
          <a:xfrm>
            <a:off x="123642" y="125968"/>
            <a:ext cx="18040740" cy="10161036"/>
          </a:xfrm>
          <a:prstGeom prst="rect">
            <a:avLst/>
          </a:prstGeom>
          <a:noFill/>
          <a:ln w="317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1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6"/>
          <p:cNvSpPr/>
          <p:nvPr/>
        </p:nvSpPr>
        <p:spPr>
          <a:xfrm>
            <a:off x="217169" y="201149"/>
            <a:ext cx="17853660" cy="10085852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1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6"/>
          <p:cNvSpPr txBox="1">
            <a:spLocks noGrp="1"/>
          </p:cNvSpPr>
          <p:nvPr>
            <p:ph type="body" idx="2"/>
          </p:nvPr>
        </p:nvSpPr>
        <p:spPr>
          <a:xfrm>
            <a:off x="2286007" y="4151973"/>
            <a:ext cx="13715999" cy="67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227"/>
              </a:spcBef>
              <a:spcAft>
                <a:spcPts val="0"/>
              </a:spcAft>
              <a:buClr>
                <a:schemeClr val="dk1"/>
              </a:buClr>
              <a:buSzPts val="2945"/>
              <a:buFont typeface="Arial"/>
              <a:buNone/>
              <a:defRPr sz="2945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15607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945"/>
              <a:buFont typeface="Arial"/>
              <a:buChar char="•"/>
              <a:defRPr sz="29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4429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454"/>
              <a:buFont typeface="Arial"/>
              <a:buChar char="•"/>
              <a:defRPr sz="24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for power point">
  <p:cSld name="Title slide for power point">
    <p:bg>
      <p:bgPr>
        <a:solidFill>
          <a:srgbClr val="91C6D8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/>
          <p:nvPr/>
        </p:nvSpPr>
        <p:spPr>
          <a:xfrm>
            <a:off x="1" y="6131590"/>
            <a:ext cx="18288001" cy="4155414"/>
          </a:xfrm>
          <a:prstGeom prst="triangle">
            <a:avLst>
              <a:gd name="adj" fmla="val 49694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1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" name="Google Shape;59;p7" title="ADLABPRO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91364" y="5228746"/>
            <a:ext cx="2505270" cy="250527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7"/>
          <p:cNvSpPr txBox="1"/>
          <p:nvPr/>
        </p:nvSpPr>
        <p:spPr>
          <a:xfrm>
            <a:off x="2285998" y="8951775"/>
            <a:ext cx="13716000" cy="6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200" tIns="56100" rIns="112200" bIns="56100" anchor="t" anchorCtr="0">
            <a:noAutofit/>
          </a:bodyPr>
          <a:lstStyle/>
          <a:p>
            <a:pPr marL="0" marR="0" lvl="0" indent="0" algn="ctr" rtl="0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6"/>
              <a:buFont typeface="Arial"/>
              <a:buNone/>
            </a:pPr>
            <a:r>
              <a:rPr lang="en-US" sz="7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Dept. of Legal, Language, Translation and Interpreting Studies, Section of in Modern Languages for Interpreters and Translators</a:t>
            </a:r>
            <a:endParaRPr/>
          </a:p>
          <a:p>
            <a:pPr marL="0" marR="0" lvl="0" indent="0" algn="ctr" rtl="0">
              <a:lnSpc>
                <a:spcPct val="0"/>
              </a:lnSpc>
              <a:spcBef>
                <a:spcPts val="859"/>
              </a:spcBef>
              <a:spcAft>
                <a:spcPts val="0"/>
              </a:spcAft>
              <a:buClr>
                <a:schemeClr val="dk1"/>
              </a:buClr>
              <a:buSzPts val="736"/>
              <a:buFont typeface="Arial"/>
              <a:buNone/>
            </a:pPr>
            <a:r>
              <a:rPr lang="en-US" sz="7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University of Trieste, Via Filzi, 14 - 34144 Trieste, Italy</a:t>
            </a:r>
            <a:endParaRPr/>
          </a:p>
          <a:p>
            <a:pPr marL="0" marR="0" lvl="0" indent="0" algn="ctr" rtl="0">
              <a:lnSpc>
                <a:spcPct val="0"/>
              </a:lnSpc>
              <a:spcBef>
                <a:spcPts val="859"/>
              </a:spcBef>
              <a:spcAft>
                <a:spcPts val="0"/>
              </a:spcAft>
              <a:buClr>
                <a:schemeClr val="dk1"/>
              </a:buClr>
              <a:buSzPts val="736"/>
              <a:buFont typeface="Arial"/>
              <a:buNone/>
            </a:pPr>
            <a:r>
              <a:rPr lang="en-US" sz="7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numberStudies: 2016-1-IT02-KA203-024311</a:t>
            </a:r>
            <a:endParaRPr/>
          </a:p>
          <a:p>
            <a:pPr marL="0" marR="0" lvl="0" indent="0" algn="ctr" rtl="0">
              <a:lnSpc>
                <a:spcPct val="0"/>
              </a:lnSpc>
              <a:spcBef>
                <a:spcPts val="859"/>
              </a:spcBef>
              <a:spcAft>
                <a:spcPts val="0"/>
              </a:spcAft>
              <a:buClr>
                <a:schemeClr val="dk1"/>
              </a:buClr>
              <a:buSzPts val="736"/>
              <a:buFont typeface="Arial"/>
              <a:buNone/>
            </a:pPr>
            <a:r>
              <a:rPr lang="en-US" sz="7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www.adlabproject.eu</a:t>
            </a:r>
            <a:endParaRPr/>
          </a:p>
          <a:p>
            <a:pPr marL="0" marR="0" lvl="0" indent="0" algn="ctr" rtl="0">
              <a:lnSpc>
                <a:spcPct val="0"/>
              </a:lnSpc>
              <a:spcBef>
                <a:spcPts val="859"/>
              </a:spcBef>
              <a:spcAft>
                <a:spcPts val="0"/>
              </a:spcAft>
              <a:buClr>
                <a:schemeClr val="dk1"/>
              </a:buClr>
              <a:buSzPts val="736"/>
              <a:buFont typeface="Arial"/>
              <a:buNone/>
            </a:pPr>
            <a:r>
              <a:rPr lang="en-US" sz="7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FUNDED BY THE ERASMUS + PROGRAMME OF THE EUROPEAN UNION</a:t>
            </a:r>
            <a:endParaRPr/>
          </a:p>
          <a:p>
            <a:pPr marL="0" marR="0" lvl="0" indent="0" algn="ct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82"/>
              <a:buFont typeface="Arial"/>
              <a:buNone/>
            </a:pPr>
            <a:endParaRPr sz="98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909"/>
              <a:buFont typeface="Arial"/>
              <a:buNone/>
            </a:pPr>
            <a:endParaRPr sz="490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36164" y="9690834"/>
            <a:ext cx="815678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1025381" y="647379"/>
            <a:ext cx="16166236" cy="1135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36"/>
              <a:buFont typeface="Verdana"/>
              <a:buNone/>
              <a:defRPr sz="6136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body" idx="1"/>
          </p:nvPr>
        </p:nvSpPr>
        <p:spPr>
          <a:xfrm>
            <a:off x="2286007" y="2115738"/>
            <a:ext cx="13715999" cy="1702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227"/>
              </a:spcBef>
              <a:spcAft>
                <a:spcPts val="0"/>
              </a:spcAft>
              <a:buClr>
                <a:schemeClr val="dk1"/>
              </a:buClr>
              <a:buSzPts val="3682"/>
              <a:buFont typeface="Arial"/>
              <a:buNone/>
              <a:defRPr sz="3682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15607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945"/>
              <a:buFont typeface="Arial"/>
              <a:buChar char="•"/>
              <a:defRPr sz="29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4429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454"/>
              <a:buFont typeface="Arial"/>
              <a:buChar char="•"/>
              <a:defRPr sz="24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7"/>
          <p:cNvSpPr/>
          <p:nvPr/>
        </p:nvSpPr>
        <p:spPr>
          <a:xfrm>
            <a:off x="123642" y="125968"/>
            <a:ext cx="18040740" cy="10161036"/>
          </a:xfrm>
          <a:prstGeom prst="rect">
            <a:avLst/>
          </a:prstGeom>
          <a:noFill/>
          <a:ln w="317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1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7"/>
          <p:cNvSpPr/>
          <p:nvPr/>
        </p:nvSpPr>
        <p:spPr>
          <a:xfrm>
            <a:off x="217169" y="201149"/>
            <a:ext cx="17853660" cy="10085852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1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7"/>
          <p:cNvSpPr txBox="1">
            <a:spLocks noGrp="1"/>
          </p:cNvSpPr>
          <p:nvPr>
            <p:ph type="body" idx="2"/>
          </p:nvPr>
        </p:nvSpPr>
        <p:spPr>
          <a:xfrm>
            <a:off x="2286007" y="4151973"/>
            <a:ext cx="13715999" cy="67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227"/>
              </a:spcBef>
              <a:spcAft>
                <a:spcPts val="0"/>
              </a:spcAft>
              <a:buClr>
                <a:schemeClr val="dk1"/>
              </a:buClr>
              <a:buSzPts val="2945"/>
              <a:buFont typeface="Arial"/>
              <a:buNone/>
              <a:defRPr sz="2945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15607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945"/>
              <a:buFont typeface="Arial"/>
              <a:buChar char="•"/>
              <a:defRPr sz="29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4429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454"/>
              <a:buFont typeface="Arial"/>
              <a:buChar char="•"/>
              <a:defRPr sz="24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7" name="Google Shape;6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43419" y="7873811"/>
            <a:ext cx="2601158" cy="910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for video">
  <p:cSld name="End slide for video">
    <p:bg>
      <p:bgPr>
        <a:solidFill>
          <a:srgbClr val="91C6D8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/>
          <p:nvPr/>
        </p:nvSpPr>
        <p:spPr>
          <a:xfrm>
            <a:off x="1" y="6131590"/>
            <a:ext cx="18288001" cy="4155414"/>
          </a:xfrm>
          <a:prstGeom prst="triangle">
            <a:avLst>
              <a:gd name="adj" fmla="val 49694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1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" name="Google Shape;7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91364" y="5228746"/>
            <a:ext cx="2505270" cy="250527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8"/>
          <p:cNvSpPr txBox="1"/>
          <p:nvPr/>
        </p:nvSpPr>
        <p:spPr>
          <a:xfrm>
            <a:off x="2285998" y="8951775"/>
            <a:ext cx="13716000" cy="6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200" tIns="56100" rIns="112200" bIns="56100" anchor="t" anchorCtr="0">
            <a:noAutofit/>
          </a:bodyPr>
          <a:lstStyle/>
          <a:p>
            <a:pPr marL="0" marR="0" lvl="0" indent="0" algn="ctr" rtl="0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6"/>
              <a:buFont typeface="Arial"/>
              <a:buNone/>
            </a:pPr>
            <a:r>
              <a:rPr lang="en-US" sz="7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Dept. of Legal, Language, Translation and Interpreting Studies, Section of in Modern Languages for Interpreters and Translators</a:t>
            </a:r>
            <a:endParaRPr/>
          </a:p>
          <a:p>
            <a:pPr marL="0" marR="0" lvl="0" indent="0" algn="ctr" rtl="0">
              <a:lnSpc>
                <a:spcPct val="0"/>
              </a:lnSpc>
              <a:spcBef>
                <a:spcPts val="859"/>
              </a:spcBef>
              <a:spcAft>
                <a:spcPts val="0"/>
              </a:spcAft>
              <a:buClr>
                <a:schemeClr val="dk1"/>
              </a:buClr>
              <a:buSzPts val="736"/>
              <a:buFont typeface="Arial"/>
              <a:buNone/>
            </a:pPr>
            <a:r>
              <a:rPr lang="en-US" sz="7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University of Trieste, Via Filzi, 14 - 34144 Trieste, Italy</a:t>
            </a:r>
            <a:endParaRPr/>
          </a:p>
          <a:p>
            <a:pPr marL="0" marR="0" lvl="0" indent="0" algn="ctr" rtl="0">
              <a:lnSpc>
                <a:spcPct val="0"/>
              </a:lnSpc>
              <a:spcBef>
                <a:spcPts val="859"/>
              </a:spcBef>
              <a:spcAft>
                <a:spcPts val="0"/>
              </a:spcAft>
              <a:buClr>
                <a:schemeClr val="dk1"/>
              </a:buClr>
              <a:buSzPts val="736"/>
              <a:buFont typeface="Arial"/>
              <a:buNone/>
            </a:pPr>
            <a:r>
              <a:rPr lang="en-US" sz="7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numberStudies: 2016-1-IT02-KA203-024311</a:t>
            </a:r>
            <a:endParaRPr/>
          </a:p>
          <a:p>
            <a:pPr marL="0" marR="0" lvl="0" indent="0" algn="ctr" rtl="0">
              <a:lnSpc>
                <a:spcPct val="0"/>
              </a:lnSpc>
              <a:spcBef>
                <a:spcPts val="859"/>
              </a:spcBef>
              <a:spcAft>
                <a:spcPts val="0"/>
              </a:spcAft>
              <a:buClr>
                <a:schemeClr val="dk1"/>
              </a:buClr>
              <a:buSzPts val="736"/>
              <a:buFont typeface="Arial"/>
              <a:buNone/>
            </a:pPr>
            <a:r>
              <a:rPr lang="en-US" sz="7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www.adlabproject.eu</a:t>
            </a:r>
            <a:endParaRPr/>
          </a:p>
          <a:p>
            <a:pPr marL="0" marR="0" lvl="0" indent="0" algn="ctr" rtl="0">
              <a:lnSpc>
                <a:spcPct val="0"/>
              </a:lnSpc>
              <a:spcBef>
                <a:spcPts val="859"/>
              </a:spcBef>
              <a:spcAft>
                <a:spcPts val="0"/>
              </a:spcAft>
              <a:buClr>
                <a:schemeClr val="dk1"/>
              </a:buClr>
              <a:buSzPts val="736"/>
              <a:buFont typeface="Arial"/>
              <a:buNone/>
            </a:pPr>
            <a:r>
              <a:rPr lang="en-US" sz="7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FUNDED BY THE ERASMUS + PROGRAMME OF THE EUROPEAN UNION</a:t>
            </a:r>
            <a:endParaRPr/>
          </a:p>
          <a:p>
            <a:pPr marL="0" marR="0" lvl="0" indent="0" algn="ct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82"/>
              <a:buFont typeface="Arial"/>
              <a:buNone/>
            </a:pPr>
            <a:endParaRPr sz="98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909"/>
              <a:buFont typeface="Arial"/>
              <a:buNone/>
            </a:pPr>
            <a:endParaRPr sz="490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" name="Google Shape;7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36164" y="9690834"/>
            <a:ext cx="815678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8"/>
          <p:cNvSpPr txBox="1">
            <a:spLocks noGrp="1"/>
          </p:cNvSpPr>
          <p:nvPr>
            <p:ph type="title"/>
          </p:nvPr>
        </p:nvSpPr>
        <p:spPr>
          <a:xfrm>
            <a:off x="1025381" y="647379"/>
            <a:ext cx="16166236" cy="1135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36"/>
              <a:buFont typeface="Verdana"/>
              <a:buNone/>
              <a:defRPr sz="6136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8"/>
          <p:cNvSpPr txBox="1">
            <a:spLocks noGrp="1"/>
          </p:cNvSpPr>
          <p:nvPr>
            <p:ph type="body" idx="1"/>
          </p:nvPr>
        </p:nvSpPr>
        <p:spPr>
          <a:xfrm>
            <a:off x="2286007" y="2115738"/>
            <a:ext cx="13715999" cy="1702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227"/>
              </a:spcBef>
              <a:spcAft>
                <a:spcPts val="0"/>
              </a:spcAft>
              <a:buClr>
                <a:schemeClr val="dk1"/>
              </a:buClr>
              <a:buSzPts val="3682"/>
              <a:buFont typeface="Arial"/>
              <a:buNone/>
              <a:defRPr sz="3682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15607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945"/>
              <a:buFont typeface="Arial"/>
              <a:buChar char="•"/>
              <a:defRPr sz="29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4429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454"/>
              <a:buFont typeface="Arial"/>
              <a:buChar char="•"/>
              <a:defRPr sz="24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8"/>
          <p:cNvSpPr/>
          <p:nvPr/>
        </p:nvSpPr>
        <p:spPr>
          <a:xfrm>
            <a:off x="123642" y="125968"/>
            <a:ext cx="18040740" cy="10161036"/>
          </a:xfrm>
          <a:prstGeom prst="rect">
            <a:avLst/>
          </a:prstGeom>
          <a:noFill/>
          <a:ln w="317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1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8"/>
          <p:cNvSpPr/>
          <p:nvPr/>
        </p:nvSpPr>
        <p:spPr>
          <a:xfrm>
            <a:off x="217169" y="201149"/>
            <a:ext cx="17853660" cy="10085852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1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8"/>
          <p:cNvSpPr txBox="1">
            <a:spLocks noGrp="1"/>
          </p:cNvSpPr>
          <p:nvPr>
            <p:ph type="body" idx="2"/>
          </p:nvPr>
        </p:nvSpPr>
        <p:spPr>
          <a:xfrm>
            <a:off x="2286007" y="4151973"/>
            <a:ext cx="13715999" cy="67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227"/>
              </a:spcBef>
              <a:spcAft>
                <a:spcPts val="0"/>
              </a:spcAft>
              <a:buClr>
                <a:schemeClr val="dk1"/>
              </a:buClr>
              <a:buSzPts val="2945"/>
              <a:buFont typeface="Arial"/>
              <a:buNone/>
              <a:defRPr sz="2945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15607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945"/>
              <a:buFont typeface="Arial"/>
              <a:buChar char="•"/>
              <a:defRPr sz="29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4429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454"/>
              <a:buFont typeface="Arial"/>
              <a:buChar char="•"/>
              <a:defRPr sz="24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for powerpoint">
  <p:cSld name="End slide for powerpoint">
    <p:bg>
      <p:bgPr>
        <a:solidFill>
          <a:srgbClr val="91C6D8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/>
          <p:nvPr/>
        </p:nvSpPr>
        <p:spPr>
          <a:xfrm>
            <a:off x="1" y="6131590"/>
            <a:ext cx="18288001" cy="4155414"/>
          </a:xfrm>
          <a:prstGeom prst="triangle">
            <a:avLst>
              <a:gd name="adj" fmla="val 49694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1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" name="Google Shape;80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91364" y="5228746"/>
            <a:ext cx="2505270" cy="250527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9"/>
          <p:cNvSpPr txBox="1"/>
          <p:nvPr/>
        </p:nvSpPr>
        <p:spPr>
          <a:xfrm>
            <a:off x="2285998" y="8951775"/>
            <a:ext cx="13716000" cy="6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200" tIns="56100" rIns="112200" bIns="56100" anchor="t" anchorCtr="0">
            <a:noAutofit/>
          </a:bodyPr>
          <a:lstStyle/>
          <a:p>
            <a:pPr marL="0" marR="0" lvl="0" indent="0" algn="ctr" rtl="0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6"/>
              <a:buFont typeface="Arial"/>
              <a:buNone/>
            </a:pPr>
            <a:r>
              <a:rPr lang="en-US" sz="7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Dept. of Legal, Language, Translation and Interpreting Studies, Section of in Modern Languages for Interpreters and Translators</a:t>
            </a:r>
            <a:endParaRPr/>
          </a:p>
          <a:p>
            <a:pPr marL="0" marR="0" lvl="0" indent="0" algn="ctr" rtl="0">
              <a:lnSpc>
                <a:spcPct val="0"/>
              </a:lnSpc>
              <a:spcBef>
                <a:spcPts val="859"/>
              </a:spcBef>
              <a:spcAft>
                <a:spcPts val="0"/>
              </a:spcAft>
              <a:buClr>
                <a:schemeClr val="dk1"/>
              </a:buClr>
              <a:buSzPts val="736"/>
              <a:buFont typeface="Arial"/>
              <a:buNone/>
            </a:pPr>
            <a:r>
              <a:rPr lang="en-US" sz="7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University of Trieste, Via Filzi, 14 - 34144 Trieste, Italy</a:t>
            </a:r>
            <a:endParaRPr/>
          </a:p>
          <a:p>
            <a:pPr marL="0" marR="0" lvl="0" indent="0" algn="ctr" rtl="0">
              <a:lnSpc>
                <a:spcPct val="0"/>
              </a:lnSpc>
              <a:spcBef>
                <a:spcPts val="859"/>
              </a:spcBef>
              <a:spcAft>
                <a:spcPts val="0"/>
              </a:spcAft>
              <a:buClr>
                <a:schemeClr val="dk1"/>
              </a:buClr>
              <a:buSzPts val="736"/>
              <a:buFont typeface="Arial"/>
              <a:buNone/>
            </a:pPr>
            <a:r>
              <a:rPr lang="en-US" sz="7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numberStudies: 2016-1-IT02-KA203-024311</a:t>
            </a:r>
            <a:endParaRPr/>
          </a:p>
          <a:p>
            <a:pPr marL="0" marR="0" lvl="0" indent="0" algn="ctr" rtl="0">
              <a:lnSpc>
                <a:spcPct val="0"/>
              </a:lnSpc>
              <a:spcBef>
                <a:spcPts val="859"/>
              </a:spcBef>
              <a:spcAft>
                <a:spcPts val="0"/>
              </a:spcAft>
              <a:buClr>
                <a:schemeClr val="dk1"/>
              </a:buClr>
              <a:buSzPts val="736"/>
              <a:buFont typeface="Arial"/>
              <a:buNone/>
            </a:pPr>
            <a:r>
              <a:rPr lang="en-US" sz="7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www.adlabproject.eu</a:t>
            </a:r>
            <a:endParaRPr/>
          </a:p>
          <a:p>
            <a:pPr marL="0" marR="0" lvl="0" indent="0" algn="ctr" rtl="0">
              <a:lnSpc>
                <a:spcPct val="0"/>
              </a:lnSpc>
              <a:spcBef>
                <a:spcPts val="859"/>
              </a:spcBef>
              <a:spcAft>
                <a:spcPts val="0"/>
              </a:spcAft>
              <a:buClr>
                <a:schemeClr val="dk1"/>
              </a:buClr>
              <a:buSzPts val="736"/>
              <a:buFont typeface="Arial"/>
              <a:buNone/>
            </a:pPr>
            <a:r>
              <a:rPr lang="en-US" sz="7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FUNDED BY THE ERASMUS + PROGRAMME OF THE EUROPEAN UNION</a:t>
            </a:r>
            <a:endParaRPr/>
          </a:p>
          <a:p>
            <a:pPr marL="0" marR="0" lvl="0" indent="0" algn="ct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82"/>
              <a:buFont typeface="Arial"/>
              <a:buNone/>
            </a:pPr>
            <a:endParaRPr sz="98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909"/>
              <a:buFont typeface="Arial"/>
              <a:buNone/>
            </a:pPr>
            <a:endParaRPr sz="490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" name="Google Shape;8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36164" y="9690834"/>
            <a:ext cx="815678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9"/>
          <p:cNvSpPr txBox="1">
            <a:spLocks noGrp="1"/>
          </p:cNvSpPr>
          <p:nvPr>
            <p:ph type="title"/>
          </p:nvPr>
        </p:nvSpPr>
        <p:spPr>
          <a:xfrm>
            <a:off x="1025381" y="647379"/>
            <a:ext cx="16166236" cy="1135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36"/>
              <a:buFont typeface="Verdana"/>
              <a:buNone/>
              <a:defRPr sz="6136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body" idx="1"/>
          </p:nvPr>
        </p:nvSpPr>
        <p:spPr>
          <a:xfrm>
            <a:off x="2286007" y="2115738"/>
            <a:ext cx="13715999" cy="1702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227"/>
              </a:spcBef>
              <a:spcAft>
                <a:spcPts val="0"/>
              </a:spcAft>
              <a:buClr>
                <a:schemeClr val="dk1"/>
              </a:buClr>
              <a:buSzPts val="3682"/>
              <a:buFont typeface="Arial"/>
              <a:buNone/>
              <a:defRPr sz="3682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15607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945"/>
              <a:buFont typeface="Arial"/>
              <a:buChar char="•"/>
              <a:defRPr sz="29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4429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454"/>
              <a:buFont typeface="Arial"/>
              <a:buChar char="•"/>
              <a:defRPr sz="24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9"/>
          <p:cNvSpPr/>
          <p:nvPr/>
        </p:nvSpPr>
        <p:spPr>
          <a:xfrm>
            <a:off x="123642" y="125968"/>
            <a:ext cx="18040740" cy="10161036"/>
          </a:xfrm>
          <a:prstGeom prst="rect">
            <a:avLst/>
          </a:prstGeom>
          <a:noFill/>
          <a:ln w="317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1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9"/>
          <p:cNvSpPr/>
          <p:nvPr/>
        </p:nvSpPr>
        <p:spPr>
          <a:xfrm>
            <a:off x="217169" y="201149"/>
            <a:ext cx="17853660" cy="10085852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1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9"/>
          <p:cNvSpPr txBox="1">
            <a:spLocks noGrp="1"/>
          </p:cNvSpPr>
          <p:nvPr>
            <p:ph type="body" idx="2"/>
          </p:nvPr>
        </p:nvSpPr>
        <p:spPr>
          <a:xfrm>
            <a:off x="2286007" y="4151973"/>
            <a:ext cx="13715999" cy="67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227"/>
              </a:spcBef>
              <a:spcAft>
                <a:spcPts val="0"/>
              </a:spcAft>
              <a:buClr>
                <a:schemeClr val="dk1"/>
              </a:buClr>
              <a:buSzPts val="2945"/>
              <a:buFont typeface="Arial"/>
              <a:buNone/>
              <a:defRPr sz="2945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15607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945"/>
              <a:buFont typeface="Arial"/>
              <a:buChar char="•"/>
              <a:defRPr sz="29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4429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454"/>
              <a:buFont typeface="Arial"/>
              <a:buChar char="•"/>
              <a:defRPr sz="24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8" name="Google Shape;88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43419" y="7873811"/>
            <a:ext cx="2601158" cy="910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 for power point">
  <p:cSld name="1_Title slide for power point">
    <p:bg>
      <p:bgPr>
        <a:solidFill>
          <a:srgbClr val="91C6D8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0"/>
          <p:cNvSpPr/>
          <p:nvPr/>
        </p:nvSpPr>
        <p:spPr>
          <a:xfrm>
            <a:off x="1" y="6131590"/>
            <a:ext cx="18288001" cy="4155414"/>
          </a:xfrm>
          <a:prstGeom prst="triangle">
            <a:avLst>
              <a:gd name="adj" fmla="val 49694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1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0" title="ADLABPRO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91364" y="5228746"/>
            <a:ext cx="2505270" cy="250527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0"/>
          <p:cNvSpPr txBox="1"/>
          <p:nvPr/>
        </p:nvSpPr>
        <p:spPr>
          <a:xfrm>
            <a:off x="2285998" y="8951775"/>
            <a:ext cx="13716000" cy="6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200" tIns="56100" rIns="112200" bIns="56100" anchor="t" anchorCtr="0">
            <a:noAutofit/>
          </a:bodyPr>
          <a:lstStyle/>
          <a:p>
            <a:pPr marL="0" marR="0" lvl="0" indent="0" algn="ctr" rtl="0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6"/>
              <a:buFont typeface="Arial"/>
              <a:buNone/>
            </a:pPr>
            <a:r>
              <a:rPr lang="en-US" sz="7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Dept. of Legal, Language, Translation and Interpreting Studies, Section of in Modern Languages for Interpreters and Translators</a:t>
            </a:r>
            <a:endParaRPr/>
          </a:p>
          <a:p>
            <a:pPr marL="0" marR="0" lvl="0" indent="0" algn="ctr" rtl="0">
              <a:lnSpc>
                <a:spcPct val="0"/>
              </a:lnSpc>
              <a:spcBef>
                <a:spcPts val="859"/>
              </a:spcBef>
              <a:spcAft>
                <a:spcPts val="0"/>
              </a:spcAft>
              <a:buClr>
                <a:schemeClr val="dk1"/>
              </a:buClr>
              <a:buSzPts val="736"/>
              <a:buFont typeface="Arial"/>
              <a:buNone/>
            </a:pPr>
            <a:r>
              <a:rPr lang="en-US" sz="7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University of Trieste, Via Filzi, 14 - 34144 Trieste, Italy</a:t>
            </a:r>
            <a:endParaRPr/>
          </a:p>
          <a:p>
            <a:pPr marL="0" marR="0" lvl="0" indent="0" algn="ctr" rtl="0">
              <a:lnSpc>
                <a:spcPct val="0"/>
              </a:lnSpc>
              <a:spcBef>
                <a:spcPts val="859"/>
              </a:spcBef>
              <a:spcAft>
                <a:spcPts val="0"/>
              </a:spcAft>
              <a:buClr>
                <a:schemeClr val="dk1"/>
              </a:buClr>
              <a:buSzPts val="736"/>
              <a:buFont typeface="Arial"/>
              <a:buNone/>
            </a:pPr>
            <a:r>
              <a:rPr lang="en-US" sz="7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numberStudies: 2016-1-IT02-KA203-024311</a:t>
            </a:r>
            <a:endParaRPr/>
          </a:p>
          <a:p>
            <a:pPr marL="0" marR="0" lvl="0" indent="0" algn="ctr" rtl="0">
              <a:lnSpc>
                <a:spcPct val="0"/>
              </a:lnSpc>
              <a:spcBef>
                <a:spcPts val="859"/>
              </a:spcBef>
              <a:spcAft>
                <a:spcPts val="0"/>
              </a:spcAft>
              <a:buClr>
                <a:schemeClr val="dk1"/>
              </a:buClr>
              <a:buSzPts val="736"/>
              <a:buFont typeface="Arial"/>
              <a:buNone/>
            </a:pPr>
            <a:r>
              <a:rPr lang="en-US" sz="7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www.adlabproject.eu</a:t>
            </a:r>
            <a:endParaRPr/>
          </a:p>
          <a:p>
            <a:pPr marL="0" marR="0" lvl="0" indent="0" algn="ctr" rtl="0">
              <a:lnSpc>
                <a:spcPct val="0"/>
              </a:lnSpc>
              <a:spcBef>
                <a:spcPts val="859"/>
              </a:spcBef>
              <a:spcAft>
                <a:spcPts val="0"/>
              </a:spcAft>
              <a:buClr>
                <a:schemeClr val="dk1"/>
              </a:buClr>
              <a:buSzPts val="736"/>
              <a:buFont typeface="Arial"/>
              <a:buNone/>
            </a:pPr>
            <a:r>
              <a:rPr lang="en-US" sz="7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FUNDED BY THE ERASMUS + PROGRAMME OF THE EUROPEAN UNION</a:t>
            </a:r>
            <a:endParaRPr/>
          </a:p>
          <a:p>
            <a:pPr marL="0" marR="0" lvl="0" indent="0" algn="ct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82"/>
              <a:buFont typeface="Arial"/>
              <a:buNone/>
            </a:pPr>
            <a:endParaRPr sz="98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909"/>
              <a:buFont typeface="Arial"/>
              <a:buNone/>
            </a:pPr>
            <a:endParaRPr sz="490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36164" y="9690834"/>
            <a:ext cx="815678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0"/>
          <p:cNvSpPr txBox="1">
            <a:spLocks noGrp="1"/>
          </p:cNvSpPr>
          <p:nvPr>
            <p:ph type="title"/>
          </p:nvPr>
        </p:nvSpPr>
        <p:spPr>
          <a:xfrm>
            <a:off x="1025381" y="647379"/>
            <a:ext cx="16166236" cy="1135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36"/>
              <a:buFont typeface="Verdana"/>
              <a:buNone/>
              <a:defRPr sz="6136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5" name="Google Shape;95;p10"/>
          <p:cNvSpPr txBox="1">
            <a:spLocks noGrp="1"/>
          </p:cNvSpPr>
          <p:nvPr>
            <p:ph type="body" idx="1"/>
          </p:nvPr>
        </p:nvSpPr>
        <p:spPr>
          <a:xfrm>
            <a:off x="2286007" y="2115738"/>
            <a:ext cx="13715999" cy="1702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227"/>
              </a:spcBef>
              <a:spcAft>
                <a:spcPts val="0"/>
              </a:spcAft>
              <a:buClr>
                <a:schemeClr val="dk1"/>
              </a:buClr>
              <a:buSzPts val="3682"/>
              <a:buFont typeface="Arial"/>
              <a:buNone/>
              <a:defRPr sz="3682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15607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945"/>
              <a:buFont typeface="Arial"/>
              <a:buChar char="•"/>
              <a:defRPr sz="29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4429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454"/>
              <a:buFont typeface="Arial"/>
              <a:buChar char="•"/>
              <a:defRPr sz="24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10"/>
          <p:cNvSpPr/>
          <p:nvPr/>
        </p:nvSpPr>
        <p:spPr>
          <a:xfrm>
            <a:off x="123642" y="125968"/>
            <a:ext cx="18040740" cy="10161036"/>
          </a:xfrm>
          <a:prstGeom prst="rect">
            <a:avLst/>
          </a:prstGeom>
          <a:noFill/>
          <a:ln w="317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1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0"/>
          <p:cNvSpPr/>
          <p:nvPr/>
        </p:nvSpPr>
        <p:spPr>
          <a:xfrm>
            <a:off x="217169" y="201149"/>
            <a:ext cx="17853660" cy="10085852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1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0"/>
          <p:cNvSpPr txBox="1">
            <a:spLocks noGrp="1"/>
          </p:cNvSpPr>
          <p:nvPr>
            <p:ph type="body" idx="2"/>
          </p:nvPr>
        </p:nvSpPr>
        <p:spPr>
          <a:xfrm>
            <a:off x="2286007" y="4151973"/>
            <a:ext cx="13715999" cy="67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227"/>
              </a:spcBef>
              <a:spcAft>
                <a:spcPts val="0"/>
              </a:spcAft>
              <a:buClr>
                <a:schemeClr val="dk1"/>
              </a:buClr>
              <a:buSzPts val="2945"/>
              <a:buFont typeface="Arial"/>
              <a:buNone/>
              <a:defRPr sz="2945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15607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945"/>
              <a:buFont typeface="Arial"/>
              <a:buChar char="•"/>
              <a:defRPr sz="29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4429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454"/>
              <a:buFont typeface="Arial"/>
              <a:buChar char="•"/>
              <a:defRPr sz="24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8871" algn="l" rtl="0">
              <a:lnSpc>
                <a:spcPct val="90000"/>
              </a:lnSpc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2209"/>
              <a:buFont typeface="Arial"/>
              <a:buChar char="•"/>
              <a:defRPr sz="2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9" name="Google Shape;99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43419" y="7873811"/>
            <a:ext cx="2601158" cy="910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C6D8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/>
          <p:cNvSpPr txBox="1">
            <a:spLocks noGrp="1"/>
          </p:cNvSpPr>
          <p:nvPr>
            <p:ph type="title"/>
          </p:nvPr>
        </p:nvSpPr>
        <p:spPr>
          <a:xfrm>
            <a:off x="1025372" y="647379"/>
            <a:ext cx="16672264" cy="1135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Verdana"/>
              <a:buNone/>
            </a:pPr>
            <a:r>
              <a:rPr lang="en-US" sz="66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AUDIOVISUAL TEXTS</a:t>
            </a:r>
            <a:endParaRPr dirty="0"/>
          </a:p>
        </p:txBody>
      </p:sp>
      <p:sp>
        <p:nvSpPr>
          <p:cNvPr id="170" name="Google Shape;170;p19"/>
          <p:cNvSpPr txBox="1">
            <a:spLocks noGrp="1"/>
          </p:cNvSpPr>
          <p:nvPr>
            <p:ph type="body" idx="1"/>
          </p:nvPr>
        </p:nvSpPr>
        <p:spPr>
          <a:xfrm>
            <a:off x="2405846" y="1890418"/>
            <a:ext cx="13715999" cy="1495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MODULE 1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1227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UNIT 1</a:t>
            </a:r>
            <a:endParaRPr/>
          </a:p>
        </p:txBody>
      </p:sp>
      <p:sp>
        <p:nvSpPr>
          <p:cNvPr id="171" name="Google Shape;171;p19"/>
          <p:cNvSpPr txBox="1">
            <a:spLocks noGrp="1"/>
          </p:cNvSpPr>
          <p:nvPr>
            <p:ph type="body" idx="2"/>
          </p:nvPr>
        </p:nvSpPr>
        <p:spPr>
          <a:xfrm>
            <a:off x="1605777" y="3705293"/>
            <a:ext cx="16091859" cy="677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ALINE REMAEL</a:t>
            </a:r>
            <a:endParaRPr sz="35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2" name="Google Shape;172;p19"/>
          <p:cNvSpPr txBox="1">
            <a:spLocks noGrp="1"/>
          </p:cNvSpPr>
          <p:nvPr>
            <p:ph type="body" idx="3"/>
          </p:nvPr>
        </p:nvSpPr>
        <p:spPr>
          <a:xfrm>
            <a:off x="2405846" y="4498127"/>
            <a:ext cx="13715999" cy="67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UNIVERSITY OF ANTWERP</a:t>
            </a:r>
            <a:endParaRPr sz="35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8"/>
          <p:cNvSpPr txBox="1">
            <a:spLocks noGrp="1"/>
          </p:cNvSpPr>
          <p:nvPr>
            <p:ph type="body" idx="1"/>
          </p:nvPr>
        </p:nvSpPr>
        <p:spPr>
          <a:xfrm>
            <a:off x="1067209" y="3065311"/>
            <a:ext cx="16446698" cy="4649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auditory channel conveys:</a:t>
            </a:r>
            <a:endParaRPr/>
          </a:p>
          <a:p>
            <a:pPr marL="280524" marR="0" lvl="0" indent="-280524" algn="l" rtl="0">
              <a:lnSpc>
                <a:spcPct val="150000"/>
              </a:lnSpc>
              <a:spcBef>
                <a:spcPts val="1227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speech (dialogues, voice-over etc.), </a:t>
            </a:r>
            <a:endParaRPr/>
          </a:p>
          <a:p>
            <a:pPr marL="280524" marR="0" lvl="0" indent="-280524" algn="l" rtl="0">
              <a:lnSpc>
                <a:spcPct val="150000"/>
              </a:lnSpc>
              <a:spcBef>
                <a:spcPts val="1227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sounds, sound effects, music.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1227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9"/>
          <p:cNvSpPr txBox="1">
            <a:spLocks noGrp="1"/>
          </p:cNvSpPr>
          <p:nvPr>
            <p:ph type="title"/>
          </p:nvPr>
        </p:nvSpPr>
        <p:spPr>
          <a:xfrm>
            <a:off x="2727003" y="499192"/>
            <a:ext cx="14786904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Verdana"/>
              <a:buNone/>
            </a:pPr>
            <a:r>
              <a:rPr lang="en-US" sz="6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NOT JUST FILM</a:t>
            </a:r>
            <a:endParaRPr/>
          </a:p>
        </p:txBody>
      </p:sp>
      <p:sp>
        <p:nvSpPr>
          <p:cNvPr id="238" name="Google Shape;238;p29"/>
          <p:cNvSpPr txBox="1">
            <a:spLocks noGrp="1"/>
          </p:cNvSpPr>
          <p:nvPr>
            <p:ph type="body" idx="1"/>
          </p:nvPr>
        </p:nvSpPr>
        <p:spPr>
          <a:xfrm>
            <a:off x="1067209" y="3065311"/>
            <a:ext cx="16446698" cy="4649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Other types of productions besides filmic ones often have audiovisual components too.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0"/>
          <p:cNvSpPr txBox="1">
            <a:spLocks noGrp="1"/>
          </p:cNvSpPr>
          <p:nvPr>
            <p:ph type="title"/>
          </p:nvPr>
        </p:nvSpPr>
        <p:spPr>
          <a:xfrm>
            <a:off x="2727003" y="499192"/>
            <a:ext cx="14786904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Verdana"/>
              <a:buNone/>
            </a:pPr>
            <a:r>
              <a:rPr lang="en-US" sz="6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NOT JUST FILM</a:t>
            </a:r>
            <a:endParaRPr/>
          </a:p>
        </p:txBody>
      </p:sp>
      <p:sp>
        <p:nvSpPr>
          <p:cNvPr id="245" name="Google Shape;245;p30"/>
          <p:cNvSpPr txBox="1">
            <a:spLocks noGrp="1"/>
          </p:cNvSpPr>
          <p:nvPr>
            <p:ph type="body" idx="1"/>
          </p:nvPr>
        </p:nvSpPr>
        <p:spPr>
          <a:xfrm>
            <a:off x="1067209" y="3065311"/>
            <a:ext cx="16446698" cy="4649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Examples are:</a:t>
            </a:r>
            <a:endParaRPr/>
          </a:p>
          <a:p>
            <a:pPr marL="280524" marR="0" lvl="0" indent="-280524" algn="l" rtl="0">
              <a:lnSpc>
                <a:spcPct val="150000"/>
              </a:lnSpc>
              <a:spcBef>
                <a:spcPts val="1227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live events such as opera and theatre,</a:t>
            </a:r>
            <a:endParaRPr/>
          </a:p>
          <a:p>
            <a:pPr marL="280524" marR="0" lvl="0" indent="-280524" algn="l" rtl="0">
              <a:lnSpc>
                <a:spcPct val="150000"/>
              </a:lnSpc>
              <a:spcBef>
                <a:spcPts val="1227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exhibitions, museums, …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1"/>
          <p:cNvSpPr txBox="1">
            <a:spLocks noGrp="1"/>
          </p:cNvSpPr>
          <p:nvPr>
            <p:ph type="title"/>
          </p:nvPr>
        </p:nvSpPr>
        <p:spPr>
          <a:xfrm>
            <a:off x="2727003" y="499192"/>
            <a:ext cx="14786904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Verdana"/>
              <a:buNone/>
            </a:pPr>
            <a:r>
              <a:rPr lang="en-US" sz="6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WHY DO I NEED TO KNOW THIS?</a:t>
            </a:r>
            <a:endParaRPr/>
          </a:p>
        </p:txBody>
      </p:sp>
      <p:sp>
        <p:nvSpPr>
          <p:cNvPr id="252" name="Google Shape;252;p31"/>
          <p:cNvSpPr txBox="1">
            <a:spLocks noGrp="1"/>
          </p:cNvSpPr>
          <p:nvPr>
            <p:ph type="body" idx="1"/>
          </p:nvPr>
        </p:nvSpPr>
        <p:spPr>
          <a:xfrm>
            <a:off x="1067209" y="3065311"/>
            <a:ext cx="16446698" cy="4649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audio description (AD) for people with sight loss is added to these already complex productions.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1227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core AD audience has access only to the auditory channel.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2"/>
          <p:cNvSpPr txBox="1">
            <a:spLocks noGrp="1"/>
          </p:cNvSpPr>
          <p:nvPr>
            <p:ph type="title"/>
          </p:nvPr>
        </p:nvSpPr>
        <p:spPr>
          <a:xfrm>
            <a:off x="2727003" y="499192"/>
            <a:ext cx="14786904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Verdana"/>
              <a:buNone/>
            </a:pPr>
            <a:r>
              <a:rPr lang="en-US" sz="6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 STILL FROM A FILM CLASSIC</a:t>
            </a:r>
            <a:endParaRPr/>
          </a:p>
        </p:txBody>
      </p:sp>
      <p:sp>
        <p:nvSpPr>
          <p:cNvPr id="259" name="Google Shape;259;p32"/>
          <p:cNvSpPr txBox="1">
            <a:spLocks noGrp="1"/>
          </p:cNvSpPr>
          <p:nvPr>
            <p:ph type="body" idx="1"/>
          </p:nvPr>
        </p:nvSpPr>
        <p:spPr>
          <a:xfrm>
            <a:off x="1067209" y="3065311"/>
            <a:ext cx="16446698" cy="4649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 few stills from the opening scene from the film classic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1227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Snows of Kilimanjaro (King 1952).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1227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227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Source: publicdomainmovie.net</a:t>
            </a:r>
            <a:endParaRPr sz="4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227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3"/>
          <p:cNvSpPr txBox="1">
            <a:spLocks noGrp="1"/>
          </p:cNvSpPr>
          <p:nvPr>
            <p:ph type="body" idx="1"/>
          </p:nvPr>
        </p:nvSpPr>
        <p:spPr>
          <a:xfrm>
            <a:off x="1067209" y="3065311"/>
            <a:ext cx="16446698" cy="4649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opening shot of a snow-capped mountain with voice-over.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1227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67" name="Google Shape;267;p33" title="Mount Kilimanjar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7532" y="4142065"/>
            <a:ext cx="6125845" cy="24964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4"/>
          <p:cNvSpPr txBox="1">
            <a:spLocks noGrp="1"/>
          </p:cNvSpPr>
          <p:nvPr>
            <p:ph type="body" idx="1"/>
          </p:nvPr>
        </p:nvSpPr>
        <p:spPr>
          <a:xfrm>
            <a:off x="1067209" y="3065311"/>
            <a:ext cx="16446698" cy="4649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 subsequent shot shows large birds flying overhead to the accompaniment of menacing violin music.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1227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75" name="Google Shape;275;p34" title="Shot of an eag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47345" y="4891087"/>
            <a:ext cx="5686425" cy="2824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5"/>
          <p:cNvSpPr txBox="1">
            <a:spLocks noGrp="1"/>
          </p:cNvSpPr>
          <p:nvPr>
            <p:ph type="body" idx="1"/>
          </p:nvPr>
        </p:nvSpPr>
        <p:spPr>
          <a:xfrm>
            <a:off x="1067209" y="3065311"/>
            <a:ext cx="16446698" cy="4649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Shots of the birds alternate with close-up shots of a man who is watching them. The menacing music continues.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1227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83" name="Google Shape;283;p35" title="Man's fa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42458" y="4972049"/>
            <a:ext cx="5873242" cy="25145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6"/>
          <p:cNvSpPr txBox="1">
            <a:spLocks noGrp="1"/>
          </p:cNvSpPr>
          <p:nvPr>
            <p:ph type="body" idx="1"/>
          </p:nvPr>
        </p:nvSpPr>
        <p:spPr>
          <a:xfrm>
            <a:off x="1067209" y="3065311"/>
            <a:ext cx="16446698" cy="4649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voice-over identifies the mountain.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1227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music suggests the birds pose a threat and links this threat to the man watching them.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7"/>
          <p:cNvSpPr txBox="1">
            <a:spLocks noGrp="1"/>
          </p:cNvSpPr>
          <p:nvPr>
            <p:ph type="title"/>
          </p:nvPr>
        </p:nvSpPr>
        <p:spPr>
          <a:xfrm>
            <a:off x="2727003" y="499192"/>
            <a:ext cx="14786904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Verdana"/>
              <a:buNone/>
            </a:pPr>
            <a:r>
              <a:rPr lang="en-US" sz="6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CONCLUSION 1</a:t>
            </a:r>
            <a:endParaRPr/>
          </a:p>
        </p:txBody>
      </p:sp>
      <p:sp>
        <p:nvSpPr>
          <p:cNvPr id="297" name="Google Shape;297;p37"/>
          <p:cNvSpPr txBox="1">
            <a:spLocks noGrp="1"/>
          </p:cNvSpPr>
          <p:nvPr>
            <p:ph type="body" idx="1"/>
          </p:nvPr>
        </p:nvSpPr>
        <p:spPr>
          <a:xfrm>
            <a:off x="1067209" y="3065311"/>
            <a:ext cx="16446698" cy="4649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visual and aural modes convey meaning in themselves and through their interaction.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0"/>
          <p:cNvSpPr txBox="1">
            <a:spLocks noGrp="1"/>
          </p:cNvSpPr>
          <p:nvPr>
            <p:ph type="body" idx="1"/>
          </p:nvPr>
        </p:nvSpPr>
        <p:spPr>
          <a:xfrm>
            <a:off x="1017332" y="2487537"/>
            <a:ext cx="16496575" cy="5010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227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Intuitively you all know what an audiovisual text is.</a:t>
            </a:r>
            <a:endParaRPr sz="4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8"/>
          <p:cNvSpPr txBox="1">
            <a:spLocks noGrp="1"/>
          </p:cNvSpPr>
          <p:nvPr>
            <p:ph type="title"/>
          </p:nvPr>
        </p:nvSpPr>
        <p:spPr>
          <a:xfrm>
            <a:off x="2727003" y="499192"/>
            <a:ext cx="14786904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Verdana"/>
              <a:buNone/>
            </a:pPr>
            <a:r>
              <a:rPr lang="en-US" sz="6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CONCLUSION 2</a:t>
            </a:r>
            <a:endParaRPr/>
          </a:p>
        </p:txBody>
      </p:sp>
      <p:sp>
        <p:nvSpPr>
          <p:cNvPr id="304" name="Google Shape;304;p38"/>
          <p:cNvSpPr txBox="1">
            <a:spLocks noGrp="1"/>
          </p:cNvSpPr>
          <p:nvPr>
            <p:ph type="body" idx="1"/>
          </p:nvPr>
        </p:nvSpPr>
        <p:spPr>
          <a:xfrm>
            <a:off x="1067209" y="3065311"/>
            <a:ext cx="16446698" cy="4649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Audiences who have access only to some of the modes, miss part of the story if there is no AD.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9"/>
          <p:cNvSpPr txBox="1">
            <a:spLocks noGrp="1"/>
          </p:cNvSpPr>
          <p:nvPr>
            <p:ph type="body" idx="1"/>
          </p:nvPr>
        </p:nvSpPr>
        <p:spPr>
          <a:xfrm>
            <a:off x="1067209" y="3065311"/>
            <a:ext cx="16446698" cy="4649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 hope you have learnt quite a bit about audiovisual texts.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0"/>
          <p:cNvSpPr txBox="1">
            <a:spLocks noGrp="1"/>
          </p:cNvSpPr>
          <p:nvPr>
            <p:ph type="title"/>
          </p:nvPr>
        </p:nvSpPr>
        <p:spPr>
          <a:xfrm>
            <a:off x="2727003" y="499192"/>
            <a:ext cx="14786904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Verdana"/>
              <a:buNone/>
            </a:pPr>
            <a:r>
              <a:rPr lang="en-US" sz="6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READING</a:t>
            </a:r>
            <a:endParaRPr/>
          </a:p>
        </p:txBody>
      </p:sp>
      <p:sp>
        <p:nvSpPr>
          <p:cNvPr id="318" name="Google Shape;318;p40"/>
          <p:cNvSpPr txBox="1">
            <a:spLocks noGrp="1"/>
          </p:cNvSpPr>
          <p:nvPr>
            <p:ph type="body" idx="1"/>
          </p:nvPr>
        </p:nvSpPr>
        <p:spPr>
          <a:xfrm>
            <a:off x="1067209" y="3065311"/>
            <a:ext cx="16446698" cy="4649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 classic you may like to read: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1227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“Film Art. An Introduction” by Bordwell and Thompson (1979).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69;p19"/>
          <p:cNvSpPr txBox="1">
            <a:spLocks noGrp="1"/>
          </p:cNvSpPr>
          <p:nvPr>
            <p:ph type="title"/>
          </p:nvPr>
        </p:nvSpPr>
        <p:spPr>
          <a:xfrm>
            <a:off x="1025372" y="647379"/>
            <a:ext cx="16672264" cy="1135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Verdana"/>
              <a:buNone/>
            </a:pPr>
            <a:r>
              <a:rPr lang="en-US" sz="66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AUDIOVISUAL TEXTS</a:t>
            </a:r>
            <a:endParaRPr dirty="0"/>
          </a:p>
        </p:txBody>
      </p:sp>
      <p:sp>
        <p:nvSpPr>
          <p:cNvPr id="19" name="Google Shape;170;p19"/>
          <p:cNvSpPr txBox="1">
            <a:spLocks noGrp="1"/>
          </p:cNvSpPr>
          <p:nvPr>
            <p:ph type="body" idx="1"/>
          </p:nvPr>
        </p:nvSpPr>
        <p:spPr>
          <a:xfrm>
            <a:off x="2405846" y="1890418"/>
            <a:ext cx="13715999" cy="1495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MODULE 1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1227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UNIT 1</a:t>
            </a:r>
            <a:endParaRPr/>
          </a:p>
        </p:txBody>
      </p:sp>
      <p:sp>
        <p:nvSpPr>
          <p:cNvPr id="20" name="Google Shape;171;p19"/>
          <p:cNvSpPr txBox="1">
            <a:spLocks noGrp="1"/>
          </p:cNvSpPr>
          <p:nvPr>
            <p:ph type="body" idx="2"/>
          </p:nvPr>
        </p:nvSpPr>
        <p:spPr>
          <a:xfrm>
            <a:off x="1605777" y="3705293"/>
            <a:ext cx="16091859" cy="677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ALINE REMAEL</a:t>
            </a:r>
            <a:endParaRPr sz="35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" name="Google Shape;172;p19"/>
          <p:cNvSpPr txBox="1">
            <a:spLocks noGrp="1"/>
          </p:cNvSpPr>
          <p:nvPr>
            <p:ph type="body" idx="3"/>
          </p:nvPr>
        </p:nvSpPr>
        <p:spPr>
          <a:xfrm>
            <a:off x="2405846" y="4498127"/>
            <a:ext cx="13715999" cy="67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UNIVERSITY OF ANTWERP</a:t>
            </a:r>
            <a:endParaRPr sz="35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2"/>
          <p:cNvSpPr txBox="1">
            <a:spLocks noGrp="1"/>
          </p:cNvSpPr>
          <p:nvPr>
            <p:ph type="body" idx="1"/>
          </p:nvPr>
        </p:nvSpPr>
        <p:spPr>
          <a:xfrm>
            <a:off x="1912446" y="580826"/>
            <a:ext cx="14763322" cy="863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 The preparation of this presentation was supported by ADLAB PRO</a:t>
            </a:r>
            <a:endParaRPr sz="4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1227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(Audio Description: A Laboratory</a:t>
            </a:r>
            <a:endParaRPr sz="4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1227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for the Development of a New Professional Profile),</a:t>
            </a:r>
            <a:endParaRPr sz="4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1227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financed by the European Union</a:t>
            </a:r>
            <a:endParaRPr sz="4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1227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under the Erasmus+ Programme,</a:t>
            </a:r>
            <a:endParaRPr sz="4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1227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Key Action 2 – Strategic Partnerships,</a:t>
            </a:r>
            <a:endParaRPr sz="4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1227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Project number:2016-1-IT02-KA203-024311. </a:t>
            </a:r>
            <a:endParaRPr sz="4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3"/>
          <p:cNvSpPr txBox="1">
            <a:spLocks noGrp="1"/>
          </p:cNvSpPr>
          <p:nvPr>
            <p:ph type="body" idx="1"/>
          </p:nvPr>
        </p:nvSpPr>
        <p:spPr>
          <a:xfrm>
            <a:off x="2454442" y="1381478"/>
            <a:ext cx="15011717" cy="7858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212121"/>
                </a:solidFill>
                <a:latin typeface="Verdana"/>
                <a:ea typeface="Verdana"/>
                <a:cs typeface="Verdana"/>
                <a:sym typeface="Verdana"/>
              </a:rPr>
              <a:t>The information and views set out in this presentation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1227"/>
              </a:spcBef>
              <a:spcAft>
                <a:spcPts val="0"/>
              </a:spcAft>
              <a:buClr>
                <a:srgbClr val="212121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212121"/>
                </a:solidFill>
                <a:latin typeface="Verdana"/>
                <a:ea typeface="Verdana"/>
                <a:cs typeface="Verdana"/>
                <a:sym typeface="Verdana"/>
              </a:rPr>
              <a:t>are those of the authors and do not necessarily reflect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1227"/>
              </a:spcBef>
              <a:spcAft>
                <a:spcPts val="0"/>
              </a:spcAft>
              <a:buClr>
                <a:srgbClr val="212121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212121"/>
                </a:solidFill>
                <a:latin typeface="Verdana"/>
                <a:ea typeface="Verdana"/>
                <a:cs typeface="Verdana"/>
                <a:sym typeface="Verdana"/>
              </a:rPr>
              <a:t>the official opinion of the European Union.</a:t>
            </a:r>
            <a:endParaRPr sz="4000" b="0" i="0" u="none" strike="noStrike" cap="none">
              <a:solidFill>
                <a:srgbClr val="21212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1227"/>
              </a:spcBef>
              <a:spcAft>
                <a:spcPts val="0"/>
              </a:spcAft>
              <a:buClr>
                <a:srgbClr val="212121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212121"/>
                </a:solidFill>
                <a:latin typeface="Verdana"/>
                <a:ea typeface="Verdana"/>
                <a:cs typeface="Verdana"/>
                <a:sym typeface="Verdana"/>
              </a:rPr>
              <a:t>Neither the European Union institutions and bodies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1227"/>
              </a:spcBef>
              <a:spcAft>
                <a:spcPts val="0"/>
              </a:spcAft>
              <a:buClr>
                <a:srgbClr val="212121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212121"/>
                </a:solidFill>
                <a:latin typeface="Verdana"/>
                <a:ea typeface="Verdana"/>
                <a:cs typeface="Verdana"/>
                <a:sym typeface="Verdana"/>
              </a:rPr>
              <a:t>nor any person acting on their behalf may be held responsible for the use which may be made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1227"/>
              </a:spcBef>
              <a:spcAft>
                <a:spcPts val="0"/>
              </a:spcAft>
              <a:buClr>
                <a:srgbClr val="212121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212121"/>
                </a:solidFill>
                <a:latin typeface="Verdana"/>
                <a:ea typeface="Verdana"/>
                <a:cs typeface="Verdana"/>
                <a:sym typeface="Verdana"/>
              </a:rPr>
              <a:t>of the information contained therein.</a:t>
            </a:r>
            <a:endParaRPr sz="4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1227"/>
              </a:spcBef>
              <a:spcAft>
                <a:spcPts val="0"/>
              </a:spcAft>
              <a:buClr>
                <a:srgbClr val="212121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212121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endParaRPr sz="4000" b="0" i="0" u="none" strike="noStrike" cap="none">
              <a:solidFill>
                <a:srgbClr val="21212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1227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21212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1"/>
          <p:cNvSpPr txBox="1">
            <a:spLocks noGrp="1"/>
          </p:cNvSpPr>
          <p:nvPr>
            <p:ph type="title"/>
          </p:nvPr>
        </p:nvSpPr>
        <p:spPr>
          <a:xfrm>
            <a:off x="2727003" y="499192"/>
            <a:ext cx="14786904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Verdana"/>
              <a:buNone/>
            </a:pPr>
            <a:r>
              <a:rPr lang="en-US" sz="6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DEFINITION</a:t>
            </a:r>
            <a:endParaRPr/>
          </a:p>
        </p:txBody>
      </p:sp>
      <p:sp>
        <p:nvSpPr>
          <p:cNvPr id="185" name="Google Shape;185;p21"/>
          <p:cNvSpPr txBox="1">
            <a:spLocks noGrp="1"/>
          </p:cNvSpPr>
          <p:nvPr>
            <p:ph type="body" idx="1"/>
          </p:nvPr>
        </p:nvSpPr>
        <p:spPr>
          <a:xfrm>
            <a:off x="1067209" y="3065311"/>
            <a:ext cx="16446698" cy="4649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Audiovisual texts or audiovisual productions: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1227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make use of words, images and sounds to tell their story.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2"/>
          <p:cNvSpPr txBox="1">
            <a:spLocks noGrp="1"/>
          </p:cNvSpPr>
          <p:nvPr>
            <p:ph type="title"/>
          </p:nvPr>
        </p:nvSpPr>
        <p:spPr>
          <a:xfrm>
            <a:off x="2727003" y="499192"/>
            <a:ext cx="14786904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Verdana"/>
              <a:buNone/>
            </a:pPr>
            <a:r>
              <a:rPr lang="en-US" sz="6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DEFINITION</a:t>
            </a:r>
            <a:endParaRPr/>
          </a:p>
        </p:txBody>
      </p:sp>
      <p:sp>
        <p:nvSpPr>
          <p:cNvPr id="192" name="Google Shape;192;p22"/>
          <p:cNvSpPr txBox="1">
            <a:spLocks noGrp="1"/>
          </p:cNvSpPr>
          <p:nvPr>
            <p:ph type="body" idx="1"/>
          </p:nvPr>
        </p:nvSpPr>
        <p:spPr>
          <a:xfrm>
            <a:off x="1067209" y="3065311"/>
            <a:ext cx="16446698" cy="4649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They are composed of different modes (or sign systems) and therefore multimodal. They also use different communication channels.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3"/>
          <p:cNvSpPr txBox="1">
            <a:spLocks noGrp="1"/>
          </p:cNvSpPr>
          <p:nvPr>
            <p:ph type="title"/>
          </p:nvPr>
        </p:nvSpPr>
        <p:spPr>
          <a:xfrm>
            <a:off x="2727003" y="499192"/>
            <a:ext cx="14786904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Verdana"/>
              <a:buNone/>
            </a:pPr>
            <a:r>
              <a:rPr lang="en-US" sz="6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MODES</a:t>
            </a:r>
            <a:endParaRPr/>
          </a:p>
        </p:txBody>
      </p:sp>
      <p:sp>
        <p:nvSpPr>
          <p:cNvPr id="199" name="Google Shape;199;p23"/>
          <p:cNvSpPr txBox="1">
            <a:spLocks noGrp="1"/>
          </p:cNvSpPr>
          <p:nvPr>
            <p:ph type="body" idx="1"/>
          </p:nvPr>
        </p:nvSpPr>
        <p:spPr>
          <a:xfrm>
            <a:off x="1067209" y="3065311"/>
            <a:ext cx="16446698" cy="4649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0524" marR="0" lvl="0" indent="-28052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visual non-verbal mode: images,</a:t>
            </a:r>
            <a:endParaRPr/>
          </a:p>
          <a:p>
            <a:pPr marL="280524" marR="0" lvl="0" indent="-280524" algn="l" rtl="0">
              <a:lnSpc>
                <a:spcPct val="150000"/>
              </a:lnSpc>
              <a:spcBef>
                <a:spcPts val="1227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visual-verbal mode: text on screen,</a:t>
            </a:r>
            <a:endParaRPr/>
          </a:p>
          <a:p>
            <a:pPr marL="280524" marR="0" lvl="0" indent="-280524" algn="l" rtl="0">
              <a:lnSpc>
                <a:spcPct val="150000"/>
              </a:lnSpc>
              <a:spcBef>
                <a:spcPts val="1227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aural non-verbal mode: sounds and music,</a:t>
            </a:r>
            <a:endParaRPr/>
          </a:p>
          <a:p>
            <a:pPr marL="280524" marR="0" lvl="0" indent="-280524" algn="l" rtl="0">
              <a:lnSpc>
                <a:spcPct val="150000"/>
              </a:lnSpc>
              <a:spcBef>
                <a:spcPts val="1227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aural verbal mode: speech.</a:t>
            </a:r>
            <a:endParaRPr/>
          </a:p>
          <a:p>
            <a:pPr marL="280524" marR="0" lvl="0" indent="-26524" algn="l" rtl="0">
              <a:lnSpc>
                <a:spcPct val="150000"/>
              </a:lnSpc>
              <a:spcBef>
                <a:spcPts val="1227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227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227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227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4"/>
          <p:cNvSpPr txBox="1">
            <a:spLocks noGrp="1"/>
          </p:cNvSpPr>
          <p:nvPr>
            <p:ph type="title"/>
          </p:nvPr>
        </p:nvSpPr>
        <p:spPr>
          <a:xfrm>
            <a:off x="2727003" y="499192"/>
            <a:ext cx="14786904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Verdana"/>
              <a:buNone/>
            </a:pPr>
            <a:r>
              <a:rPr lang="en-US" sz="6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INTERACTION</a:t>
            </a:r>
            <a:endParaRPr/>
          </a:p>
        </p:txBody>
      </p:sp>
      <p:sp>
        <p:nvSpPr>
          <p:cNvPr id="206" name="Google Shape;206;p24"/>
          <p:cNvSpPr txBox="1">
            <a:spLocks noGrp="1"/>
          </p:cNvSpPr>
          <p:nvPr>
            <p:ph type="body" idx="1"/>
          </p:nvPr>
        </p:nvSpPr>
        <p:spPr>
          <a:xfrm>
            <a:off x="1067209" y="3065311"/>
            <a:ext cx="16446698" cy="4649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Which mode is dominant and how the modes interact in any specific audiovisual text varies and is connected to film genre.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1227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5"/>
          <p:cNvSpPr txBox="1">
            <a:spLocks noGrp="1"/>
          </p:cNvSpPr>
          <p:nvPr>
            <p:ph type="title"/>
          </p:nvPr>
        </p:nvSpPr>
        <p:spPr>
          <a:xfrm>
            <a:off x="2727003" y="499192"/>
            <a:ext cx="14786904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Verdana"/>
              <a:buNone/>
            </a:pPr>
            <a:r>
              <a:rPr lang="en-US" sz="6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CHANNELS (1)</a:t>
            </a:r>
            <a:endParaRPr/>
          </a:p>
        </p:txBody>
      </p:sp>
      <p:sp>
        <p:nvSpPr>
          <p:cNvPr id="213" name="Google Shape;213;p25"/>
          <p:cNvSpPr txBox="1">
            <a:spLocks noGrp="1"/>
          </p:cNvSpPr>
          <p:nvPr>
            <p:ph type="body" idx="1"/>
          </p:nvPr>
        </p:nvSpPr>
        <p:spPr>
          <a:xfrm>
            <a:off x="1067209" y="3065311"/>
            <a:ext cx="16446698" cy="4649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different modes are transmitted through two channels: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1227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visual channel (the images) and the auditory channel (the sound track).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1227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6"/>
          <p:cNvSpPr txBox="1">
            <a:spLocks noGrp="1"/>
          </p:cNvSpPr>
          <p:nvPr>
            <p:ph type="body" idx="1"/>
          </p:nvPr>
        </p:nvSpPr>
        <p:spPr>
          <a:xfrm>
            <a:off x="1067209" y="3065311"/>
            <a:ext cx="16446698" cy="4649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visual channel conveys the:</a:t>
            </a:r>
            <a:endParaRPr/>
          </a:p>
          <a:p>
            <a:pPr marL="280524" marR="0" lvl="0" indent="-280524" algn="l" rtl="0">
              <a:lnSpc>
                <a:spcPct val="150000"/>
              </a:lnSpc>
              <a:spcBef>
                <a:spcPts val="1227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visual-non-verbal mode or the images and action, </a:t>
            </a:r>
            <a:endParaRPr/>
          </a:p>
          <a:p>
            <a:pPr marL="280524" marR="0" lvl="0" indent="-280524" algn="l" rtl="0">
              <a:lnSpc>
                <a:spcPct val="150000"/>
              </a:lnSpc>
              <a:spcBef>
                <a:spcPts val="1227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visual-verbal mode or text on screen.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1227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0524" marR="0" lvl="0" indent="-26524" algn="l" rtl="0">
              <a:lnSpc>
                <a:spcPct val="150000"/>
              </a:lnSpc>
              <a:spcBef>
                <a:spcPts val="1227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227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7"/>
          <p:cNvSpPr txBox="1">
            <a:spLocks noGrp="1"/>
          </p:cNvSpPr>
          <p:nvPr>
            <p:ph type="body" idx="1"/>
          </p:nvPr>
        </p:nvSpPr>
        <p:spPr>
          <a:xfrm>
            <a:off x="1067209" y="3065311"/>
            <a:ext cx="16446698" cy="4649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visual channel also conveys how this is filmed.</a:t>
            </a:r>
            <a:endParaRPr/>
          </a:p>
          <a:p>
            <a:pPr marL="280524" marR="0" lvl="0" indent="-26524" algn="l" rtl="0">
              <a:lnSpc>
                <a:spcPct val="150000"/>
              </a:lnSpc>
              <a:spcBef>
                <a:spcPts val="1227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227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IMA PAGINA - TITOL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506</Words>
  <Application>Microsoft Office PowerPoint</Application>
  <PresentationFormat>Personalització</PresentationFormat>
  <Paragraphs>102</Paragraphs>
  <Slides>25</Slides>
  <Notes>25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25</vt:i4>
      </vt:variant>
    </vt:vector>
  </HeadingPairs>
  <TitlesOfParts>
    <vt:vector size="26" baseType="lpstr">
      <vt:lpstr>PRIMA PAGINA - TITOLO</vt:lpstr>
      <vt:lpstr>AUDIOVISUAL TEXTS</vt:lpstr>
      <vt:lpstr>Presentació del PowerPoint</vt:lpstr>
      <vt:lpstr>DEFINITION</vt:lpstr>
      <vt:lpstr>DEFINITION</vt:lpstr>
      <vt:lpstr>MODES</vt:lpstr>
      <vt:lpstr>INTERACTION</vt:lpstr>
      <vt:lpstr>CHANNELS (1)</vt:lpstr>
      <vt:lpstr>Presentació del PowerPoint</vt:lpstr>
      <vt:lpstr>Presentació del PowerPoint</vt:lpstr>
      <vt:lpstr>Presentació del PowerPoint</vt:lpstr>
      <vt:lpstr>NOT JUST FILM</vt:lpstr>
      <vt:lpstr>NOT JUST FILM</vt:lpstr>
      <vt:lpstr>WHY DO I NEED TO KNOW THIS?</vt:lpstr>
      <vt:lpstr>A STILL FROM A FILM CLASSIC</vt:lpstr>
      <vt:lpstr>Presentació del PowerPoint</vt:lpstr>
      <vt:lpstr>Presentació del PowerPoint</vt:lpstr>
      <vt:lpstr>Presentació del PowerPoint</vt:lpstr>
      <vt:lpstr>Presentació del PowerPoint</vt:lpstr>
      <vt:lpstr>CONCLUSION 1</vt:lpstr>
      <vt:lpstr>CONCLUSION 2</vt:lpstr>
      <vt:lpstr>Presentació del PowerPoint</vt:lpstr>
      <vt:lpstr>READING</vt:lpstr>
      <vt:lpstr>AUDIOVISUAL TEXTS</vt:lpstr>
      <vt:lpstr>Presentació del PowerPoint</vt:lpstr>
      <vt:lpstr>Presentació del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Audiovisual texts</dc:title>
  <dc:creator>Marta Rial Pan</dc:creator>
  <cp:lastModifiedBy>1228835</cp:lastModifiedBy>
  <cp:revision>7</cp:revision>
  <dcterms:modified xsi:type="dcterms:W3CDTF">2018-12-04T14:32:23Z</dcterms:modified>
</cp:coreProperties>
</file>