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24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71" d="100"/>
          <a:sy n="71" d="100"/>
        </p:scale>
        <p:origin x="-630" y="-108"/>
      </p:cViewPr>
      <p:guideLst>
        <p:guide orient="horz" pos="324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78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678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796825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43" name="Google Shape;14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4" name="Google Shape;14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5335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08" name="Google Shape;208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86058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17" name="Google Shape;217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8" name="Google Shape;218;p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635642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64139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2" name="Google Shape;15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34857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59" name="Google Shape;159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43049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66" name="Google Shape;166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148837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73" name="Google Shape;17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4749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0" name="Google Shape;180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6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283934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7" name="Google Shape;187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28020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94" name="Google Shape;194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86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8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-B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3274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820523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power point">
  <p:cSld name="Title slide for power point">
    <p:bg>
      <p:bgPr>
        <a:solidFill>
          <a:srgbClr val="91C6D8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" name="Google Shape;12;p2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2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2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0" name="Google Shape;20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slide for power point">
  <p:cSld name="2_Title slide for power point">
    <p:bg>
      <p:bgPr>
        <a:solidFill>
          <a:srgbClr val="91C6D8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1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3" name="Google Shape;93;p11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1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5" name="Google Shape;95;p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1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97" name="Google Shape;97;p11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8" name="Google Shape;98;p11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1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1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1" name="Google Shape;101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lide type 1">
  <p:cSld name="2_Slide type 1"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04" name="Google Shape;104;p12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2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6" name="Google Shape;106;p12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2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2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09" name="Google Shape;109;p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sclaimer slide">
  <p:cSld name="2_Disclaimer slide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1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12" name="Google Shape;112;p13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3" name="Google Shape;113;p1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5" name="Google Shape;115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slide for power point">
  <p:cSld name="3_Title slide for power point">
    <p:bg>
      <p:bgPr>
        <a:solidFill>
          <a:srgbClr val="91C6D8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4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Google Shape;118;p14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14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0" name="Google Shape;120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3" name="Google Shape;123;p14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4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4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6" name="Google Shape;126;p1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lide type 1">
  <p:cSld name="3_Slide type 1"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129" name="Google Shape;129;p15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15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1" name="Google Shape;131;p15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34" name="Google Shape;134;p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sclaimer slide">
  <p:cSld name="3_Disclaimer slide"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6" name="Google Shape;136;p16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6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8" name="Google Shape;138;p16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6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40" name="Google Shape;140;p1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type 1">
  <p:cSld name="Slide type 1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  <a:defRPr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23" name="Google Shape;23;p3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3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Google Shape;27;p3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8" name="Google Shape;2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sclaimer slide">
  <p:cSld name="Disclaimer slide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Google Shape;30;p4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4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4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for video">
  <p:cSld name="Title slide for video">
    <p:bg>
      <p:bgPr>
        <a:solidFill>
          <a:srgbClr val="91C6D8"/>
        </a:solidFill>
        <a:effectLst/>
      </p:bgPr>
    </p:bg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5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7" name="Google Shape;37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5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9" name="Google Shape;39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5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5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5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5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4" name="Google Shape;44;p5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video">
  <p:cSld name="End slide for video">
    <p:bg>
      <p:bgPr>
        <a:solidFill>
          <a:srgbClr val="91C6D8"/>
        </a:solidFill>
        <a:effectLst/>
      </p:bgPr>
    </p:bg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6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7" name="Google Shape;47;p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Google Shape;48;p6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49" name="Google Shape;49;p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6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1" name="Google Shape;51;p6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3" name="Google Shape;53;p6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" name="Google Shape;54;p6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d slide for powerpoint">
  <p:cSld name="End slide for powerpoint">
    <p:bg>
      <p:bgPr>
        <a:solidFill>
          <a:srgbClr val="91C6D8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7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7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9" name="Google Shape;59;p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7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7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7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4" name="Google Shape;64;p7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65" name="Google Shape;65;p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slide for power point">
  <p:cSld name="1_Title slide for power point">
    <p:bg>
      <p:bgPr>
        <a:solidFill>
          <a:srgbClr val="91C6D8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8"/>
          <p:cNvSpPr/>
          <p:nvPr/>
        </p:nvSpPr>
        <p:spPr>
          <a:xfrm>
            <a:off x="1" y="6131590"/>
            <a:ext cx="18288001" cy="4155414"/>
          </a:xfrm>
          <a:prstGeom prst="triangle">
            <a:avLst>
              <a:gd name="adj" fmla="val 49694"/>
            </a:avLst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Google Shape;68;p8" title="ADLABPRO logo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7891364" y="5228746"/>
            <a:ext cx="2505270" cy="250527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8"/>
          <p:cNvSpPr txBox="1"/>
          <p:nvPr/>
        </p:nvSpPr>
        <p:spPr>
          <a:xfrm>
            <a:off x="2285998" y="8951775"/>
            <a:ext cx="13716000" cy="6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2200" tIns="56100" rIns="112200" bIns="56100" anchor="t" anchorCtr="0">
            <a:noAutofit/>
          </a:bodyPr>
          <a:lstStyle/>
          <a:p>
            <a:pPr marL="0" marR="0" lvl="0" indent="0" algn="ctr" rtl="0">
              <a:lnSpc>
                <a:spcPct val="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Dept. of Legal, Language, Translation and Interpreting Studies, Section of in Modern Languages for Interpreters and Translators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University of Trieste, Via Filzi, 14 - 34144 Trieste, Italy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Project numberStudies: 2016-1-IT02-KA203-024311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www.adlabproject.eu</a:t>
            </a:r>
            <a:endParaRPr/>
          </a:p>
          <a:p>
            <a:pPr marL="0" marR="0" lvl="0" indent="0" algn="ctr" rtl="0">
              <a:lnSpc>
                <a:spcPct val="0"/>
              </a:lnSpc>
              <a:spcBef>
                <a:spcPts val="859"/>
              </a:spcBef>
              <a:spcAft>
                <a:spcPts val="0"/>
              </a:spcAft>
              <a:buClr>
                <a:schemeClr val="dk1"/>
              </a:buClr>
              <a:buSzPts val="736"/>
              <a:buFont typeface="Arial"/>
              <a:buNone/>
            </a:pPr>
            <a:r>
              <a:rPr lang="nl-BE" sz="7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FUNDED BY THE ERASMUS + PROGRAMME OF THE EUROPEAN UNION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982"/>
              <a:buFont typeface="Arial"/>
              <a:buNone/>
            </a:pPr>
            <a:endParaRPr sz="982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5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909"/>
              <a:buFont typeface="Arial"/>
              <a:buNone/>
            </a:pPr>
            <a:endParaRPr sz="4909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70" name="Google Shape;70;p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8736164" y="9690834"/>
            <a:ext cx="815678" cy="5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8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136"/>
              <a:buFont typeface="Verdana"/>
              <a:buNone/>
              <a:defRPr sz="6136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2" name="Google Shape;72;p8"/>
          <p:cNvSpPr txBox="1">
            <a:spLocks noGrp="1"/>
          </p:cNvSpPr>
          <p:nvPr>
            <p:ph type="body" idx="1"/>
          </p:nvPr>
        </p:nvSpPr>
        <p:spPr>
          <a:xfrm>
            <a:off x="2286007" y="2115738"/>
            <a:ext cx="13715999" cy="1702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82"/>
              <a:buFont typeface="Arial"/>
              <a:buNone/>
              <a:defRPr sz="3682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8"/>
          <p:cNvSpPr/>
          <p:nvPr/>
        </p:nvSpPr>
        <p:spPr>
          <a:xfrm>
            <a:off x="123642" y="125968"/>
            <a:ext cx="18040740" cy="10161036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4" name="Google Shape;74;p8"/>
          <p:cNvSpPr/>
          <p:nvPr/>
        </p:nvSpPr>
        <p:spPr>
          <a:xfrm>
            <a:off x="217169" y="201149"/>
            <a:ext cx="17853660" cy="10085852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8"/>
          <p:cNvSpPr txBox="1">
            <a:spLocks noGrp="1"/>
          </p:cNvSpPr>
          <p:nvPr>
            <p:ph type="body" idx="2"/>
          </p:nvPr>
        </p:nvSpPr>
        <p:spPr>
          <a:xfrm>
            <a:off x="2286007" y="4151973"/>
            <a:ext cx="13715999" cy="67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None/>
              <a:defRPr sz="2945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76" name="Google Shape;76;p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843419" y="7873811"/>
            <a:ext cx="2601158" cy="910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lide type 1">
  <p:cSld name="1_Slide type 1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  <a:defRPr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79" name="Google Shape;79;p9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9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8260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9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9"/>
          <p:cNvSpPr txBox="1">
            <a:spLocks noGrp="1"/>
          </p:cNvSpPr>
          <p:nvPr>
            <p:ph type="body" idx="2"/>
          </p:nvPr>
        </p:nvSpPr>
        <p:spPr>
          <a:xfrm>
            <a:off x="10456070" y="10013158"/>
            <a:ext cx="1371600" cy="137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46786" algn="l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Char char="•"/>
              <a:defRPr sz="3436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4" name="Google Shape;84;p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67265" y="9787180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sclaimer slide">
  <p:cSld name="1_Disclaimer slide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" descr=" " title=" 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16467" y="354005"/>
            <a:ext cx="1988345" cy="1988345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0"/>
          <p:cNvSpPr txBox="1">
            <a:spLocks noGrp="1"/>
          </p:cNvSpPr>
          <p:nvPr>
            <p:ph type="body" idx="1"/>
          </p:nvPr>
        </p:nvSpPr>
        <p:spPr>
          <a:xfrm>
            <a:off x="532210" y="379476"/>
            <a:ext cx="17223583" cy="77569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1964"/>
              <a:buFont typeface="Arial"/>
              <a:buNone/>
              <a:defRPr sz="196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15607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945"/>
              <a:buFont typeface="Arial"/>
              <a:buChar char="•"/>
              <a:defRPr sz="2945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4429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454"/>
              <a:buFont typeface="Arial"/>
              <a:buChar char="•"/>
              <a:defRPr sz="245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68871" algn="l" rtl="0">
              <a:lnSpc>
                <a:spcPct val="90000"/>
              </a:lnSpc>
              <a:spcBef>
                <a:spcPts val="614"/>
              </a:spcBef>
              <a:spcAft>
                <a:spcPts val="0"/>
              </a:spcAft>
              <a:buClr>
                <a:schemeClr val="dk1"/>
              </a:buClr>
              <a:buSzPts val="2209"/>
              <a:buFont typeface="Arial"/>
              <a:buChar char="•"/>
              <a:defRPr sz="2209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/>
          <p:nvPr/>
        </p:nvSpPr>
        <p:spPr>
          <a:xfrm>
            <a:off x="123642" y="125965"/>
            <a:ext cx="18040740" cy="9889572"/>
          </a:xfrm>
          <a:prstGeom prst="rect">
            <a:avLst/>
          </a:prstGeom>
          <a:noFill/>
          <a:ln w="317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0"/>
          <p:cNvSpPr/>
          <p:nvPr/>
        </p:nvSpPr>
        <p:spPr>
          <a:xfrm>
            <a:off x="217169" y="201152"/>
            <a:ext cx="17853660" cy="9709614"/>
          </a:xfrm>
          <a:prstGeom prst="rect">
            <a:avLst/>
          </a:prstGeom>
          <a:noFill/>
          <a:ln w="1905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651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451521" y="9795609"/>
            <a:ext cx="3353481" cy="35861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C6D8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7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nl-BE" sz="6600" b="1" i="0" u="none" strike="noStrike" cap="none" dirty="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DEFINING AD</a:t>
            </a:r>
            <a:endParaRPr sz="6600" b="1" i="0" u="none" strike="noStrike" cap="none" dirty="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1"/>
          </p:nvPr>
        </p:nvSpPr>
        <p:spPr>
          <a:xfrm>
            <a:off x="3497407" y="2031135"/>
            <a:ext cx="11222181" cy="1393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 sz="4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2</a:t>
            </a:r>
            <a:endParaRPr sz="4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48" name="Google Shape;148;p17"/>
          <p:cNvSpPr txBox="1">
            <a:spLocks noGrp="1"/>
          </p:cNvSpPr>
          <p:nvPr>
            <p:ph type="body" idx="2"/>
          </p:nvPr>
        </p:nvSpPr>
        <p:spPr>
          <a:xfrm>
            <a:off x="3497408" y="3673140"/>
            <a:ext cx="11222181" cy="55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-BE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GERT VERCAUTEREN</a:t>
            </a:r>
            <a:endParaRPr/>
          </a:p>
        </p:txBody>
      </p:sp>
      <p:sp>
        <p:nvSpPr>
          <p:cNvPr id="149" name="Google Shape;149;p17"/>
          <p:cNvSpPr txBox="1"/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-BE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35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6"/>
          <p:cNvSpPr txBox="1">
            <a:spLocks noGrp="1"/>
          </p:cNvSpPr>
          <p:nvPr>
            <p:ph type="title"/>
          </p:nvPr>
        </p:nvSpPr>
        <p:spPr>
          <a:xfrm>
            <a:off x="1025381" y="647379"/>
            <a:ext cx="16166236" cy="11350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600"/>
              <a:buFont typeface="Verdana"/>
              <a:buNone/>
            </a:pPr>
            <a:r>
              <a:rPr lang="nl-BE" sz="66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DEFINING AD</a:t>
            </a:r>
            <a:endParaRPr sz="6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2" name="Google Shape;212;p26"/>
          <p:cNvSpPr txBox="1">
            <a:spLocks noGrp="1"/>
          </p:cNvSpPr>
          <p:nvPr>
            <p:ph type="body" idx="1"/>
          </p:nvPr>
        </p:nvSpPr>
        <p:spPr>
          <a:xfrm>
            <a:off x="3497407" y="2031135"/>
            <a:ext cx="11222181" cy="1393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MODULE 1</a:t>
            </a:r>
            <a:endParaRPr sz="4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9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UNIT 2</a:t>
            </a:r>
            <a:endParaRPr sz="40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3" name="Google Shape;213;p26"/>
          <p:cNvSpPr txBox="1">
            <a:spLocks noGrp="1"/>
          </p:cNvSpPr>
          <p:nvPr>
            <p:ph type="body" idx="2"/>
          </p:nvPr>
        </p:nvSpPr>
        <p:spPr>
          <a:xfrm>
            <a:off x="3497408" y="3673140"/>
            <a:ext cx="11222181" cy="55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-BE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GERT VERCAUTEREN</a:t>
            </a:r>
            <a:endParaRPr sz="2945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14" name="Google Shape;214;p26"/>
          <p:cNvSpPr txBox="1"/>
          <p:nvPr/>
        </p:nvSpPr>
        <p:spPr>
          <a:xfrm>
            <a:off x="3497408" y="4335716"/>
            <a:ext cx="11222181" cy="551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rial"/>
              <a:buNone/>
            </a:pPr>
            <a:r>
              <a:rPr lang="nl-BE" sz="35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UNIVERSITY OF ANTWERP</a:t>
            </a:r>
            <a:endParaRPr sz="24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27"/>
          <p:cNvSpPr txBox="1">
            <a:spLocks noGrp="1"/>
          </p:cNvSpPr>
          <p:nvPr>
            <p:ph type="body" idx="1"/>
          </p:nvPr>
        </p:nvSpPr>
        <p:spPr>
          <a:xfrm>
            <a:off x="1912446" y="580826"/>
            <a:ext cx="14763322" cy="8635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      The preparation of this presentation was supported by ADLAB PRO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(Audio Description: A Laboratory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for the Development of a New Professional Profile),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financed by the European Union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under the Erasmus+ Programme,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Key Action 2 – Strategic Partnerships,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 number:2016-1-IT02-KA203-024311. 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8"/>
          <p:cNvSpPr txBox="1">
            <a:spLocks noGrp="1"/>
          </p:cNvSpPr>
          <p:nvPr>
            <p:ph type="body" idx="1"/>
          </p:nvPr>
        </p:nvSpPr>
        <p:spPr>
          <a:xfrm>
            <a:off x="2454442" y="1381478"/>
            <a:ext cx="15011717" cy="78587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information and views set out in this presentation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are those of the authors and do not necessarily reflect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the official opinion of the European Union.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Neither the European Union institutions and bodies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nor any person acting on their behalf may be held responsible for the use which may be made</a:t>
            </a:r>
            <a:endParaRPr/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of the information contained therein.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rgbClr val="212121"/>
              </a:buClr>
              <a:buSzPts val="4000"/>
              <a:buFont typeface="Arial"/>
              <a:buNone/>
            </a:pPr>
            <a:r>
              <a:rPr lang="nl-BE" sz="4000" b="0" i="0" u="none" strike="noStrike" cap="none">
                <a:solidFill>
                  <a:srgbClr val="212121"/>
                </a:solidFill>
                <a:latin typeface="Verdana"/>
                <a:ea typeface="Verdana"/>
                <a:cs typeface="Verdana"/>
                <a:sym typeface="Verdana"/>
              </a:rPr>
              <a:t> </a:t>
            </a: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rgbClr val="21212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8"/>
          <p:cNvSpPr txBox="1">
            <a:spLocks noGrp="1"/>
          </p:cNvSpPr>
          <p:nvPr>
            <p:ph type="body" idx="1"/>
          </p:nvPr>
        </p:nvSpPr>
        <p:spPr>
          <a:xfrm>
            <a:off x="1017332" y="2487537"/>
            <a:ext cx="16496575" cy="5010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= defined in various ways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 has various characteristics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-"/>
            </a:pPr>
            <a:r>
              <a:rPr lang="nl-BE" sz="40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Overview to create our own definition</a:t>
            </a: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9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DEFINITIONS OF AD (1)</a:t>
            </a:r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body" idx="1"/>
          </p:nvPr>
        </p:nvSpPr>
        <p:spPr>
          <a:xfrm>
            <a:off x="1067209" y="3489854"/>
            <a:ext cx="16446698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Piety (2004): “the practice of using language to give persons who are visually impaired [...] access to movies, television programmes, and live events” (p. 453).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DEFINITIONS OF AD (2)</a:t>
            </a:r>
            <a:endParaRPr/>
          </a:p>
        </p:txBody>
      </p:sp>
      <p:sp>
        <p:nvSpPr>
          <p:cNvPr id="170" name="Google Shape;170;p20"/>
          <p:cNvSpPr txBox="1">
            <a:spLocks noGrp="1"/>
          </p:cNvSpPr>
          <p:nvPr>
            <p:ph type="body" idx="1"/>
          </p:nvPr>
        </p:nvSpPr>
        <p:spPr>
          <a:xfrm>
            <a:off x="1067209" y="3489854"/>
            <a:ext cx="16446698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Matamala (2005): “[a service] providing a narration of what is seen, i.e. giving an oral description of visual elements such as action costumes or props found in cultural events” (p. 9)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1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DEFINITIONS OF AD (3)</a:t>
            </a:r>
            <a:endParaRPr/>
          </a:p>
        </p:txBody>
      </p:sp>
      <p:sp>
        <p:nvSpPr>
          <p:cNvPr id="177" name="Google Shape;177;p21"/>
          <p:cNvSpPr txBox="1">
            <a:spLocks noGrp="1"/>
          </p:cNvSpPr>
          <p:nvPr>
            <p:ph type="body" idx="1"/>
          </p:nvPr>
        </p:nvSpPr>
        <p:spPr>
          <a:xfrm>
            <a:off x="1067209" y="3489854"/>
            <a:ext cx="16446698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Greening and Rolph (2007): “the addition of a descriptive narrative to accompany the key visual elements of theatre, television, cinema and other visual media” (p. 127)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22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FIRST BASIC CHARACTERISTICS</a:t>
            </a:r>
            <a:endParaRPr/>
          </a:p>
        </p:txBody>
      </p:sp>
      <p:sp>
        <p:nvSpPr>
          <p:cNvPr id="184" name="Google Shape;184;p22"/>
          <p:cNvSpPr txBox="1">
            <a:spLocks noGrp="1"/>
          </p:cNvSpPr>
          <p:nvPr>
            <p:ph type="body" idx="1"/>
          </p:nvPr>
        </p:nvSpPr>
        <p:spPr>
          <a:xfrm>
            <a:off x="1067209" y="3065311"/>
            <a:ext cx="16446698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assistive service for people with sight loss;</a:t>
            </a:r>
            <a:endParaRPr/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An oral service, generally rendered on the basis of a written text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80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service that can be added to any kind of audio visual product, static or dynamic, live or recorded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80524" marR="0" lvl="0" indent="-26524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3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DEFINITIONS OF AD (4)</a:t>
            </a:r>
            <a:endParaRPr/>
          </a:p>
        </p:txBody>
      </p:sp>
      <p:sp>
        <p:nvSpPr>
          <p:cNvPr id="191" name="Google Shape;191;p23"/>
          <p:cNvSpPr txBox="1">
            <a:spLocks noGrp="1"/>
          </p:cNvSpPr>
          <p:nvPr>
            <p:ph type="body" idx="1"/>
          </p:nvPr>
        </p:nvSpPr>
        <p:spPr>
          <a:xfrm>
            <a:off x="1067209" y="3489854"/>
            <a:ext cx="16446698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Reviers and Vercauteren (2013): “</a:t>
            </a:r>
            <a:r>
              <a:rPr lang="nl-BE"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 service that makes audiovisual products accessible and enjoyable for the blind and visually impaired by transferring images and unclear sounds into a verbal narration that interacts with the dialogues and sounds of the original text with which it forms a coherent whole.”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4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Verdana"/>
              <a:buNone/>
            </a:pPr>
            <a:r>
              <a:rPr lang="nl-BE" sz="60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FUNCTIONS OF AD</a:t>
            </a:r>
            <a:endParaRPr/>
          </a:p>
        </p:txBody>
      </p:sp>
      <p:sp>
        <p:nvSpPr>
          <p:cNvPr id="198" name="Google Shape;198;p24"/>
          <p:cNvSpPr txBox="1">
            <a:spLocks noGrp="1"/>
          </p:cNvSpPr>
          <p:nvPr>
            <p:ph type="body" idx="1"/>
          </p:nvPr>
        </p:nvSpPr>
        <p:spPr>
          <a:xfrm>
            <a:off x="1067209" y="3489854"/>
            <a:ext cx="16446698" cy="4649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0524" marR="0" lvl="0" indent="-280524" algn="just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Provide an explanation of the images that is pleasant to the ear;</a:t>
            </a:r>
            <a:endParaRPr/>
          </a:p>
          <a:p>
            <a:pPr marL="280524" marR="0" lvl="0" indent="-280524" algn="just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Provide a frame for the dialogues (i.e. who is talking?);</a:t>
            </a:r>
            <a:endParaRPr/>
          </a:p>
          <a:p>
            <a:pPr marL="280524" marR="0" lvl="0" indent="-280524" algn="just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-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 unclear sounds</a:t>
            </a:r>
            <a:endParaRPr/>
          </a:p>
          <a:p>
            <a:pPr marL="280524" marR="0" lvl="0" indent="-280524" algn="just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Noto Sans Symbols"/>
              <a:buChar char="⇒"/>
            </a:pPr>
            <a:r>
              <a:rPr lang="nl-BE" sz="3600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Interact with all the modes of the audiovisual text</a:t>
            </a: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just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25"/>
          <p:cNvSpPr txBox="1">
            <a:spLocks noGrp="1"/>
          </p:cNvSpPr>
          <p:nvPr>
            <p:ph type="title"/>
          </p:nvPr>
        </p:nvSpPr>
        <p:spPr>
          <a:xfrm>
            <a:off x="2727003" y="499192"/>
            <a:ext cx="14786904" cy="19883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Verdana"/>
              <a:buNone/>
            </a:pPr>
            <a:r>
              <a:rPr lang="nl-BE" sz="5400" b="1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WORKING DEFINITION OF AD</a:t>
            </a:r>
            <a:endParaRPr sz="5400" b="1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204" name="Google Shape;204;p25"/>
          <p:cNvSpPr txBox="1">
            <a:spLocks noGrp="1"/>
          </p:cNvSpPr>
          <p:nvPr>
            <p:ph type="body" idx="1"/>
          </p:nvPr>
        </p:nvSpPr>
        <p:spPr>
          <a:xfrm>
            <a:off x="532210" y="3131811"/>
            <a:ext cx="17223583" cy="48314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None/>
            </a:pPr>
            <a:endParaRPr sz="3436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ctr" rtl="0">
              <a:lnSpc>
                <a:spcPct val="150000"/>
              </a:lnSpc>
              <a:spcBef>
                <a:spcPts val="1227"/>
              </a:spcBef>
              <a:spcAft>
                <a:spcPts val="0"/>
              </a:spcAft>
              <a:buClr>
                <a:schemeClr val="dk1"/>
              </a:buClr>
              <a:buSzPts val="3436"/>
              <a:buFont typeface="Arial"/>
              <a:buNone/>
            </a:pPr>
            <a:r>
              <a:rPr lang="nl-BE" sz="3436" b="0" i="0" u="none" strike="noStrike" cap="none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“audio description is a service aimed at making any kind of (audio)visual product accessible to visually impaired people by translating visual and unclear aural information into a verbal narration that increases their understanding and enhances enjoyment of that product”.</a:t>
            </a:r>
            <a:endParaRPr sz="3436" b="0" i="0" u="none" strike="noStrike" cap="none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MA PAGINA - TITOLO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391</Words>
  <Application>Microsoft Office PowerPoint</Application>
  <PresentationFormat>Personalització</PresentationFormat>
  <Paragraphs>59</Paragraphs>
  <Slides>12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12</vt:i4>
      </vt:variant>
    </vt:vector>
  </HeadingPairs>
  <TitlesOfParts>
    <vt:vector size="13" baseType="lpstr">
      <vt:lpstr>PRIMA PAGINA - TITOLO</vt:lpstr>
      <vt:lpstr>DEFINING AD</vt:lpstr>
      <vt:lpstr>Presentació del PowerPoint</vt:lpstr>
      <vt:lpstr>DEFINITIONS OF AD (1)</vt:lpstr>
      <vt:lpstr>DEFINITIONS OF AD (2)</vt:lpstr>
      <vt:lpstr>DEFINITIONS OF AD (3)</vt:lpstr>
      <vt:lpstr>FIRST BASIC CHARACTERISTICS</vt:lpstr>
      <vt:lpstr>DEFINITIONS OF AD (4)</vt:lpstr>
      <vt:lpstr>FUNCTIONS OF AD</vt:lpstr>
      <vt:lpstr>WORKING DEFINITION OF AD</vt:lpstr>
      <vt:lpstr>DEFINING AD</vt:lpstr>
      <vt:lpstr>Presentació del PowerPoint</vt:lpstr>
      <vt:lpstr>Presentació del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Defining audio description</dc:title>
  <dc:creator>Marta Rial Pan</dc:creator>
  <cp:lastModifiedBy>1228835</cp:lastModifiedBy>
  <cp:revision>4</cp:revision>
  <dcterms:modified xsi:type="dcterms:W3CDTF">2018-12-13T15:41:22Z</dcterms:modified>
</cp:coreProperties>
</file>