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5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8288000" cy="10287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71" d="100"/>
          <a:sy n="71" d="100"/>
        </p:scale>
        <p:origin x="-630" y="-108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9651501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6" name="Google Shape;16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959231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2" name="Google Shape;232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96880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9" name="Google Shape;239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4548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6" name="Google Shape;246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207271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3" name="Google Shape;253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" name="Google Shape;254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420544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0" name="Google Shape;260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26759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7" name="Google Shape;267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p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38065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4" name="Google Shape;274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p1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69060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1" name="Google Shape;281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p1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564887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8" name="Google Shape;288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p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201591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5" name="Google Shape;295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6" name="Google Shape;296;p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64854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5" name="Google Shape;17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928541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2" name="Google Shape;302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3" name="Google Shape;303;p2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3334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9" name="Google Shape;309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0" name="Google Shape;310;p2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21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381214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6" name="Google Shape;316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7" name="Google Shape;317;p2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24404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3" name="Google Shape;323;p2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4" name="Google Shape;324;p2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23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51970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30" name="Google Shape;330;p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1" name="Google Shape;331;p2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24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60738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37" name="Google Shape;337;p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8" name="Google Shape;338;p2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306719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4" name="Google Shape;344;p2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5" name="Google Shape;345;p2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26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6223339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51" name="Google Shape;351;p2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2" name="Google Shape;352;p2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27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999838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58" name="Google Shape;358;p2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9" name="Google Shape;359;p2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28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8499988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7" name="Google Shape;367;p2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8" name="Google Shape;368;p2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29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26264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3" name="Google Shape;183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5157698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3" name="Google Shape;373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0628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0" name="Google Shape;19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436340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7" name="Google Shape;197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708106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4" name="Google Shape;204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90528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1" name="Google Shape;211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27923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8" name="Google Shape;218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974693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5" name="Google Shape;225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9040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 slide for video">
  <p:cSld name="Intro slide for video">
    <p:bg>
      <p:bgPr>
        <a:solidFill>
          <a:srgbClr val="91C6D8"/>
        </a:solid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/>
          <p:nvPr/>
        </p:nvSpPr>
        <p:spPr>
          <a:xfrm>
            <a:off x="2" y="6131588"/>
            <a:ext cx="18288001" cy="4155414"/>
          </a:xfrm>
          <a:prstGeom prst="triangle">
            <a:avLst>
              <a:gd name="adj" fmla="val 49694"/>
            </a:avLst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0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91364" y="5228743"/>
            <a:ext cx="2505270" cy="250527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/>
          <p:nvPr/>
        </p:nvSpPr>
        <p:spPr>
          <a:xfrm>
            <a:off x="2285997" y="8951767"/>
            <a:ext cx="13716000" cy="682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68575" rIns="137150" bIns="68575" anchor="t" anchorCtr="0">
            <a:noAutofit/>
          </a:bodyPr>
          <a:lstStyle/>
          <a:p>
            <a:pPr marL="0" marR="0" lvl="0" indent="0" algn="ctr" rtl="0">
              <a:lnSpc>
                <a:spcPct val="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-US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Dept. of Legal, Language, Translation and Interpreting Studies, Section of in Modern Languages for Interpreters and Translators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-US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University of Trieste, Via Filzi, 14 - 34144 Trieste, Italy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-US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 numberStudies: 2016-1-IT02-KA203-024311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-US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www.adlabproject.eu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-US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FUNDED BY THE ERASMUS + PROGRAMME OF THE EUROPEAN UNION</a:t>
            </a:r>
            <a:endParaRPr/>
          </a:p>
          <a:p>
            <a:pPr marL="0" marR="0" lvl="0" indent="0" algn="ct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endParaRPr sz="6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" name="Google Shape;14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36160" y="9690834"/>
            <a:ext cx="815678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2"/>
          <p:cNvSpPr txBox="1">
            <a:spLocks noGrp="1"/>
          </p:cNvSpPr>
          <p:nvPr>
            <p:ph type="title"/>
          </p:nvPr>
        </p:nvSpPr>
        <p:spPr>
          <a:xfrm>
            <a:off x="1025372" y="647379"/>
            <a:ext cx="16672264" cy="1135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0"/>
              <a:buFont typeface="Verdana"/>
              <a:buNone/>
              <a:defRPr sz="75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2405846" y="1890418"/>
            <a:ext cx="13715999" cy="1495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123631" y="125965"/>
            <a:ext cx="18040740" cy="10161036"/>
          </a:xfrm>
          <a:prstGeom prst="rect">
            <a:avLst/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0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2"/>
          <p:cNvSpPr/>
          <p:nvPr/>
        </p:nvSpPr>
        <p:spPr>
          <a:xfrm>
            <a:off x="217169" y="201148"/>
            <a:ext cx="17853660" cy="10085853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0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"/>
          <p:cNvSpPr txBox="1">
            <a:spLocks noGrp="1"/>
          </p:cNvSpPr>
          <p:nvPr>
            <p:ph type="body" idx="2"/>
          </p:nvPr>
        </p:nvSpPr>
        <p:spPr>
          <a:xfrm>
            <a:off x="2503504" y="3705293"/>
            <a:ext cx="13715999" cy="6774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body" idx="3"/>
          </p:nvPr>
        </p:nvSpPr>
        <p:spPr>
          <a:xfrm>
            <a:off x="2405846" y="4498127"/>
            <a:ext cx="13715999" cy="67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sz="33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lide type 1">
  <p:cSld name="1_Slide type 1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1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  <a:defRPr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pic>
        <p:nvPicPr>
          <p:cNvPr id="102" name="Google Shape;102;p11" descr=" " title=" 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16467" y="354005"/>
            <a:ext cx="1988345" cy="1988345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1"/>
          <p:cNvSpPr txBox="1">
            <a:spLocks noGrp="1"/>
          </p:cNvSpPr>
          <p:nvPr>
            <p:ph type="body" idx="1"/>
          </p:nvPr>
        </p:nvSpPr>
        <p:spPr>
          <a:xfrm>
            <a:off x="532210" y="3131811"/>
            <a:ext cx="17223583" cy="48314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8260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4" name="Google Shape;104;p11"/>
          <p:cNvSpPr/>
          <p:nvPr/>
        </p:nvSpPr>
        <p:spPr>
          <a:xfrm>
            <a:off x="123642" y="125965"/>
            <a:ext cx="18040740" cy="9889572"/>
          </a:xfrm>
          <a:prstGeom prst="rect">
            <a:avLst/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1"/>
          <p:cNvSpPr/>
          <p:nvPr/>
        </p:nvSpPr>
        <p:spPr>
          <a:xfrm>
            <a:off x="217169" y="201152"/>
            <a:ext cx="17853660" cy="9709614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1"/>
          <p:cNvSpPr txBox="1">
            <a:spLocks noGrp="1"/>
          </p:cNvSpPr>
          <p:nvPr>
            <p:ph type="body" idx="2"/>
          </p:nvPr>
        </p:nvSpPr>
        <p:spPr>
          <a:xfrm>
            <a:off x="10456070" y="10013158"/>
            <a:ext cx="137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46786" algn="l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3436"/>
              <a:buFont typeface="Arial"/>
              <a:buChar char="•"/>
              <a:defRPr sz="34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07" name="Google Shape;107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67265" y="9787180"/>
            <a:ext cx="3353481" cy="358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isclaimer slide">
  <p:cSld name="1_Disclaimer slide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12" descr=" " title=" 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16467" y="354005"/>
            <a:ext cx="1988345" cy="1988345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2"/>
          <p:cNvSpPr txBox="1">
            <a:spLocks noGrp="1"/>
          </p:cNvSpPr>
          <p:nvPr>
            <p:ph type="body" idx="1"/>
          </p:nvPr>
        </p:nvSpPr>
        <p:spPr>
          <a:xfrm>
            <a:off x="532210" y="379476"/>
            <a:ext cx="17223583" cy="7756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1964"/>
              <a:buFont typeface="Arial"/>
              <a:buNone/>
              <a:defRPr sz="196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1" name="Google Shape;111;p12"/>
          <p:cNvSpPr/>
          <p:nvPr/>
        </p:nvSpPr>
        <p:spPr>
          <a:xfrm>
            <a:off x="123642" y="125965"/>
            <a:ext cx="18040740" cy="9889572"/>
          </a:xfrm>
          <a:prstGeom prst="rect">
            <a:avLst/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2"/>
          <p:cNvSpPr/>
          <p:nvPr/>
        </p:nvSpPr>
        <p:spPr>
          <a:xfrm>
            <a:off x="217169" y="201152"/>
            <a:ext cx="17853660" cy="9709614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3" name="Google Shape;113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51521" y="9795609"/>
            <a:ext cx="3353481" cy="358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slide for power point">
  <p:cSld name="2_Title slide for power point">
    <p:bg>
      <p:bgPr>
        <a:solidFill>
          <a:srgbClr val="91C6D8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3"/>
          <p:cNvSpPr/>
          <p:nvPr/>
        </p:nvSpPr>
        <p:spPr>
          <a:xfrm>
            <a:off x="1" y="6131590"/>
            <a:ext cx="18288001" cy="4155414"/>
          </a:xfrm>
          <a:prstGeom prst="triangle">
            <a:avLst>
              <a:gd name="adj" fmla="val 49694"/>
            </a:avLst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6" name="Google Shape;116;p13" title="ADLABPRO logo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91364" y="5228746"/>
            <a:ext cx="2505270" cy="250527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3"/>
          <p:cNvSpPr txBox="1"/>
          <p:nvPr/>
        </p:nvSpPr>
        <p:spPr>
          <a:xfrm>
            <a:off x="2285998" y="8951775"/>
            <a:ext cx="13716000" cy="6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2200" tIns="56100" rIns="112200" bIns="56100" anchor="t" anchorCtr="0">
            <a:noAutofit/>
          </a:bodyPr>
          <a:lstStyle/>
          <a:p>
            <a:pPr marL="0" marR="0" lvl="0" indent="0" algn="ctr" rtl="0">
              <a:lnSpc>
                <a:spcPct val="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Dept. of Legal, Language, Translation and Interpreting Studies, Section of in Modern Languages for Interpreters and Translators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University of Trieste, Via Filzi, 14 - 34144 Trieste, Italy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 numberStudies: 2016-1-IT02-KA203-024311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www.adlabproject.eu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FUNDED BY THE ERASMUS + PROGRAMME OF THE EUROPEAN UNION</a:t>
            </a:r>
            <a:endParaRPr/>
          </a:p>
          <a:p>
            <a:pPr marL="0" marR="0" lvl="0" indent="0" algn="ct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82"/>
              <a:buFont typeface="Arial"/>
              <a:buNone/>
            </a:pPr>
            <a:endParaRPr sz="982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909"/>
              <a:buFont typeface="Arial"/>
              <a:buNone/>
            </a:pPr>
            <a:endParaRPr sz="4909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8" name="Google Shape;118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36164" y="9690834"/>
            <a:ext cx="815678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3"/>
          <p:cNvSpPr txBox="1">
            <a:spLocks noGrp="1"/>
          </p:cNvSpPr>
          <p:nvPr>
            <p:ph type="title"/>
          </p:nvPr>
        </p:nvSpPr>
        <p:spPr>
          <a:xfrm>
            <a:off x="1025381" y="647379"/>
            <a:ext cx="16166236" cy="1135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136"/>
              <a:buFont typeface="Verdana"/>
              <a:buNone/>
              <a:defRPr sz="6136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0" name="Google Shape;120;p13"/>
          <p:cNvSpPr txBox="1">
            <a:spLocks noGrp="1"/>
          </p:cNvSpPr>
          <p:nvPr>
            <p:ph type="body" idx="1"/>
          </p:nvPr>
        </p:nvSpPr>
        <p:spPr>
          <a:xfrm>
            <a:off x="2286007" y="2115738"/>
            <a:ext cx="13715999" cy="1702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3682"/>
              <a:buFont typeface="Arial"/>
              <a:buNone/>
              <a:defRPr sz="3682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1" name="Google Shape;121;p13"/>
          <p:cNvSpPr/>
          <p:nvPr/>
        </p:nvSpPr>
        <p:spPr>
          <a:xfrm>
            <a:off x="123642" y="125968"/>
            <a:ext cx="18040740" cy="10161036"/>
          </a:xfrm>
          <a:prstGeom prst="rect">
            <a:avLst/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13"/>
          <p:cNvSpPr/>
          <p:nvPr/>
        </p:nvSpPr>
        <p:spPr>
          <a:xfrm>
            <a:off x="217169" y="201149"/>
            <a:ext cx="17853660" cy="10085852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3"/>
          <p:cNvSpPr txBox="1">
            <a:spLocks noGrp="1"/>
          </p:cNvSpPr>
          <p:nvPr>
            <p:ph type="body" idx="2"/>
          </p:nvPr>
        </p:nvSpPr>
        <p:spPr>
          <a:xfrm>
            <a:off x="2286007" y="4151973"/>
            <a:ext cx="13715999" cy="67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None/>
              <a:defRPr sz="2945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24" name="Google Shape;124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43419" y="7873811"/>
            <a:ext cx="2601158" cy="9104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Slide type 1">
  <p:cSld name="2_Slide type 1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4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Verdana"/>
              <a:buNone/>
              <a:defRPr sz="5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pic>
        <p:nvPicPr>
          <p:cNvPr id="127" name="Google Shape;127;p14" descr=" " title=" 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16467" y="354005"/>
            <a:ext cx="1988345" cy="1988345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14"/>
          <p:cNvSpPr txBox="1">
            <a:spLocks noGrp="1"/>
          </p:cNvSpPr>
          <p:nvPr>
            <p:ph type="body" idx="1"/>
          </p:nvPr>
        </p:nvSpPr>
        <p:spPr>
          <a:xfrm>
            <a:off x="532210" y="3131811"/>
            <a:ext cx="17223583" cy="48314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46786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3436"/>
              <a:buFont typeface="Arial"/>
              <a:buChar char="•"/>
              <a:defRPr sz="3436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9" name="Google Shape;129;p14"/>
          <p:cNvSpPr/>
          <p:nvPr/>
        </p:nvSpPr>
        <p:spPr>
          <a:xfrm>
            <a:off x="123642" y="125965"/>
            <a:ext cx="18040740" cy="9889572"/>
          </a:xfrm>
          <a:prstGeom prst="rect">
            <a:avLst/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14"/>
          <p:cNvSpPr/>
          <p:nvPr/>
        </p:nvSpPr>
        <p:spPr>
          <a:xfrm>
            <a:off x="217169" y="201152"/>
            <a:ext cx="17853660" cy="9709614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14"/>
          <p:cNvSpPr txBox="1">
            <a:spLocks noGrp="1"/>
          </p:cNvSpPr>
          <p:nvPr>
            <p:ph type="body" idx="2"/>
          </p:nvPr>
        </p:nvSpPr>
        <p:spPr>
          <a:xfrm>
            <a:off x="10456070" y="10013158"/>
            <a:ext cx="137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46786" algn="l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3436"/>
              <a:buFont typeface="Arial"/>
              <a:buChar char="•"/>
              <a:defRPr sz="34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32" name="Google Shape;13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67265" y="9787180"/>
            <a:ext cx="3353481" cy="358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isclaimer slide">
  <p:cSld name="2_Disclaimer slide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15" descr=" " title=" 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16467" y="354005"/>
            <a:ext cx="1988345" cy="1988345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15"/>
          <p:cNvSpPr txBox="1">
            <a:spLocks noGrp="1"/>
          </p:cNvSpPr>
          <p:nvPr>
            <p:ph type="body" idx="1"/>
          </p:nvPr>
        </p:nvSpPr>
        <p:spPr>
          <a:xfrm>
            <a:off x="532210" y="379476"/>
            <a:ext cx="17223583" cy="7756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1964"/>
              <a:buFont typeface="Arial"/>
              <a:buNone/>
              <a:defRPr sz="196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6" name="Google Shape;136;p15"/>
          <p:cNvSpPr/>
          <p:nvPr/>
        </p:nvSpPr>
        <p:spPr>
          <a:xfrm>
            <a:off x="123642" y="125965"/>
            <a:ext cx="18040740" cy="9889572"/>
          </a:xfrm>
          <a:prstGeom prst="rect">
            <a:avLst/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15"/>
          <p:cNvSpPr/>
          <p:nvPr/>
        </p:nvSpPr>
        <p:spPr>
          <a:xfrm>
            <a:off x="217169" y="201152"/>
            <a:ext cx="17853660" cy="9709614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8" name="Google Shape;138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51521" y="9795609"/>
            <a:ext cx="3353481" cy="358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slide for power point">
  <p:cSld name="3_Title slide for power point">
    <p:bg>
      <p:bgPr>
        <a:solidFill>
          <a:srgbClr val="91C6D8"/>
        </a:solidFill>
        <a:effectLst/>
      </p:bgPr>
    </p:bg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6"/>
          <p:cNvSpPr/>
          <p:nvPr/>
        </p:nvSpPr>
        <p:spPr>
          <a:xfrm>
            <a:off x="1" y="6131590"/>
            <a:ext cx="18288001" cy="4155414"/>
          </a:xfrm>
          <a:prstGeom prst="triangle">
            <a:avLst>
              <a:gd name="adj" fmla="val 49694"/>
            </a:avLst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1" name="Google Shape;141;p16" title="ADLABPRO logo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91364" y="5228746"/>
            <a:ext cx="2505270" cy="2505270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16"/>
          <p:cNvSpPr txBox="1"/>
          <p:nvPr/>
        </p:nvSpPr>
        <p:spPr>
          <a:xfrm>
            <a:off x="2285998" y="8951775"/>
            <a:ext cx="13716000" cy="6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2200" tIns="56100" rIns="112200" bIns="56100" anchor="t" anchorCtr="0">
            <a:noAutofit/>
          </a:bodyPr>
          <a:lstStyle/>
          <a:p>
            <a:pPr marL="0" marR="0" lvl="0" indent="0" algn="ctr" rtl="0">
              <a:lnSpc>
                <a:spcPct val="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Dept. of Legal, Language, Translation and Interpreting Studies, Section of in Modern Languages for Interpreters and Translators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University of Trieste, Via Filzi, 14 - 34144 Trieste, Italy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 numberStudies: 2016-1-IT02-KA203-024311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www.adlabproject.eu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FUNDED BY THE ERASMUS + PROGRAMME OF THE EUROPEAN UNION</a:t>
            </a:r>
            <a:endParaRPr/>
          </a:p>
          <a:p>
            <a:pPr marL="0" marR="0" lvl="0" indent="0" algn="ct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82"/>
              <a:buFont typeface="Arial"/>
              <a:buNone/>
            </a:pPr>
            <a:endParaRPr sz="982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909"/>
              <a:buFont typeface="Arial"/>
              <a:buNone/>
            </a:pPr>
            <a:endParaRPr sz="4909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3" name="Google Shape;143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36164" y="9690834"/>
            <a:ext cx="815678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16"/>
          <p:cNvSpPr txBox="1">
            <a:spLocks noGrp="1"/>
          </p:cNvSpPr>
          <p:nvPr>
            <p:ph type="title"/>
          </p:nvPr>
        </p:nvSpPr>
        <p:spPr>
          <a:xfrm>
            <a:off x="1025381" y="647379"/>
            <a:ext cx="16166236" cy="1135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136"/>
              <a:buFont typeface="Verdana"/>
              <a:buNone/>
              <a:defRPr sz="6136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45" name="Google Shape;145;p16"/>
          <p:cNvSpPr txBox="1">
            <a:spLocks noGrp="1"/>
          </p:cNvSpPr>
          <p:nvPr>
            <p:ph type="body" idx="1"/>
          </p:nvPr>
        </p:nvSpPr>
        <p:spPr>
          <a:xfrm>
            <a:off x="2286007" y="2115738"/>
            <a:ext cx="13715999" cy="1702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3682"/>
              <a:buFont typeface="Arial"/>
              <a:buNone/>
              <a:defRPr sz="3682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6" name="Google Shape;146;p16"/>
          <p:cNvSpPr/>
          <p:nvPr/>
        </p:nvSpPr>
        <p:spPr>
          <a:xfrm>
            <a:off x="123642" y="125968"/>
            <a:ext cx="18040740" cy="10161036"/>
          </a:xfrm>
          <a:prstGeom prst="rect">
            <a:avLst/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16"/>
          <p:cNvSpPr/>
          <p:nvPr/>
        </p:nvSpPr>
        <p:spPr>
          <a:xfrm>
            <a:off x="217169" y="201149"/>
            <a:ext cx="17853660" cy="10085852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16"/>
          <p:cNvSpPr txBox="1">
            <a:spLocks noGrp="1"/>
          </p:cNvSpPr>
          <p:nvPr>
            <p:ph type="body" idx="2"/>
          </p:nvPr>
        </p:nvSpPr>
        <p:spPr>
          <a:xfrm>
            <a:off x="2286007" y="4151973"/>
            <a:ext cx="13715999" cy="67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None/>
              <a:defRPr sz="2945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49" name="Google Shape;149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43419" y="7873811"/>
            <a:ext cx="2601158" cy="9104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Slide type 1">
  <p:cSld name="3_Slide type 1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7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Verdana"/>
              <a:buNone/>
              <a:defRPr sz="5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pic>
        <p:nvPicPr>
          <p:cNvPr id="152" name="Google Shape;152;p17" descr=" " title=" 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16467" y="354005"/>
            <a:ext cx="1988345" cy="1988345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17"/>
          <p:cNvSpPr txBox="1">
            <a:spLocks noGrp="1"/>
          </p:cNvSpPr>
          <p:nvPr>
            <p:ph type="body" idx="1"/>
          </p:nvPr>
        </p:nvSpPr>
        <p:spPr>
          <a:xfrm>
            <a:off x="532210" y="3131811"/>
            <a:ext cx="17223583" cy="48314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46786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3436"/>
              <a:buFont typeface="Arial"/>
              <a:buChar char="•"/>
              <a:defRPr sz="3436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4" name="Google Shape;154;p17"/>
          <p:cNvSpPr/>
          <p:nvPr/>
        </p:nvSpPr>
        <p:spPr>
          <a:xfrm>
            <a:off x="123642" y="125965"/>
            <a:ext cx="18040740" cy="9889572"/>
          </a:xfrm>
          <a:prstGeom prst="rect">
            <a:avLst/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17"/>
          <p:cNvSpPr/>
          <p:nvPr/>
        </p:nvSpPr>
        <p:spPr>
          <a:xfrm>
            <a:off x="217169" y="201152"/>
            <a:ext cx="17853660" cy="9709614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17"/>
          <p:cNvSpPr txBox="1">
            <a:spLocks noGrp="1"/>
          </p:cNvSpPr>
          <p:nvPr>
            <p:ph type="body" idx="2"/>
          </p:nvPr>
        </p:nvSpPr>
        <p:spPr>
          <a:xfrm>
            <a:off x="10456070" y="10013158"/>
            <a:ext cx="137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46786" algn="l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3436"/>
              <a:buFont typeface="Arial"/>
              <a:buChar char="•"/>
              <a:defRPr sz="34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57" name="Google Shape;157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67265" y="9787180"/>
            <a:ext cx="3353481" cy="358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isclaimer slide">
  <p:cSld name="3_Disclaimer slide"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Google Shape;159;p18" descr=" " title=" 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16467" y="354005"/>
            <a:ext cx="1988345" cy="1988345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18"/>
          <p:cNvSpPr txBox="1">
            <a:spLocks noGrp="1"/>
          </p:cNvSpPr>
          <p:nvPr>
            <p:ph type="body" idx="1"/>
          </p:nvPr>
        </p:nvSpPr>
        <p:spPr>
          <a:xfrm>
            <a:off x="532210" y="379476"/>
            <a:ext cx="17223583" cy="7756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1964"/>
              <a:buFont typeface="Arial"/>
              <a:buNone/>
              <a:defRPr sz="196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1" name="Google Shape;161;p18"/>
          <p:cNvSpPr/>
          <p:nvPr/>
        </p:nvSpPr>
        <p:spPr>
          <a:xfrm>
            <a:off x="123642" y="125965"/>
            <a:ext cx="18040740" cy="9889572"/>
          </a:xfrm>
          <a:prstGeom prst="rect">
            <a:avLst/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18"/>
          <p:cNvSpPr/>
          <p:nvPr/>
        </p:nvSpPr>
        <p:spPr>
          <a:xfrm>
            <a:off x="217169" y="201152"/>
            <a:ext cx="17853660" cy="9709614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3" name="Google Shape;163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51521" y="9795609"/>
            <a:ext cx="3353481" cy="358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type 1">
  <p:cSld name="Slide type 1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Verdana"/>
              <a:buNone/>
              <a:defRPr sz="5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pic>
        <p:nvPicPr>
          <p:cNvPr id="23" name="Google Shape;23;p3" descr=" " title=" 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16467" y="354005"/>
            <a:ext cx="1988345" cy="1988345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3"/>
          <p:cNvSpPr txBox="1">
            <a:spLocks noGrp="1"/>
          </p:cNvSpPr>
          <p:nvPr>
            <p:ph type="body" idx="1"/>
          </p:nvPr>
        </p:nvSpPr>
        <p:spPr>
          <a:xfrm>
            <a:off x="532210" y="3131811"/>
            <a:ext cx="17223583" cy="48314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46786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3436"/>
              <a:buFont typeface="Arial"/>
              <a:buChar char="•"/>
              <a:defRPr sz="3436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3"/>
          <p:cNvSpPr/>
          <p:nvPr/>
        </p:nvSpPr>
        <p:spPr>
          <a:xfrm>
            <a:off x="123642" y="125965"/>
            <a:ext cx="18040740" cy="9889572"/>
          </a:xfrm>
          <a:prstGeom prst="rect">
            <a:avLst/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3"/>
          <p:cNvSpPr/>
          <p:nvPr/>
        </p:nvSpPr>
        <p:spPr>
          <a:xfrm>
            <a:off x="217169" y="201152"/>
            <a:ext cx="17853660" cy="9709614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3"/>
          <p:cNvSpPr txBox="1">
            <a:spLocks noGrp="1"/>
          </p:cNvSpPr>
          <p:nvPr>
            <p:ph type="body" idx="2"/>
          </p:nvPr>
        </p:nvSpPr>
        <p:spPr>
          <a:xfrm>
            <a:off x="10456070" y="10013158"/>
            <a:ext cx="137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46786" algn="l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3436"/>
              <a:buFont typeface="Arial"/>
              <a:buChar char="•"/>
              <a:defRPr sz="34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8" name="Google Shape;28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67265" y="9787180"/>
            <a:ext cx="3353481" cy="358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 Outro slide for video">
  <p:cSld name="1 Outro slide for video">
    <p:bg>
      <p:bgPr>
        <a:solidFill>
          <a:srgbClr val="91C6D8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/>
          <p:nvPr/>
        </p:nvSpPr>
        <p:spPr>
          <a:xfrm>
            <a:off x="2" y="6131588"/>
            <a:ext cx="18288001" cy="4155414"/>
          </a:xfrm>
          <a:prstGeom prst="triangle">
            <a:avLst>
              <a:gd name="adj" fmla="val 49694"/>
            </a:avLst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50"/>
              <a:buFont typeface="Arial"/>
              <a:buNone/>
            </a:pPr>
            <a:r>
              <a:rPr lang="en-US" sz="4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Edited by: editor’s first and last name</a:t>
            </a:r>
            <a:endParaRPr sz="40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1" name="Google Shape;31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91364" y="5228743"/>
            <a:ext cx="2505270" cy="2505270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4"/>
          <p:cNvSpPr txBox="1"/>
          <p:nvPr/>
        </p:nvSpPr>
        <p:spPr>
          <a:xfrm>
            <a:off x="2285997" y="8951767"/>
            <a:ext cx="13716000" cy="682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68575" rIns="137150" bIns="68575" anchor="t" anchorCtr="0">
            <a:noAutofit/>
          </a:bodyPr>
          <a:lstStyle/>
          <a:p>
            <a:pPr marL="0" marR="0" lvl="0" indent="0" algn="ctr" rtl="0">
              <a:lnSpc>
                <a:spcPct val="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Dept. of Legal, Language, Translation and Interpreting Studies, Section of in Modern Languages for Interpreters and Translators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University of Trieste, Via Filzi, 14 - 34144 Trieste, Italy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 numberStudies: 2016-1-IT02-KA203-024311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-US" sz="9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www.adlabproject.eu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FUNDED BY THE ERASMUS + PROGRAMME OF THE EUROPEAN UNION</a:t>
            </a:r>
            <a:endParaRPr/>
          </a:p>
          <a:p>
            <a:pPr marL="0" marR="0" lvl="0" indent="0" algn="ct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endParaRPr sz="6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3" name="Google Shape;33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36160" y="9690834"/>
            <a:ext cx="815678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4"/>
          <p:cNvSpPr txBox="1">
            <a:spLocks noGrp="1"/>
          </p:cNvSpPr>
          <p:nvPr>
            <p:ph type="title"/>
          </p:nvPr>
        </p:nvSpPr>
        <p:spPr>
          <a:xfrm>
            <a:off x="1025372" y="647379"/>
            <a:ext cx="16166237" cy="1135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0"/>
              <a:buFont typeface="Verdana"/>
              <a:buNone/>
              <a:defRPr sz="75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body" idx="1"/>
          </p:nvPr>
        </p:nvSpPr>
        <p:spPr>
          <a:xfrm>
            <a:off x="2285996" y="1804041"/>
            <a:ext cx="13715999" cy="17029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4"/>
          <p:cNvSpPr/>
          <p:nvPr/>
        </p:nvSpPr>
        <p:spPr>
          <a:xfrm>
            <a:off x="123631" y="125965"/>
            <a:ext cx="18040740" cy="10161036"/>
          </a:xfrm>
          <a:prstGeom prst="rect">
            <a:avLst/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0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4"/>
          <p:cNvSpPr/>
          <p:nvPr/>
        </p:nvSpPr>
        <p:spPr>
          <a:xfrm>
            <a:off x="217169" y="201148"/>
            <a:ext cx="17853660" cy="10085853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0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4"/>
          <p:cNvSpPr txBox="1">
            <a:spLocks noGrp="1"/>
          </p:cNvSpPr>
          <p:nvPr>
            <p:ph type="body" idx="2"/>
          </p:nvPr>
        </p:nvSpPr>
        <p:spPr>
          <a:xfrm>
            <a:off x="2192456" y="3410846"/>
            <a:ext cx="13715999" cy="67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4"/>
          <p:cNvSpPr txBox="1">
            <a:spLocks noGrp="1"/>
          </p:cNvSpPr>
          <p:nvPr>
            <p:ph type="body" idx="3"/>
          </p:nvPr>
        </p:nvSpPr>
        <p:spPr>
          <a:xfrm>
            <a:off x="2250490" y="4760015"/>
            <a:ext cx="13715999" cy="67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4"/>
          <p:cNvSpPr txBox="1">
            <a:spLocks noGrp="1"/>
          </p:cNvSpPr>
          <p:nvPr>
            <p:ph type="body" idx="4"/>
          </p:nvPr>
        </p:nvSpPr>
        <p:spPr>
          <a:xfrm>
            <a:off x="2192456" y="4050262"/>
            <a:ext cx="13715999" cy="67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sclaimer slide">
  <p:cSld name="Disclaimer slide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Google Shape;42;p5" descr=" " title=" 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16467" y="354005"/>
            <a:ext cx="1988345" cy="1988345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"/>
          <p:cNvSpPr txBox="1">
            <a:spLocks noGrp="1"/>
          </p:cNvSpPr>
          <p:nvPr>
            <p:ph type="body" idx="1"/>
          </p:nvPr>
        </p:nvSpPr>
        <p:spPr>
          <a:xfrm>
            <a:off x="532210" y="379476"/>
            <a:ext cx="17223583" cy="7756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1964"/>
              <a:buFont typeface="Arial"/>
              <a:buNone/>
              <a:defRPr sz="196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5"/>
          <p:cNvSpPr/>
          <p:nvPr/>
        </p:nvSpPr>
        <p:spPr>
          <a:xfrm>
            <a:off x="123642" y="125965"/>
            <a:ext cx="18040740" cy="9889572"/>
          </a:xfrm>
          <a:prstGeom prst="rect">
            <a:avLst/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5"/>
          <p:cNvSpPr/>
          <p:nvPr/>
        </p:nvSpPr>
        <p:spPr>
          <a:xfrm>
            <a:off x="217169" y="201152"/>
            <a:ext cx="17853660" cy="9709614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6" name="Google Shape;46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51521" y="9795609"/>
            <a:ext cx="3353481" cy="358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for video">
  <p:cSld name="Title slide for video">
    <p:bg>
      <p:bgPr>
        <a:solidFill>
          <a:srgbClr val="91C6D8"/>
        </a:solid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6"/>
          <p:cNvSpPr/>
          <p:nvPr/>
        </p:nvSpPr>
        <p:spPr>
          <a:xfrm>
            <a:off x="1" y="6131590"/>
            <a:ext cx="18288001" cy="4155414"/>
          </a:xfrm>
          <a:prstGeom prst="triangle">
            <a:avLst>
              <a:gd name="adj" fmla="val 49694"/>
            </a:avLst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9" name="Google Shape;49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91364" y="5228746"/>
            <a:ext cx="2505270" cy="2505270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6"/>
          <p:cNvSpPr txBox="1"/>
          <p:nvPr/>
        </p:nvSpPr>
        <p:spPr>
          <a:xfrm>
            <a:off x="2285998" y="8951775"/>
            <a:ext cx="13716000" cy="6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2200" tIns="56100" rIns="112200" bIns="56100" anchor="t" anchorCtr="0">
            <a:noAutofit/>
          </a:bodyPr>
          <a:lstStyle/>
          <a:p>
            <a:pPr marL="0" marR="0" lvl="0" indent="0" algn="ctr" rtl="0">
              <a:lnSpc>
                <a:spcPct val="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Dept. of Legal, Language, Translation and Interpreting Studies, Section of in Modern Languages for Interpreters and Translators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University of Trieste, Via Filzi, 14 - 34144 Trieste, Italy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 numberStudies: 2016-1-IT02-KA203-024311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www.adlabproject.eu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FUNDED BY THE ERASMUS + PROGRAMME OF THE EUROPEAN UNION</a:t>
            </a:r>
            <a:endParaRPr/>
          </a:p>
          <a:p>
            <a:pPr marL="0" marR="0" lvl="0" indent="0" algn="ct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82"/>
              <a:buFont typeface="Arial"/>
              <a:buNone/>
            </a:pPr>
            <a:endParaRPr sz="982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909"/>
              <a:buFont typeface="Arial"/>
              <a:buNone/>
            </a:pPr>
            <a:endParaRPr sz="4909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1" name="Google Shape;51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36164" y="9690834"/>
            <a:ext cx="815678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6"/>
          <p:cNvSpPr txBox="1">
            <a:spLocks noGrp="1"/>
          </p:cNvSpPr>
          <p:nvPr>
            <p:ph type="title"/>
          </p:nvPr>
        </p:nvSpPr>
        <p:spPr>
          <a:xfrm>
            <a:off x="1025381" y="647379"/>
            <a:ext cx="16166236" cy="1135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136"/>
              <a:buFont typeface="Verdana"/>
              <a:buNone/>
              <a:defRPr sz="6136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3" name="Google Shape;53;p6"/>
          <p:cNvSpPr txBox="1">
            <a:spLocks noGrp="1"/>
          </p:cNvSpPr>
          <p:nvPr>
            <p:ph type="body" idx="1"/>
          </p:nvPr>
        </p:nvSpPr>
        <p:spPr>
          <a:xfrm>
            <a:off x="2286007" y="2115738"/>
            <a:ext cx="13715999" cy="1702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3682"/>
              <a:buFont typeface="Arial"/>
              <a:buNone/>
              <a:defRPr sz="3682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6"/>
          <p:cNvSpPr/>
          <p:nvPr/>
        </p:nvSpPr>
        <p:spPr>
          <a:xfrm>
            <a:off x="123642" y="125968"/>
            <a:ext cx="18040740" cy="10161036"/>
          </a:xfrm>
          <a:prstGeom prst="rect">
            <a:avLst/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6"/>
          <p:cNvSpPr/>
          <p:nvPr/>
        </p:nvSpPr>
        <p:spPr>
          <a:xfrm>
            <a:off x="217169" y="201149"/>
            <a:ext cx="17853660" cy="10085852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6"/>
          <p:cNvSpPr txBox="1">
            <a:spLocks noGrp="1"/>
          </p:cNvSpPr>
          <p:nvPr>
            <p:ph type="body" idx="2"/>
          </p:nvPr>
        </p:nvSpPr>
        <p:spPr>
          <a:xfrm>
            <a:off x="2286007" y="4151973"/>
            <a:ext cx="13715999" cy="67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None/>
              <a:defRPr sz="2945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for power point">
  <p:cSld name="Title slide for power point">
    <p:bg>
      <p:bgPr>
        <a:solidFill>
          <a:srgbClr val="91C6D8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7"/>
          <p:cNvSpPr/>
          <p:nvPr/>
        </p:nvSpPr>
        <p:spPr>
          <a:xfrm>
            <a:off x="1" y="6131590"/>
            <a:ext cx="18288001" cy="4155414"/>
          </a:xfrm>
          <a:prstGeom prst="triangle">
            <a:avLst>
              <a:gd name="adj" fmla="val 49694"/>
            </a:avLst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9" name="Google Shape;59;p7" title="ADLABPRO logo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91364" y="5228746"/>
            <a:ext cx="2505270" cy="2505270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7"/>
          <p:cNvSpPr txBox="1"/>
          <p:nvPr/>
        </p:nvSpPr>
        <p:spPr>
          <a:xfrm>
            <a:off x="2285998" y="8951775"/>
            <a:ext cx="13716000" cy="6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2200" tIns="56100" rIns="112200" bIns="56100" anchor="t" anchorCtr="0">
            <a:noAutofit/>
          </a:bodyPr>
          <a:lstStyle/>
          <a:p>
            <a:pPr marL="0" marR="0" lvl="0" indent="0" algn="ctr" rtl="0">
              <a:lnSpc>
                <a:spcPct val="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Dept. of Legal, Language, Translation and Interpreting Studies, Section of in Modern Languages for Interpreters and Translators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University of Trieste, Via Filzi, 14 - 34144 Trieste, Italy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 numberStudies: 2016-1-IT02-KA203-024311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www.adlabproject.eu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FUNDED BY THE ERASMUS + PROGRAMME OF THE EUROPEAN UNION</a:t>
            </a:r>
            <a:endParaRPr/>
          </a:p>
          <a:p>
            <a:pPr marL="0" marR="0" lvl="0" indent="0" algn="ct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82"/>
              <a:buFont typeface="Arial"/>
              <a:buNone/>
            </a:pPr>
            <a:endParaRPr sz="982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909"/>
              <a:buFont typeface="Arial"/>
              <a:buNone/>
            </a:pPr>
            <a:endParaRPr sz="4909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" name="Google Shape;61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36164" y="9690834"/>
            <a:ext cx="815678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7"/>
          <p:cNvSpPr txBox="1">
            <a:spLocks noGrp="1"/>
          </p:cNvSpPr>
          <p:nvPr>
            <p:ph type="title"/>
          </p:nvPr>
        </p:nvSpPr>
        <p:spPr>
          <a:xfrm>
            <a:off x="1025381" y="647379"/>
            <a:ext cx="16166236" cy="1135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136"/>
              <a:buFont typeface="Verdana"/>
              <a:buNone/>
              <a:defRPr sz="6136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3" name="Google Shape;63;p7"/>
          <p:cNvSpPr txBox="1">
            <a:spLocks noGrp="1"/>
          </p:cNvSpPr>
          <p:nvPr>
            <p:ph type="body" idx="1"/>
          </p:nvPr>
        </p:nvSpPr>
        <p:spPr>
          <a:xfrm>
            <a:off x="2286007" y="2115738"/>
            <a:ext cx="13715999" cy="1702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3682"/>
              <a:buFont typeface="Arial"/>
              <a:buNone/>
              <a:defRPr sz="3682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7"/>
          <p:cNvSpPr/>
          <p:nvPr/>
        </p:nvSpPr>
        <p:spPr>
          <a:xfrm>
            <a:off x="123642" y="125968"/>
            <a:ext cx="18040740" cy="10161036"/>
          </a:xfrm>
          <a:prstGeom prst="rect">
            <a:avLst/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7"/>
          <p:cNvSpPr/>
          <p:nvPr/>
        </p:nvSpPr>
        <p:spPr>
          <a:xfrm>
            <a:off x="217169" y="201149"/>
            <a:ext cx="17853660" cy="10085852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7"/>
          <p:cNvSpPr txBox="1">
            <a:spLocks noGrp="1"/>
          </p:cNvSpPr>
          <p:nvPr>
            <p:ph type="body" idx="2"/>
          </p:nvPr>
        </p:nvSpPr>
        <p:spPr>
          <a:xfrm>
            <a:off x="2286007" y="4151973"/>
            <a:ext cx="13715999" cy="67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None/>
              <a:defRPr sz="2945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67" name="Google Shape;67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43419" y="7873811"/>
            <a:ext cx="2601158" cy="9104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d slide for video">
  <p:cSld name="End slide for video">
    <p:bg>
      <p:bgPr>
        <a:solidFill>
          <a:srgbClr val="91C6D8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8"/>
          <p:cNvSpPr/>
          <p:nvPr/>
        </p:nvSpPr>
        <p:spPr>
          <a:xfrm>
            <a:off x="1" y="6131590"/>
            <a:ext cx="18288001" cy="4155414"/>
          </a:xfrm>
          <a:prstGeom prst="triangle">
            <a:avLst>
              <a:gd name="adj" fmla="val 49694"/>
            </a:avLst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0" name="Google Shape;70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91364" y="5228746"/>
            <a:ext cx="2505270" cy="250527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8"/>
          <p:cNvSpPr txBox="1"/>
          <p:nvPr/>
        </p:nvSpPr>
        <p:spPr>
          <a:xfrm>
            <a:off x="2285998" y="8951775"/>
            <a:ext cx="13716000" cy="6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2200" tIns="56100" rIns="112200" bIns="56100" anchor="t" anchorCtr="0">
            <a:noAutofit/>
          </a:bodyPr>
          <a:lstStyle/>
          <a:p>
            <a:pPr marL="0" marR="0" lvl="0" indent="0" algn="ctr" rtl="0">
              <a:lnSpc>
                <a:spcPct val="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Dept. of Legal, Language, Translation and Interpreting Studies, Section of in Modern Languages for Interpreters and Translators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University of Trieste, Via Filzi, 14 - 34144 Trieste, Italy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 numberStudies: 2016-1-IT02-KA203-024311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www.adlabproject.eu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FUNDED BY THE ERASMUS + PROGRAMME OF THE EUROPEAN UNION</a:t>
            </a:r>
            <a:endParaRPr/>
          </a:p>
          <a:p>
            <a:pPr marL="0" marR="0" lvl="0" indent="0" algn="ct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82"/>
              <a:buFont typeface="Arial"/>
              <a:buNone/>
            </a:pPr>
            <a:endParaRPr sz="982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909"/>
              <a:buFont typeface="Arial"/>
              <a:buNone/>
            </a:pPr>
            <a:endParaRPr sz="4909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2" name="Google Shape;72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36164" y="9690834"/>
            <a:ext cx="815678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8"/>
          <p:cNvSpPr txBox="1">
            <a:spLocks noGrp="1"/>
          </p:cNvSpPr>
          <p:nvPr>
            <p:ph type="title"/>
          </p:nvPr>
        </p:nvSpPr>
        <p:spPr>
          <a:xfrm>
            <a:off x="1025381" y="647379"/>
            <a:ext cx="16166236" cy="1135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136"/>
              <a:buFont typeface="Verdana"/>
              <a:buNone/>
              <a:defRPr sz="6136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4" name="Google Shape;74;p8"/>
          <p:cNvSpPr txBox="1">
            <a:spLocks noGrp="1"/>
          </p:cNvSpPr>
          <p:nvPr>
            <p:ph type="body" idx="1"/>
          </p:nvPr>
        </p:nvSpPr>
        <p:spPr>
          <a:xfrm>
            <a:off x="2286007" y="2115738"/>
            <a:ext cx="13715999" cy="1702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3682"/>
              <a:buFont typeface="Arial"/>
              <a:buNone/>
              <a:defRPr sz="3682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8"/>
          <p:cNvSpPr/>
          <p:nvPr/>
        </p:nvSpPr>
        <p:spPr>
          <a:xfrm>
            <a:off x="123642" y="125968"/>
            <a:ext cx="18040740" cy="10161036"/>
          </a:xfrm>
          <a:prstGeom prst="rect">
            <a:avLst/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8"/>
          <p:cNvSpPr/>
          <p:nvPr/>
        </p:nvSpPr>
        <p:spPr>
          <a:xfrm>
            <a:off x="217169" y="201149"/>
            <a:ext cx="17853660" cy="10085852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p8"/>
          <p:cNvSpPr txBox="1">
            <a:spLocks noGrp="1"/>
          </p:cNvSpPr>
          <p:nvPr>
            <p:ph type="body" idx="2"/>
          </p:nvPr>
        </p:nvSpPr>
        <p:spPr>
          <a:xfrm>
            <a:off x="2286007" y="4151973"/>
            <a:ext cx="13715999" cy="67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None/>
              <a:defRPr sz="2945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d slide for powerpoint">
  <p:cSld name="End slide for powerpoint">
    <p:bg>
      <p:bgPr>
        <a:solidFill>
          <a:srgbClr val="91C6D8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9"/>
          <p:cNvSpPr/>
          <p:nvPr/>
        </p:nvSpPr>
        <p:spPr>
          <a:xfrm>
            <a:off x="1" y="6131590"/>
            <a:ext cx="18288001" cy="4155414"/>
          </a:xfrm>
          <a:prstGeom prst="triangle">
            <a:avLst>
              <a:gd name="adj" fmla="val 49694"/>
            </a:avLst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0" name="Google Shape;80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91364" y="5228746"/>
            <a:ext cx="2505270" cy="2505270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9"/>
          <p:cNvSpPr txBox="1"/>
          <p:nvPr/>
        </p:nvSpPr>
        <p:spPr>
          <a:xfrm>
            <a:off x="2285998" y="8951775"/>
            <a:ext cx="13716000" cy="6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2200" tIns="56100" rIns="112200" bIns="56100" anchor="t" anchorCtr="0">
            <a:noAutofit/>
          </a:bodyPr>
          <a:lstStyle/>
          <a:p>
            <a:pPr marL="0" marR="0" lvl="0" indent="0" algn="ctr" rtl="0">
              <a:lnSpc>
                <a:spcPct val="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Dept. of Legal, Language, Translation and Interpreting Studies, Section of in Modern Languages for Interpreters and Translators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University of Trieste, Via Filzi, 14 - 34144 Trieste, Italy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 numberStudies: 2016-1-IT02-KA203-024311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www.adlabproject.eu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FUNDED BY THE ERASMUS + PROGRAMME OF THE EUROPEAN UNION</a:t>
            </a:r>
            <a:endParaRPr/>
          </a:p>
          <a:p>
            <a:pPr marL="0" marR="0" lvl="0" indent="0" algn="ct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82"/>
              <a:buFont typeface="Arial"/>
              <a:buNone/>
            </a:pPr>
            <a:endParaRPr sz="982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909"/>
              <a:buFont typeface="Arial"/>
              <a:buNone/>
            </a:pPr>
            <a:endParaRPr sz="4909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2" name="Google Shape;82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36164" y="9690834"/>
            <a:ext cx="815678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9"/>
          <p:cNvSpPr txBox="1">
            <a:spLocks noGrp="1"/>
          </p:cNvSpPr>
          <p:nvPr>
            <p:ph type="title"/>
          </p:nvPr>
        </p:nvSpPr>
        <p:spPr>
          <a:xfrm>
            <a:off x="1025381" y="647379"/>
            <a:ext cx="16166236" cy="1135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136"/>
              <a:buFont typeface="Verdana"/>
              <a:buNone/>
              <a:defRPr sz="6136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4" name="Google Shape;84;p9"/>
          <p:cNvSpPr txBox="1">
            <a:spLocks noGrp="1"/>
          </p:cNvSpPr>
          <p:nvPr>
            <p:ph type="body" idx="1"/>
          </p:nvPr>
        </p:nvSpPr>
        <p:spPr>
          <a:xfrm>
            <a:off x="2286007" y="2115738"/>
            <a:ext cx="13715999" cy="1702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3682"/>
              <a:buFont typeface="Arial"/>
              <a:buNone/>
              <a:defRPr sz="3682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5" name="Google Shape;85;p9"/>
          <p:cNvSpPr/>
          <p:nvPr/>
        </p:nvSpPr>
        <p:spPr>
          <a:xfrm>
            <a:off x="123642" y="125968"/>
            <a:ext cx="18040740" cy="10161036"/>
          </a:xfrm>
          <a:prstGeom prst="rect">
            <a:avLst/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9"/>
          <p:cNvSpPr/>
          <p:nvPr/>
        </p:nvSpPr>
        <p:spPr>
          <a:xfrm>
            <a:off x="217169" y="201149"/>
            <a:ext cx="17853660" cy="10085852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9"/>
          <p:cNvSpPr txBox="1">
            <a:spLocks noGrp="1"/>
          </p:cNvSpPr>
          <p:nvPr>
            <p:ph type="body" idx="2"/>
          </p:nvPr>
        </p:nvSpPr>
        <p:spPr>
          <a:xfrm>
            <a:off x="2286007" y="4151973"/>
            <a:ext cx="13715999" cy="67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None/>
              <a:defRPr sz="2945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88" name="Google Shape;88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43419" y="7873811"/>
            <a:ext cx="2601158" cy="9104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 for power point">
  <p:cSld name="1_Title slide for power point">
    <p:bg>
      <p:bgPr>
        <a:solidFill>
          <a:srgbClr val="91C6D8"/>
        </a:soli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0"/>
          <p:cNvSpPr/>
          <p:nvPr/>
        </p:nvSpPr>
        <p:spPr>
          <a:xfrm>
            <a:off x="1" y="6131590"/>
            <a:ext cx="18288001" cy="4155414"/>
          </a:xfrm>
          <a:prstGeom prst="triangle">
            <a:avLst>
              <a:gd name="adj" fmla="val 49694"/>
            </a:avLst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1" name="Google Shape;91;p10" title="ADLABPRO logo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91364" y="5228746"/>
            <a:ext cx="2505270" cy="250527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0"/>
          <p:cNvSpPr txBox="1"/>
          <p:nvPr/>
        </p:nvSpPr>
        <p:spPr>
          <a:xfrm>
            <a:off x="2285998" y="8951775"/>
            <a:ext cx="13716000" cy="6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2200" tIns="56100" rIns="112200" bIns="56100" anchor="t" anchorCtr="0">
            <a:noAutofit/>
          </a:bodyPr>
          <a:lstStyle/>
          <a:p>
            <a:pPr marL="0" marR="0" lvl="0" indent="0" algn="ctr" rtl="0">
              <a:lnSpc>
                <a:spcPct val="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Dept. of Legal, Language, Translation and Interpreting Studies, Section of in Modern Languages for Interpreters and Translators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University of Trieste, Via Filzi, 14 - 34144 Trieste, Italy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 numberStudies: 2016-1-IT02-KA203-024311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www.adlabproject.eu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FUNDED BY THE ERASMUS + PROGRAMME OF THE EUROPEAN UNION</a:t>
            </a:r>
            <a:endParaRPr/>
          </a:p>
          <a:p>
            <a:pPr marL="0" marR="0" lvl="0" indent="0" algn="ct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82"/>
              <a:buFont typeface="Arial"/>
              <a:buNone/>
            </a:pPr>
            <a:endParaRPr sz="982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909"/>
              <a:buFont typeface="Arial"/>
              <a:buNone/>
            </a:pPr>
            <a:endParaRPr sz="4909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3" name="Google Shape;93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36164" y="9690834"/>
            <a:ext cx="815678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0"/>
          <p:cNvSpPr txBox="1">
            <a:spLocks noGrp="1"/>
          </p:cNvSpPr>
          <p:nvPr>
            <p:ph type="title"/>
          </p:nvPr>
        </p:nvSpPr>
        <p:spPr>
          <a:xfrm>
            <a:off x="1025381" y="647379"/>
            <a:ext cx="16166236" cy="1135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136"/>
              <a:buFont typeface="Verdana"/>
              <a:buNone/>
              <a:defRPr sz="6136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5" name="Google Shape;95;p10"/>
          <p:cNvSpPr txBox="1">
            <a:spLocks noGrp="1"/>
          </p:cNvSpPr>
          <p:nvPr>
            <p:ph type="body" idx="1"/>
          </p:nvPr>
        </p:nvSpPr>
        <p:spPr>
          <a:xfrm>
            <a:off x="2286007" y="2115738"/>
            <a:ext cx="13715999" cy="1702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3682"/>
              <a:buFont typeface="Arial"/>
              <a:buNone/>
              <a:defRPr sz="3682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6" name="Google Shape;96;p10"/>
          <p:cNvSpPr/>
          <p:nvPr/>
        </p:nvSpPr>
        <p:spPr>
          <a:xfrm>
            <a:off x="123642" y="125968"/>
            <a:ext cx="18040740" cy="10161036"/>
          </a:xfrm>
          <a:prstGeom prst="rect">
            <a:avLst/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0"/>
          <p:cNvSpPr/>
          <p:nvPr/>
        </p:nvSpPr>
        <p:spPr>
          <a:xfrm>
            <a:off x="217169" y="201149"/>
            <a:ext cx="17853660" cy="10085852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0"/>
          <p:cNvSpPr txBox="1">
            <a:spLocks noGrp="1"/>
          </p:cNvSpPr>
          <p:nvPr>
            <p:ph type="body" idx="2"/>
          </p:nvPr>
        </p:nvSpPr>
        <p:spPr>
          <a:xfrm>
            <a:off x="2286007" y="4151973"/>
            <a:ext cx="13715999" cy="67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None/>
              <a:defRPr sz="2945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99" name="Google Shape;99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43419" y="7873811"/>
            <a:ext cx="2601158" cy="9104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1C6D8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9"/>
          <p:cNvSpPr txBox="1">
            <a:spLocks noGrp="1"/>
          </p:cNvSpPr>
          <p:nvPr>
            <p:ph type="title"/>
          </p:nvPr>
        </p:nvSpPr>
        <p:spPr>
          <a:xfrm>
            <a:off x="1025372" y="647379"/>
            <a:ext cx="16672264" cy="1135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Verdana"/>
              <a:buNone/>
            </a:pPr>
            <a:r>
              <a:rPr lang="en-US" sz="6600" b="1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AD RESEARCH</a:t>
            </a:r>
            <a:endParaRPr dirty="0"/>
          </a:p>
        </p:txBody>
      </p:sp>
      <p:sp>
        <p:nvSpPr>
          <p:cNvPr id="170" name="Google Shape;170;p19"/>
          <p:cNvSpPr txBox="1">
            <a:spLocks noGrp="1"/>
          </p:cNvSpPr>
          <p:nvPr>
            <p:ph type="body" idx="1"/>
          </p:nvPr>
        </p:nvSpPr>
        <p:spPr>
          <a:xfrm>
            <a:off x="2405846" y="1890418"/>
            <a:ext cx="13715999" cy="1495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MODULE 1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UNIT 3</a:t>
            </a:r>
            <a:endParaRPr/>
          </a:p>
        </p:txBody>
      </p:sp>
      <p:sp>
        <p:nvSpPr>
          <p:cNvPr id="171" name="Google Shape;171;p19"/>
          <p:cNvSpPr txBox="1">
            <a:spLocks noGrp="1"/>
          </p:cNvSpPr>
          <p:nvPr>
            <p:ph type="body" idx="2"/>
          </p:nvPr>
        </p:nvSpPr>
        <p:spPr>
          <a:xfrm>
            <a:off x="1605777" y="3705293"/>
            <a:ext cx="16091859" cy="6774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en-US" sz="35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ALINE REMAEL</a:t>
            </a:r>
            <a:endParaRPr sz="3500" b="1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72" name="Google Shape;172;p19"/>
          <p:cNvSpPr txBox="1">
            <a:spLocks noGrp="1"/>
          </p:cNvSpPr>
          <p:nvPr>
            <p:ph type="body" idx="3"/>
          </p:nvPr>
        </p:nvSpPr>
        <p:spPr>
          <a:xfrm>
            <a:off x="2405846" y="4498127"/>
            <a:ext cx="13715999" cy="67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en-US" sz="35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UNIVERSITY OF ANTWERP</a:t>
            </a:r>
            <a:endParaRPr sz="3500" b="1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8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AD AS A TEXT TYPE</a:t>
            </a:r>
            <a:endParaRPr/>
          </a:p>
        </p:txBody>
      </p:sp>
      <p:sp>
        <p:nvSpPr>
          <p:cNvPr id="236" name="Google Shape;236;p28"/>
          <p:cNvSpPr txBox="1">
            <a:spLocks noGrp="1"/>
          </p:cNvSpPr>
          <p:nvPr>
            <p:ph type="body" idx="1"/>
          </p:nvPr>
        </p:nvSpPr>
        <p:spPr>
          <a:xfrm>
            <a:off x="900955" y="3148437"/>
            <a:ext cx="14092021" cy="4649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0524" marR="0" lvl="0" indent="-280524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AD as a text type,</a:t>
            </a:r>
            <a:endParaRPr/>
          </a:p>
          <a:p>
            <a:pPr marL="280524" marR="0" lvl="0" indent="-280524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Screen AD: its nature and challenges.</a:t>
            </a:r>
            <a:endParaRPr/>
          </a:p>
          <a:p>
            <a:pPr marL="280524" marR="0" lvl="0" indent="-26524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4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9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IDENTIFYING WHAT TO INCLUDE AND HOW</a:t>
            </a:r>
            <a:endParaRPr/>
          </a:p>
        </p:txBody>
      </p:sp>
      <p:sp>
        <p:nvSpPr>
          <p:cNvPr id="243" name="Google Shape;243;p29"/>
          <p:cNvSpPr txBox="1">
            <a:spLocks noGrp="1"/>
          </p:cNvSpPr>
          <p:nvPr>
            <p:ph type="body" idx="1"/>
          </p:nvPr>
        </p:nvSpPr>
        <p:spPr>
          <a:xfrm>
            <a:off x="900954" y="3148437"/>
            <a:ext cx="15532845" cy="4649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Early research also focused on guidelines and how to tackle the wealth of information in multimodal texts.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0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IDENTIFYING WHAT TO INCLUDE AND HOW</a:t>
            </a:r>
            <a:endParaRPr/>
          </a:p>
        </p:txBody>
      </p:sp>
      <p:sp>
        <p:nvSpPr>
          <p:cNvPr id="250" name="Google Shape;250;p30"/>
          <p:cNvSpPr txBox="1">
            <a:spLocks noGrp="1"/>
          </p:cNvSpPr>
          <p:nvPr>
            <p:ph type="body" idx="1"/>
          </p:nvPr>
        </p:nvSpPr>
        <p:spPr>
          <a:xfrm>
            <a:off x="900954" y="3148437"/>
            <a:ext cx="15532845" cy="4649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It focused on content selection.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31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IDENTIFYING WHAT TO INCLUDE AND HOW</a:t>
            </a:r>
            <a:endParaRPr/>
          </a:p>
        </p:txBody>
      </p:sp>
      <p:sp>
        <p:nvSpPr>
          <p:cNvPr id="257" name="Google Shape;257;p31"/>
          <p:cNvSpPr txBox="1">
            <a:spLocks noGrp="1"/>
          </p:cNvSpPr>
          <p:nvPr>
            <p:ph type="body" idx="1"/>
          </p:nvPr>
        </p:nvSpPr>
        <p:spPr>
          <a:xfrm>
            <a:off x="900954" y="3148437"/>
            <a:ext cx="15532845" cy="4649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0524" marR="0" lvl="0" indent="-280524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what to include in AD, </a:t>
            </a:r>
            <a:endParaRPr/>
          </a:p>
          <a:p>
            <a:pPr marL="280524" marR="0" lvl="0" indent="-280524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how much to include in AD,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32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IDENTIFYING WHAT TO INCLUDE AND HOW</a:t>
            </a:r>
            <a:endParaRPr/>
          </a:p>
        </p:txBody>
      </p:sp>
      <p:sp>
        <p:nvSpPr>
          <p:cNvPr id="264" name="Google Shape;264;p32"/>
          <p:cNvSpPr txBox="1">
            <a:spLocks noGrp="1"/>
          </p:cNvSpPr>
          <p:nvPr>
            <p:ph type="body" idx="1"/>
          </p:nvPr>
        </p:nvSpPr>
        <p:spPr>
          <a:xfrm>
            <a:off x="900954" y="3148437"/>
            <a:ext cx="15532845" cy="4649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0524" marR="0" lvl="0" indent="-280524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when to include information,</a:t>
            </a:r>
            <a:endParaRPr/>
          </a:p>
          <a:p>
            <a:pPr marL="280524" marR="0" lvl="0" indent="-280524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how to include information,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33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IDENTIFYING WHAT TO INCLUDE AND HOW</a:t>
            </a:r>
            <a:endParaRPr/>
          </a:p>
        </p:txBody>
      </p:sp>
      <p:sp>
        <p:nvSpPr>
          <p:cNvPr id="271" name="Google Shape;271;p33"/>
          <p:cNvSpPr txBox="1">
            <a:spLocks noGrp="1"/>
          </p:cNvSpPr>
          <p:nvPr>
            <p:ph type="body" idx="1"/>
          </p:nvPr>
        </p:nvSpPr>
        <p:spPr>
          <a:xfrm>
            <a:off x="900954" y="3148437"/>
            <a:ext cx="15532845" cy="4649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0524" marR="0" lvl="0" indent="-280524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issues of objectivity,</a:t>
            </a:r>
            <a:endParaRPr/>
          </a:p>
          <a:p>
            <a:pPr marL="280524" marR="0" lvl="0" indent="-280524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the possibility of equivalence in AD.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34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NATIONAL DEVELOPMENTS</a:t>
            </a:r>
            <a:endParaRPr/>
          </a:p>
        </p:txBody>
      </p:sp>
      <p:sp>
        <p:nvSpPr>
          <p:cNvPr id="278" name="Google Shape;278;p34"/>
          <p:cNvSpPr txBox="1">
            <a:spLocks noGrp="1"/>
          </p:cNvSpPr>
          <p:nvPr>
            <p:ph type="body" idx="1"/>
          </p:nvPr>
        </p:nvSpPr>
        <p:spPr>
          <a:xfrm>
            <a:off x="900955" y="3148437"/>
            <a:ext cx="14092021" cy="4649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AD at different speeds in different regions: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studies on national and regional traditions.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4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35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TECHNOLOGY AND METHODOLOGY</a:t>
            </a:r>
            <a:endParaRPr/>
          </a:p>
        </p:txBody>
      </p:sp>
      <p:sp>
        <p:nvSpPr>
          <p:cNvPr id="285" name="Google Shape;285;p35"/>
          <p:cNvSpPr txBox="1">
            <a:spLocks noGrp="1"/>
          </p:cNvSpPr>
          <p:nvPr>
            <p:ph type="body" idx="1"/>
          </p:nvPr>
        </p:nvSpPr>
        <p:spPr>
          <a:xfrm>
            <a:off x="900955" y="3148437"/>
            <a:ext cx="14092021" cy="4649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Initial research often intuitive: practice-based, small focus groups, limited case studies.</a:t>
            </a:r>
            <a:endParaRPr sz="4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36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TECHNOLOGY AND METHODOLOGY</a:t>
            </a:r>
            <a:endParaRPr/>
          </a:p>
        </p:txBody>
      </p:sp>
      <p:sp>
        <p:nvSpPr>
          <p:cNvPr id="292" name="Google Shape;292;p36"/>
          <p:cNvSpPr txBox="1">
            <a:spLocks noGrp="1"/>
          </p:cNvSpPr>
          <p:nvPr>
            <p:ph type="body" idx="1"/>
          </p:nvPr>
        </p:nvSpPr>
        <p:spPr>
          <a:xfrm>
            <a:off x="900955" y="3148437"/>
            <a:ext cx="14092021" cy="4649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Technology: </a:t>
            </a:r>
            <a:endParaRPr/>
          </a:p>
          <a:p>
            <a:pPr marL="280524" marR="0" lvl="0" indent="-280524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large, digitized multimodal corpora,</a:t>
            </a:r>
            <a:endParaRPr/>
          </a:p>
          <a:p>
            <a:pPr marL="280524" marR="0" lvl="0" indent="-280524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increase in experimental and empirical research.</a:t>
            </a:r>
            <a:endParaRPr sz="4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37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RECEPTION RESEARCH</a:t>
            </a:r>
            <a:endParaRPr/>
          </a:p>
        </p:txBody>
      </p:sp>
      <p:sp>
        <p:nvSpPr>
          <p:cNvPr id="299" name="Google Shape;299;p37"/>
          <p:cNvSpPr txBox="1">
            <a:spLocks noGrp="1"/>
          </p:cNvSpPr>
          <p:nvPr>
            <p:ph type="body" idx="1"/>
          </p:nvPr>
        </p:nvSpPr>
        <p:spPr>
          <a:xfrm>
            <a:off x="900955" y="3148437"/>
            <a:ext cx="14092021" cy="4649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Benefits greatly from technology: eyetracking, electrocephalography, … to measure audience reactions.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4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0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INTRODUCTION</a:t>
            </a:r>
            <a:endParaRPr/>
          </a:p>
        </p:txBody>
      </p:sp>
      <p:sp>
        <p:nvSpPr>
          <p:cNvPr id="179" name="Google Shape;179;p20"/>
          <p:cNvSpPr txBox="1">
            <a:spLocks noGrp="1"/>
          </p:cNvSpPr>
          <p:nvPr>
            <p:ph type="body" idx="1"/>
          </p:nvPr>
        </p:nvSpPr>
        <p:spPr>
          <a:xfrm>
            <a:off x="900955" y="3148437"/>
            <a:ext cx="14092021" cy="4649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AD – academic discipline since turn of 21st century.</a:t>
            </a:r>
            <a:endParaRPr sz="4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80" name="Google Shape;180;p20"/>
          <p:cNvSpPr txBox="1"/>
          <p:nvPr/>
        </p:nvSpPr>
        <p:spPr>
          <a:xfrm>
            <a:off x="14351000" y="3784600"/>
            <a:ext cx="184731" cy="504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678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38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RECEPTION RESEARCH</a:t>
            </a:r>
            <a:endParaRPr/>
          </a:p>
        </p:txBody>
      </p:sp>
      <p:sp>
        <p:nvSpPr>
          <p:cNvPr id="306" name="Google Shape;306;p38"/>
          <p:cNvSpPr txBox="1">
            <a:spLocks noGrp="1"/>
          </p:cNvSpPr>
          <p:nvPr>
            <p:ph type="body" idx="1"/>
          </p:nvPr>
        </p:nvSpPr>
        <p:spPr>
          <a:xfrm>
            <a:off x="900955" y="3148437"/>
            <a:ext cx="14092021" cy="4649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Result: accurate information on audience preferences and AD functioning.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4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39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INTERDISCIPLINARITY</a:t>
            </a:r>
            <a:endParaRPr sz="6000" b="1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13" name="Google Shape;313;p39"/>
          <p:cNvSpPr txBox="1">
            <a:spLocks noGrp="1"/>
          </p:cNvSpPr>
          <p:nvPr>
            <p:ph type="body" idx="1"/>
          </p:nvPr>
        </p:nvSpPr>
        <p:spPr>
          <a:xfrm>
            <a:off x="900955" y="3148437"/>
            <a:ext cx="14092021" cy="4649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Interdisciplinarity and collaboration with many different disciplines is now central to AD research.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40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INTERDISCIPLINARITY</a:t>
            </a:r>
            <a:endParaRPr sz="6000" b="1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20" name="Google Shape;320;p40"/>
          <p:cNvSpPr txBox="1">
            <a:spLocks noGrp="1"/>
          </p:cNvSpPr>
          <p:nvPr>
            <p:ph type="body" idx="1"/>
          </p:nvPr>
        </p:nvSpPr>
        <p:spPr>
          <a:xfrm>
            <a:off x="900955" y="3148437"/>
            <a:ext cx="14092021" cy="4649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Much research is project research aiming at </a:t>
            </a:r>
            <a:b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large-scale solutions for industry and users.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41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MAINSTREAMING AND QUALITY</a:t>
            </a:r>
            <a:endParaRPr/>
          </a:p>
        </p:txBody>
      </p:sp>
      <p:sp>
        <p:nvSpPr>
          <p:cNvPr id="327" name="Google Shape;327;p41"/>
          <p:cNvSpPr txBox="1">
            <a:spLocks noGrp="1"/>
          </p:cNvSpPr>
          <p:nvPr>
            <p:ph type="body" idx="1"/>
          </p:nvPr>
        </p:nvSpPr>
        <p:spPr>
          <a:xfrm>
            <a:off x="900955" y="3148437"/>
            <a:ext cx="14092021" cy="4649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0524" marR="0" lvl="0" indent="-280524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Optimizing production, minimizing costs: machine translation and artifical voices.</a:t>
            </a:r>
            <a:endParaRPr/>
          </a:p>
          <a:p>
            <a:pPr marL="280524" marR="0" lvl="0" indent="-280524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Guaranteeing the quality of the AD product.</a:t>
            </a:r>
            <a:endParaRPr/>
          </a:p>
          <a:p>
            <a:pPr marL="280524" marR="0" lvl="0" indent="-26524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4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42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UNIVERSAL DESIGN</a:t>
            </a:r>
            <a:endParaRPr/>
          </a:p>
        </p:txBody>
      </p:sp>
      <p:sp>
        <p:nvSpPr>
          <p:cNvPr id="334" name="Google Shape;334;p42"/>
          <p:cNvSpPr txBox="1">
            <a:spLocks noGrp="1"/>
          </p:cNvSpPr>
          <p:nvPr>
            <p:ph type="body" idx="1"/>
          </p:nvPr>
        </p:nvSpPr>
        <p:spPr>
          <a:xfrm>
            <a:off x="900955" y="3148437"/>
            <a:ext cx="14092021" cy="4649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Products designed to benefit everyone from inception.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4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43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UNIVERSAL DESIGN</a:t>
            </a:r>
            <a:endParaRPr/>
          </a:p>
        </p:txBody>
      </p:sp>
      <p:sp>
        <p:nvSpPr>
          <p:cNvPr id="341" name="Google Shape;341;p43"/>
          <p:cNvSpPr txBox="1">
            <a:spLocks noGrp="1"/>
          </p:cNvSpPr>
          <p:nvPr>
            <p:ph type="body" idx="1"/>
          </p:nvPr>
        </p:nvSpPr>
        <p:spPr>
          <a:xfrm>
            <a:off x="900955" y="3148437"/>
            <a:ext cx="14092021" cy="4649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AD as part of the creative process, for instance, in theatre and film.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4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44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UNIVERSAL DESIGN</a:t>
            </a:r>
            <a:endParaRPr/>
          </a:p>
        </p:txBody>
      </p:sp>
      <p:sp>
        <p:nvSpPr>
          <p:cNvPr id="348" name="Google Shape;348;p44"/>
          <p:cNvSpPr txBox="1">
            <a:spLocks noGrp="1"/>
          </p:cNvSpPr>
          <p:nvPr>
            <p:ph type="body" idx="1"/>
          </p:nvPr>
        </p:nvSpPr>
        <p:spPr>
          <a:xfrm>
            <a:off x="900955" y="3148437"/>
            <a:ext cx="14092021" cy="4649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Merger of AD research with accessibility studies.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4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45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CONCLUSION</a:t>
            </a:r>
            <a:endParaRPr/>
          </a:p>
        </p:txBody>
      </p:sp>
      <p:sp>
        <p:nvSpPr>
          <p:cNvPr id="355" name="Google Shape;355;p45"/>
          <p:cNvSpPr txBox="1">
            <a:spLocks noGrp="1"/>
          </p:cNvSpPr>
          <p:nvPr>
            <p:ph type="body" idx="1"/>
          </p:nvPr>
        </p:nvSpPr>
        <p:spPr>
          <a:xfrm>
            <a:off x="900955" y="3148437"/>
            <a:ext cx="14092021" cy="4649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 bird’s eye view of AD research.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4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69;p19"/>
          <p:cNvSpPr txBox="1">
            <a:spLocks noGrp="1"/>
          </p:cNvSpPr>
          <p:nvPr>
            <p:ph type="title"/>
          </p:nvPr>
        </p:nvSpPr>
        <p:spPr>
          <a:xfrm>
            <a:off x="1025372" y="647379"/>
            <a:ext cx="16672264" cy="1135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Verdana"/>
              <a:buNone/>
            </a:pPr>
            <a:r>
              <a:rPr lang="en-US" sz="6600" b="1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AD RESEARCH</a:t>
            </a:r>
            <a:endParaRPr dirty="0"/>
          </a:p>
        </p:txBody>
      </p:sp>
      <p:sp>
        <p:nvSpPr>
          <p:cNvPr id="11" name="Google Shape;170;p19"/>
          <p:cNvSpPr txBox="1">
            <a:spLocks noGrp="1"/>
          </p:cNvSpPr>
          <p:nvPr>
            <p:ph type="body" idx="1"/>
          </p:nvPr>
        </p:nvSpPr>
        <p:spPr>
          <a:xfrm>
            <a:off x="2405846" y="1890418"/>
            <a:ext cx="13715999" cy="1495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MODULE 1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UNIT 3</a:t>
            </a:r>
            <a:endParaRPr/>
          </a:p>
        </p:txBody>
      </p:sp>
      <p:sp>
        <p:nvSpPr>
          <p:cNvPr id="12" name="Google Shape;171;p19"/>
          <p:cNvSpPr txBox="1">
            <a:spLocks noGrp="1"/>
          </p:cNvSpPr>
          <p:nvPr>
            <p:ph type="body" idx="2"/>
          </p:nvPr>
        </p:nvSpPr>
        <p:spPr>
          <a:xfrm>
            <a:off x="1605777" y="3705293"/>
            <a:ext cx="16091859" cy="6774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en-US" sz="35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ALINE REMAEL</a:t>
            </a:r>
            <a:endParaRPr sz="3500" b="1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3" name="Google Shape;172;p19"/>
          <p:cNvSpPr txBox="1">
            <a:spLocks noGrp="1"/>
          </p:cNvSpPr>
          <p:nvPr>
            <p:ph type="body" idx="3"/>
          </p:nvPr>
        </p:nvSpPr>
        <p:spPr>
          <a:xfrm>
            <a:off x="2405846" y="4498127"/>
            <a:ext cx="13715999" cy="67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en-US" sz="35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UNIVERSITY OF ANTWERP</a:t>
            </a:r>
            <a:endParaRPr sz="3500" b="1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47"/>
          <p:cNvSpPr txBox="1">
            <a:spLocks noGrp="1"/>
          </p:cNvSpPr>
          <p:nvPr>
            <p:ph type="body" idx="1"/>
          </p:nvPr>
        </p:nvSpPr>
        <p:spPr>
          <a:xfrm>
            <a:off x="1912446" y="580826"/>
            <a:ext cx="14763322" cy="8635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      The preparation of this presentation was supported by ADLAB PRO</a:t>
            </a:r>
            <a:endParaRPr sz="4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(Audio Description: A Laboratory</a:t>
            </a:r>
            <a:endParaRPr sz="4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for the Development of a New Professional Profile),</a:t>
            </a:r>
            <a:endParaRPr sz="4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financed by the European Union</a:t>
            </a:r>
            <a:endParaRPr sz="4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under the Erasmus+ Programme,</a:t>
            </a:r>
            <a:endParaRPr sz="4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Key Action 2 – Strategic Partnerships,</a:t>
            </a:r>
            <a:endParaRPr sz="4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Project number:2016-1-IT02-KA203-024311. </a:t>
            </a:r>
            <a:endParaRPr sz="4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1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INTRODUCTION</a:t>
            </a:r>
            <a:endParaRPr/>
          </a:p>
        </p:txBody>
      </p:sp>
      <p:sp>
        <p:nvSpPr>
          <p:cNvPr id="187" name="Google Shape;187;p21"/>
          <p:cNvSpPr txBox="1">
            <a:spLocks noGrp="1"/>
          </p:cNvSpPr>
          <p:nvPr>
            <p:ph type="body" idx="1"/>
          </p:nvPr>
        </p:nvSpPr>
        <p:spPr>
          <a:xfrm>
            <a:off x="900955" y="3148437"/>
            <a:ext cx="14092021" cy="4649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0524" marR="0" lvl="0" indent="-280524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conceptual framework,</a:t>
            </a:r>
            <a:endParaRPr/>
          </a:p>
          <a:p>
            <a:pPr marL="280524" marR="0" lvl="0" indent="-280524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publications and conferences,</a:t>
            </a:r>
            <a:endParaRPr/>
          </a:p>
          <a:p>
            <a:pPr marL="280524" marR="0" lvl="0" indent="-280524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integrated into university programmes.</a:t>
            </a:r>
            <a:endParaRPr sz="4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48"/>
          <p:cNvSpPr txBox="1">
            <a:spLocks noGrp="1"/>
          </p:cNvSpPr>
          <p:nvPr>
            <p:ph type="body" idx="1"/>
          </p:nvPr>
        </p:nvSpPr>
        <p:spPr>
          <a:xfrm>
            <a:off x="2454442" y="1381478"/>
            <a:ext cx="15011717" cy="7858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rgbClr val="212121"/>
                </a:solidFill>
                <a:latin typeface="Verdana"/>
                <a:ea typeface="Verdana"/>
                <a:cs typeface="Verdana"/>
                <a:sym typeface="Verdana"/>
              </a:rPr>
              <a:t>The information and views set out in this presentation</a:t>
            </a:r>
            <a:endParaRPr/>
          </a:p>
          <a:p>
            <a:pPr marL="0" marR="0" lvl="0" indent="0" algn="ctr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rgbClr val="21212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rgbClr val="212121"/>
                </a:solidFill>
                <a:latin typeface="Verdana"/>
                <a:ea typeface="Verdana"/>
                <a:cs typeface="Verdana"/>
                <a:sym typeface="Verdana"/>
              </a:rPr>
              <a:t>are those of the authors and do not necessarily reflect</a:t>
            </a:r>
            <a:endParaRPr/>
          </a:p>
          <a:p>
            <a:pPr marL="0" marR="0" lvl="0" indent="0" algn="ctr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rgbClr val="21212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rgbClr val="212121"/>
                </a:solidFill>
                <a:latin typeface="Verdana"/>
                <a:ea typeface="Verdana"/>
                <a:cs typeface="Verdana"/>
                <a:sym typeface="Verdana"/>
              </a:rPr>
              <a:t>the official opinion of the European Union.</a:t>
            </a:r>
            <a:endParaRPr sz="4000" b="0" i="0" u="none" strike="noStrike" cap="none">
              <a:solidFill>
                <a:srgbClr val="21212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rgbClr val="21212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rgbClr val="212121"/>
                </a:solidFill>
                <a:latin typeface="Verdana"/>
                <a:ea typeface="Verdana"/>
                <a:cs typeface="Verdana"/>
                <a:sym typeface="Verdana"/>
              </a:rPr>
              <a:t>Neither the European Union institutions and bodies</a:t>
            </a:r>
            <a:endParaRPr/>
          </a:p>
          <a:p>
            <a:pPr marL="0" marR="0" lvl="0" indent="0" algn="ctr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rgbClr val="21212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rgbClr val="212121"/>
                </a:solidFill>
                <a:latin typeface="Verdana"/>
                <a:ea typeface="Verdana"/>
                <a:cs typeface="Verdana"/>
                <a:sym typeface="Verdana"/>
              </a:rPr>
              <a:t>nor any person acting on their behalf may be held responsible for the use which may be made</a:t>
            </a:r>
            <a:endParaRPr/>
          </a:p>
          <a:p>
            <a:pPr marL="0" marR="0" lvl="0" indent="0" algn="ctr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rgbClr val="21212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rgbClr val="212121"/>
                </a:solidFill>
                <a:latin typeface="Verdana"/>
                <a:ea typeface="Verdana"/>
                <a:cs typeface="Verdana"/>
                <a:sym typeface="Verdana"/>
              </a:rPr>
              <a:t>of the information contained therein.</a:t>
            </a:r>
            <a:endParaRPr sz="4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rgbClr val="21212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rgbClr val="21212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  <a:endParaRPr sz="4000" b="0" i="0" u="none" strike="noStrike" cap="none">
              <a:solidFill>
                <a:srgbClr val="21212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4000" b="0" i="0" u="none" strike="noStrike" cap="none">
              <a:solidFill>
                <a:srgbClr val="21212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2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AVT AND MA</a:t>
            </a:r>
            <a:endParaRPr/>
          </a:p>
        </p:txBody>
      </p:sp>
      <p:sp>
        <p:nvSpPr>
          <p:cNvPr id="194" name="Google Shape;194;p22"/>
          <p:cNvSpPr txBox="1">
            <a:spLocks noGrp="1"/>
          </p:cNvSpPr>
          <p:nvPr>
            <p:ph type="body" idx="1"/>
          </p:nvPr>
        </p:nvSpPr>
        <p:spPr>
          <a:xfrm>
            <a:off x="900955" y="3148437"/>
            <a:ext cx="14092021" cy="4649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AD research can also be seen as a sub-discipline of Audiovisual Translation and/or Media Accessibility.</a:t>
            </a:r>
            <a:endParaRPr sz="4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3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AVT AND MA</a:t>
            </a:r>
            <a:endParaRPr/>
          </a:p>
        </p:txBody>
      </p:sp>
      <p:sp>
        <p:nvSpPr>
          <p:cNvPr id="201" name="Google Shape;201;p23"/>
          <p:cNvSpPr txBox="1">
            <a:spLocks noGrp="1"/>
          </p:cNvSpPr>
          <p:nvPr>
            <p:ph type="body" idx="1"/>
          </p:nvPr>
        </p:nvSpPr>
        <p:spPr>
          <a:xfrm>
            <a:off x="900955" y="3148437"/>
            <a:ext cx="14092021" cy="4649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Both disciplines study translation for audiovisual texts and are virtually indistinguishable.</a:t>
            </a:r>
            <a:endParaRPr sz="4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4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AVT AND MA</a:t>
            </a:r>
            <a:endParaRPr/>
          </a:p>
        </p:txBody>
      </p:sp>
      <p:sp>
        <p:nvSpPr>
          <p:cNvPr id="208" name="Google Shape;208;p24"/>
          <p:cNvSpPr txBox="1">
            <a:spLocks noGrp="1"/>
          </p:cNvSpPr>
          <p:nvPr>
            <p:ph type="body" idx="1"/>
          </p:nvPr>
        </p:nvSpPr>
        <p:spPr>
          <a:xfrm>
            <a:off x="900955" y="3148437"/>
            <a:ext cx="14092021" cy="4649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Both disciplines encompass interlingual, intralingual and intersemiotic translation.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5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LINK WITH INDUSTRY AND PRACTICE</a:t>
            </a:r>
            <a:endParaRPr/>
          </a:p>
        </p:txBody>
      </p:sp>
      <p:sp>
        <p:nvSpPr>
          <p:cNvPr id="215" name="Google Shape;215;p25"/>
          <p:cNvSpPr txBox="1">
            <a:spLocks noGrp="1"/>
          </p:cNvSpPr>
          <p:nvPr>
            <p:ph type="body" idx="1"/>
          </p:nvPr>
        </p:nvSpPr>
        <p:spPr>
          <a:xfrm>
            <a:off x="900955" y="3148437"/>
            <a:ext cx="14092021" cy="4649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Very specific to AD research is its link with 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practice, industry, stakeholders, legislation</a:t>
            </a:r>
            <a:endParaRPr sz="4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and technical innovation.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4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6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CYCLICAL DEVELOPMENT</a:t>
            </a:r>
            <a:endParaRPr/>
          </a:p>
        </p:txBody>
      </p:sp>
      <p:sp>
        <p:nvSpPr>
          <p:cNvPr id="222" name="Google Shape;222;p26"/>
          <p:cNvSpPr txBox="1">
            <a:spLocks noGrp="1"/>
          </p:cNvSpPr>
          <p:nvPr>
            <p:ph type="body" idx="1"/>
          </p:nvPr>
        </p:nvSpPr>
        <p:spPr>
          <a:xfrm>
            <a:off x="900955" y="3148437"/>
            <a:ext cx="14092021" cy="4649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0524" marR="0" lvl="0" indent="-280524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Diversification of research topics and methods.</a:t>
            </a:r>
            <a:endParaRPr/>
          </a:p>
          <a:p>
            <a:pPr marL="280524" marR="0" lvl="0" indent="-280524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Early research questions from 1990s often </a:t>
            </a:r>
            <a:b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re-examined more empirically.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7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AD AS A TEXT TYPE</a:t>
            </a:r>
            <a:endParaRPr/>
          </a:p>
        </p:txBody>
      </p:sp>
      <p:sp>
        <p:nvSpPr>
          <p:cNvPr id="229" name="Google Shape;229;p27"/>
          <p:cNvSpPr txBox="1">
            <a:spLocks noGrp="1"/>
          </p:cNvSpPr>
          <p:nvPr>
            <p:ph type="body" idx="1"/>
          </p:nvPr>
        </p:nvSpPr>
        <p:spPr>
          <a:xfrm>
            <a:off x="900955" y="3148437"/>
            <a:ext cx="14092021" cy="4649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Early research by practitioners and academics was analytical-descriptive.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4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IMA PAGINA - TITOLO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484</Words>
  <Application>Microsoft Office PowerPoint</Application>
  <PresentationFormat>Personalització</PresentationFormat>
  <Paragraphs>118</Paragraphs>
  <Slides>30</Slides>
  <Notes>30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Títols de les diapositives</vt:lpstr>
      </vt:variant>
      <vt:variant>
        <vt:i4>30</vt:i4>
      </vt:variant>
    </vt:vector>
  </HeadingPairs>
  <TitlesOfParts>
    <vt:vector size="31" baseType="lpstr">
      <vt:lpstr>PRIMA PAGINA - TITOLO</vt:lpstr>
      <vt:lpstr>AD RESEARCH</vt:lpstr>
      <vt:lpstr>INTRODUCTION</vt:lpstr>
      <vt:lpstr>INTRODUCTION</vt:lpstr>
      <vt:lpstr>AVT AND MA</vt:lpstr>
      <vt:lpstr>AVT AND MA</vt:lpstr>
      <vt:lpstr>AVT AND MA</vt:lpstr>
      <vt:lpstr>LINK WITH INDUSTRY AND PRACTICE</vt:lpstr>
      <vt:lpstr>CYCLICAL DEVELOPMENT</vt:lpstr>
      <vt:lpstr>AD AS A TEXT TYPE</vt:lpstr>
      <vt:lpstr>AD AS A TEXT TYPE</vt:lpstr>
      <vt:lpstr>IDENTIFYING WHAT TO INCLUDE AND HOW</vt:lpstr>
      <vt:lpstr>IDENTIFYING WHAT TO INCLUDE AND HOW</vt:lpstr>
      <vt:lpstr>IDENTIFYING WHAT TO INCLUDE AND HOW</vt:lpstr>
      <vt:lpstr>IDENTIFYING WHAT TO INCLUDE AND HOW</vt:lpstr>
      <vt:lpstr>IDENTIFYING WHAT TO INCLUDE AND HOW</vt:lpstr>
      <vt:lpstr>NATIONAL DEVELOPMENTS</vt:lpstr>
      <vt:lpstr>TECHNOLOGY AND METHODOLOGY</vt:lpstr>
      <vt:lpstr>TECHNOLOGY AND METHODOLOGY</vt:lpstr>
      <vt:lpstr>RECEPTION RESEARCH</vt:lpstr>
      <vt:lpstr>RECEPTION RESEARCH</vt:lpstr>
      <vt:lpstr>INTERDISCIPLINARITY</vt:lpstr>
      <vt:lpstr>INTERDISCIPLINARITY</vt:lpstr>
      <vt:lpstr>MAINSTREAMING AND QUALITY</vt:lpstr>
      <vt:lpstr>UNIVERSAL DESIGN</vt:lpstr>
      <vt:lpstr>UNIVERSAL DESIGN</vt:lpstr>
      <vt:lpstr>UNIVERSAL DESIGN</vt:lpstr>
      <vt:lpstr>CONCLUSION</vt:lpstr>
      <vt:lpstr>AD RESEARCH</vt:lpstr>
      <vt:lpstr>Presentació del PowerPoint</vt:lpstr>
      <vt:lpstr>Presentació del PowerPoint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Audio description research</dc:title>
  <dc:creator>Marta Rial Pan</dc:creator>
  <cp:lastModifiedBy>1228835</cp:lastModifiedBy>
  <cp:revision>3</cp:revision>
  <dcterms:modified xsi:type="dcterms:W3CDTF">2018-12-13T16:08:42Z</dcterms:modified>
</cp:coreProperties>
</file>