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71" d="100"/>
          <a:sy n="71" d="100"/>
        </p:scale>
        <p:origin x="-630" y="-108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65150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5923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2" name="Google Shape;23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9688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9" name="Google Shape;239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454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6" name="Google Shape;246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07271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3" name="Google Shape;253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20544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2675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7" name="Google Shape;267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8065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4" name="Google Shape;274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9060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1" name="Google Shape;281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64887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8" name="Google Shape;288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01591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5" name="Google Shape;295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4854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28541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2" name="Google Shape;302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3334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9" name="Google Shape;309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81214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6" name="Google Shape;316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2440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3" name="Google Shape;323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51970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0" name="Google Shape;330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073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7" name="Google Shape;337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30671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4" name="Google Shape;344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22333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1" name="Google Shape;351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99983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8" name="Google Shape;358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49998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7" name="Google Shape;367;p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6264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15769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0628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3634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7" name="Google Shape;19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0810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9052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1" name="Google Shape;21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2792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8" name="Google Shape;21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7469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5" name="Google Shape;22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904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 slide for video">
  <p:cSld name="Intro slide for video">
    <p:bg>
      <p:bgPr>
        <a:solidFill>
          <a:srgbClr val="91C6D8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2" y="6131588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3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/>
        </p:nvSpPr>
        <p:spPr>
          <a:xfrm>
            <a:off x="2285997" y="8951767"/>
            <a:ext cx="13716000" cy="68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68575" rIns="137150" bIns="68575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endParaRPr sz="6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0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025372" y="647379"/>
            <a:ext cx="16672264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Verdana"/>
              <a:buNone/>
              <a:defRPr sz="7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2405846" y="1890418"/>
            <a:ext cx="13715999" cy="14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23631" y="125965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217169" y="201148"/>
            <a:ext cx="17853660" cy="10085853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2"/>
          </p:nvPr>
        </p:nvSpPr>
        <p:spPr>
          <a:xfrm>
            <a:off x="2503504" y="3705293"/>
            <a:ext cx="13715999" cy="677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3"/>
          </p:nvPr>
        </p:nvSpPr>
        <p:spPr>
          <a:xfrm>
            <a:off x="2405846" y="4498127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type 1">
  <p:cSld name="1_Slide type 1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1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  <a:defRPr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02" name="Google Shape;102;p11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1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826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11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1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1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07" name="Google Shape;107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claimer slide">
  <p:cSld name="1_Disclaimer slide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12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2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12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2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Google Shape;11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 for power point">
  <p:cSld name="2_Title slide for power point">
    <p:bg>
      <p:bgPr>
        <a:solidFill>
          <a:srgbClr val="91C6D8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3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6" name="Google Shape;116;p13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3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8" name="Google Shape;11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3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0" name="Google Shape;120;p13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Google Shape;121;p13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3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4" name="Google Shape;124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lide type 1">
  <p:cSld name="2_Slide type 1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4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27" name="Google Shape;127;p14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4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Google Shape;129;p14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4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4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2" name="Google Shape;13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sclaimer slide">
  <p:cSld name="2_Disclaimer slide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15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5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Google Shape;136;p15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5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8" name="Google Shape;138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 for power point">
  <p:cSld name="3_Title slide for power point">
    <p:bg>
      <p:bgPr>
        <a:solidFill>
          <a:srgbClr val="91C6D8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6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p16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6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" name="Google Shape;14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6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5" name="Google Shape;145;p16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Google Shape;146;p16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6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6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9" name="Google Shape;149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lide type 1">
  <p:cSld name="3_Slide type 1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52" name="Google Shape;152;p17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7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Google Shape;154;p17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7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7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7" name="Google Shape;15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sclaimer slide">
  <p:cSld name="3_Disclaimer slide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18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18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1" name="Google Shape;161;p18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8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type 1">
  <p:cSld name="Slide type 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23" name="Google Shape;23;p3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8" name="Google Shape;2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Outro slide for video">
  <p:cSld name="1 Outro slide for video">
    <p:bg>
      <p:bgPr>
        <a:solidFill>
          <a:srgbClr val="91C6D8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/>
          <p:nvPr/>
        </p:nvSpPr>
        <p:spPr>
          <a:xfrm>
            <a:off x="2" y="6131588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50"/>
              <a:buFont typeface="Arial"/>
              <a:buNone/>
            </a:pPr>
            <a:r>
              <a:rPr lang="en-US" sz="4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Edited by: editor’s first and last name</a:t>
            </a:r>
            <a:endParaRPr sz="40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" name="Google Shape;31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3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/>
          <p:nvPr/>
        </p:nvSpPr>
        <p:spPr>
          <a:xfrm>
            <a:off x="2285997" y="8951767"/>
            <a:ext cx="13716000" cy="68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68575" rIns="137150" bIns="68575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endParaRPr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0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1025372" y="647379"/>
            <a:ext cx="16166237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Verdana"/>
              <a:buNone/>
              <a:defRPr sz="7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2285996" y="1804041"/>
            <a:ext cx="13715999" cy="1702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/>
          <p:nvPr/>
        </p:nvSpPr>
        <p:spPr>
          <a:xfrm>
            <a:off x="123631" y="125965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4"/>
          <p:cNvSpPr/>
          <p:nvPr/>
        </p:nvSpPr>
        <p:spPr>
          <a:xfrm>
            <a:off x="217169" y="201148"/>
            <a:ext cx="17853660" cy="10085853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2192456" y="3410846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3"/>
          </p:nvPr>
        </p:nvSpPr>
        <p:spPr>
          <a:xfrm>
            <a:off x="2250490" y="4760015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4"/>
          </p:nvPr>
        </p:nvSpPr>
        <p:spPr>
          <a:xfrm>
            <a:off x="2192456" y="4050262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claimer slide">
  <p:cSld name="Disclaimer slid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5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5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6" name="Google Shape;4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for video">
  <p:cSld name="Title slide for video">
    <p:bg>
      <p:bgPr>
        <a:solidFill>
          <a:srgbClr val="91C6D8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9" name="Google Shape;49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6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" name="Google Shape;51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6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6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6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for power point">
  <p:cSld name="Title slide for power point">
    <p:bg>
      <p:bgPr>
        <a:solidFill>
          <a:srgbClr val="91C6D8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9" name="Google Shape;59;p7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7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7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7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7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7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7" name="Google Shape;67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for video">
  <p:cSld name="End slide for video">
    <p:bg>
      <p:bgPr>
        <a:solidFill>
          <a:srgbClr val="91C6D8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8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8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2" name="Google Shape;72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8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8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8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8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for powerpoint">
  <p:cSld name="End slide for powerpoint">
    <p:bg>
      <p:bgPr>
        <a:solidFill>
          <a:srgbClr val="91C6D8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0" name="Google Shape;80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9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2" name="Google Shape;82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9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9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9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9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8" name="Google Shape;88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 for power point">
  <p:cSld name="1_Title slide for power point">
    <p:bg>
      <p:bgPr>
        <a:solidFill>
          <a:srgbClr val="91C6D8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0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0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0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0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5" name="Google Shape;95;p10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10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0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0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99" name="Google Shape;99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1C6D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>
            <a:spLocks noGrp="1"/>
          </p:cNvSpPr>
          <p:nvPr>
            <p:ph type="title"/>
          </p:nvPr>
        </p:nvSpPr>
        <p:spPr>
          <a:xfrm>
            <a:off x="1025372" y="647379"/>
            <a:ext cx="16672264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Verdana"/>
              <a:buNone/>
            </a:pPr>
            <a:r>
              <a:rPr lang="en-US" sz="66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 RESEARCH</a:t>
            </a:r>
            <a:endParaRPr dirty="0"/>
          </a:p>
        </p:txBody>
      </p:sp>
      <p:sp>
        <p:nvSpPr>
          <p:cNvPr id="170" name="Google Shape;170;p19"/>
          <p:cNvSpPr txBox="1">
            <a:spLocks noGrp="1"/>
          </p:cNvSpPr>
          <p:nvPr>
            <p:ph type="body" idx="1"/>
          </p:nvPr>
        </p:nvSpPr>
        <p:spPr>
          <a:xfrm>
            <a:off x="2405846" y="1890418"/>
            <a:ext cx="13715999" cy="14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MODULE 1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UNIT 3</a:t>
            </a:r>
            <a:endParaRPr/>
          </a:p>
        </p:txBody>
      </p:sp>
      <p:sp>
        <p:nvSpPr>
          <p:cNvPr id="171" name="Google Shape;171;p19"/>
          <p:cNvSpPr txBox="1">
            <a:spLocks noGrp="1"/>
          </p:cNvSpPr>
          <p:nvPr>
            <p:ph type="body" idx="2"/>
          </p:nvPr>
        </p:nvSpPr>
        <p:spPr>
          <a:xfrm>
            <a:off x="1605777" y="3705293"/>
            <a:ext cx="16091859" cy="677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ALINE REMAEL</a:t>
            </a:r>
            <a:endParaRPr sz="3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2" name="Google Shape;172;p19"/>
          <p:cNvSpPr txBox="1">
            <a:spLocks noGrp="1"/>
          </p:cNvSpPr>
          <p:nvPr>
            <p:ph type="body" idx="3"/>
          </p:nvPr>
        </p:nvSpPr>
        <p:spPr>
          <a:xfrm>
            <a:off x="2405846" y="4498127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ANTWERP</a:t>
            </a:r>
            <a:endParaRPr sz="3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8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 AS A TEXT TYPE</a:t>
            </a:r>
            <a:endParaRPr/>
          </a:p>
        </p:txBody>
      </p:sp>
      <p:sp>
        <p:nvSpPr>
          <p:cNvPr id="236" name="Google Shape;236;p28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 as a text type,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Screen AD: its nature and challenges.</a:t>
            </a:r>
            <a:endParaRPr/>
          </a:p>
          <a:p>
            <a:pPr marL="280524" marR="0" lvl="0" indent="-26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9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IDENTIFYING WHAT TO INCLUDE AND HOW</a:t>
            </a:r>
            <a:endParaRPr/>
          </a:p>
        </p:txBody>
      </p:sp>
      <p:sp>
        <p:nvSpPr>
          <p:cNvPr id="243" name="Google Shape;243;p29"/>
          <p:cNvSpPr txBox="1">
            <a:spLocks noGrp="1"/>
          </p:cNvSpPr>
          <p:nvPr>
            <p:ph type="body" idx="1"/>
          </p:nvPr>
        </p:nvSpPr>
        <p:spPr>
          <a:xfrm>
            <a:off x="900954" y="3148437"/>
            <a:ext cx="15532845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Early research also focused on guidelines and how to tackle the wealth of information in multimodal texts.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0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IDENTIFYING WHAT TO INCLUDE AND HOW</a:t>
            </a:r>
            <a:endParaRPr/>
          </a:p>
        </p:txBody>
      </p:sp>
      <p:sp>
        <p:nvSpPr>
          <p:cNvPr id="250" name="Google Shape;250;p30"/>
          <p:cNvSpPr txBox="1">
            <a:spLocks noGrp="1"/>
          </p:cNvSpPr>
          <p:nvPr>
            <p:ph type="body" idx="1"/>
          </p:nvPr>
        </p:nvSpPr>
        <p:spPr>
          <a:xfrm>
            <a:off x="900954" y="3148437"/>
            <a:ext cx="15532845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It focused on content selection.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1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IDENTIFYING WHAT TO INCLUDE AND HOW</a:t>
            </a:r>
            <a:endParaRPr/>
          </a:p>
        </p:txBody>
      </p:sp>
      <p:sp>
        <p:nvSpPr>
          <p:cNvPr id="257" name="Google Shape;257;p31"/>
          <p:cNvSpPr txBox="1">
            <a:spLocks noGrp="1"/>
          </p:cNvSpPr>
          <p:nvPr>
            <p:ph type="body" idx="1"/>
          </p:nvPr>
        </p:nvSpPr>
        <p:spPr>
          <a:xfrm>
            <a:off x="900954" y="3148437"/>
            <a:ext cx="15532845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to include in AD, 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how much to include in AD,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2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IDENTIFYING WHAT TO INCLUDE AND HOW</a:t>
            </a:r>
            <a:endParaRPr/>
          </a:p>
        </p:txBody>
      </p:sp>
      <p:sp>
        <p:nvSpPr>
          <p:cNvPr id="264" name="Google Shape;264;p32"/>
          <p:cNvSpPr txBox="1">
            <a:spLocks noGrp="1"/>
          </p:cNvSpPr>
          <p:nvPr>
            <p:ph type="body" idx="1"/>
          </p:nvPr>
        </p:nvSpPr>
        <p:spPr>
          <a:xfrm>
            <a:off x="900954" y="3148437"/>
            <a:ext cx="15532845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when to include information,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how to include information,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IDENTIFYING WHAT TO INCLUDE AND HOW</a:t>
            </a:r>
            <a:endParaRPr/>
          </a:p>
        </p:txBody>
      </p:sp>
      <p:sp>
        <p:nvSpPr>
          <p:cNvPr id="271" name="Google Shape;271;p33"/>
          <p:cNvSpPr txBox="1">
            <a:spLocks noGrp="1"/>
          </p:cNvSpPr>
          <p:nvPr>
            <p:ph type="body" idx="1"/>
          </p:nvPr>
        </p:nvSpPr>
        <p:spPr>
          <a:xfrm>
            <a:off x="900954" y="3148437"/>
            <a:ext cx="15532845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issues of objectivity,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possibility of equivalence in AD.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4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NATIONAL DEVELOPMENTS</a:t>
            </a:r>
            <a:endParaRPr/>
          </a:p>
        </p:txBody>
      </p:sp>
      <p:sp>
        <p:nvSpPr>
          <p:cNvPr id="278" name="Google Shape;278;p34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 at different speeds in different regions: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studies on national and regional traditions.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5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TECHNOLOGY AND METHODOLOGY</a:t>
            </a:r>
            <a:endParaRPr/>
          </a:p>
        </p:txBody>
      </p:sp>
      <p:sp>
        <p:nvSpPr>
          <p:cNvPr id="285" name="Google Shape;285;p35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Initial research often intuitive: practice-based, small focus groups, limited case studies.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6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TECHNOLOGY AND METHODOLOGY</a:t>
            </a:r>
            <a:endParaRPr/>
          </a:p>
        </p:txBody>
      </p:sp>
      <p:sp>
        <p:nvSpPr>
          <p:cNvPr id="292" name="Google Shape;292;p36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Technology: 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large, digitized multimodal corpora,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increase in experimental and empirical research.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7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RECEPTION RESEARCH</a:t>
            </a:r>
            <a:endParaRPr/>
          </a:p>
        </p:txBody>
      </p:sp>
      <p:sp>
        <p:nvSpPr>
          <p:cNvPr id="299" name="Google Shape;299;p37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Benefits greatly from technology: eyetracking, electrocephalography, … to measure audience reactions.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0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INTRODUCTION</a:t>
            </a:r>
            <a:endParaRPr/>
          </a:p>
        </p:txBody>
      </p:sp>
      <p:sp>
        <p:nvSpPr>
          <p:cNvPr id="179" name="Google Shape;179;p20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 – academic discipline since turn of 21st century.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0" name="Google Shape;180;p20"/>
          <p:cNvSpPr txBox="1"/>
          <p:nvPr/>
        </p:nvSpPr>
        <p:spPr>
          <a:xfrm>
            <a:off x="14351000" y="3784600"/>
            <a:ext cx="184731" cy="504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78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8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RECEPTION RESEARCH</a:t>
            </a:r>
            <a:endParaRPr/>
          </a:p>
        </p:txBody>
      </p:sp>
      <p:sp>
        <p:nvSpPr>
          <p:cNvPr id="306" name="Google Shape;306;p38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Result: accurate information on audience preferences and AD functioning.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INTERDISCIPLINARITY</a:t>
            </a:r>
            <a:endParaRPr sz="60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Interdisciplinarity and collaboration with many different disciplines is now central to AD research.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0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INTERDISCIPLINARITY</a:t>
            </a:r>
            <a:endParaRPr sz="60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20" name="Google Shape;320;p40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Much research is project research aiming at </a:t>
            </a:r>
            <a:b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large-scale solutions for industry and users.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1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MAINSTREAMING AND QUALITY</a:t>
            </a:r>
            <a:endParaRPr/>
          </a:p>
        </p:txBody>
      </p:sp>
      <p:sp>
        <p:nvSpPr>
          <p:cNvPr id="327" name="Google Shape;327;p41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Optimizing production, minimizing costs: machine translation and artifical voices.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Guaranteeing the quality of the AD product.</a:t>
            </a:r>
            <a:endParaRPr/>
          </a:p>
          <a:p>
            <a:pPr marL="280524" marR="0" lvl="0" indent="-26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2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UNIVERSAL DESIGN</a:t>
            </a:r>
            <a:endParaRPr/>
          </a:p>
        </p:txBody>
      </p:sp>
      <p:sp>
        <p:nvSpPr>
          <p:cNvPr id="334" name="Google Shape;334;p42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Products designed to benefit everyone from inception.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4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UNIVERSAL DESIGN</a:t>
            </a:r>
            <a:endParaRPr/>
          </a:p>
        </p:txBody>
      </p:sp>
      <p:sp>
        <p:nvSpPr>
          <p:cNvPr id="341" name="Google Shape;341;p43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 as part of the creative process, for instance, in theatre and film.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44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UNIVERSAL DESIGN</a:t>
            </a:r>
            <a:endParaRPr/>
          </a:p>
        </p:txBody>
      </p:sp>
      <p:sp>
        <p:nvSpPr>
          <p:cNvPr id="348" name="Google Shape;348;p44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Merger of AD research with accessibility studies.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5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CONCLUSION</a:t>
            </a:r>
            <a:endParaRPr/>
          </a:p>
        </p:txBody>
      </p:sp>
      <p:sp>
        <p:nvSpPr>
          <p:cNvPr id="355" name="Google Shape;355;p45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 bird’s eye view of AD research.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69;p19"/>
          <p:cNvSpPr txBox="1">
            <a:spLocks noGrp="1"/>
          </p:cNvSpPr>
          <p:nvPr>
            <p:ph type="title"/>
          </p:nvPr>
        </p:nvSpPr>
        <p:spPr>
          <a:xfrm>
            <a:off x="1025372" y="647379"/>
            <a:ext cx="16672264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Verdana"/>
              <a:buNone/>
            </a:pPr>
            <a:r>
              <a:rPr lang="en-US" sz="66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 RESEARCH</a:t>
            </a:r>
            <a:endParaRPr dirty="0"/>
          </a:p>
        </p:txBody>
      </p:sp>
      <p:sp>
        <p:nvSpPr>
          <p:cNvPr id="11" name="Google Shape;170;p19"/>
          <p:cNvSpPr txBox="1">
            <a:spLocks noGrp="1"/>
          </p:cNvSpPr>
          <p:nvPr>
            <p:ph type="body" idx="1"/>
          </p:nvPr>
        </p:nvSpPr>
        <p:spPr>
          <a:xfrm>
            <a:off x="2405846" y="1890418"/>
            <a:ext cx="13715999" cy="14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MODULE 1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UNIT 3</a:t>
            </a:r>
            <a:endParaRPr/>
          </a:p>
        </p:txBody>
      </p:sp>
      <p:sp>
        <p:nvSpPr>
          <p:cNvPr id="12" name="Google Shape;171;p19"/>
          <p:cNvSpPr txBox="1">
            <a:spLocks noGrp="1"/>
          </p:cNvSpPr>
          <p:nvPr>
            <p:ph type="body" idx="2"/>
          </p:nvPr>
        </p:nvSpPr>
        <p:spPr>
          <a:xfrm>
            <a:off x="1605777" y="3705293"/>
            <a:ext cx="16091859" cy="677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ALINE REMAEL</a:t>
            </a:r>
            <a:endParaRPr sz="3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" name="Google Shape;172;p19"/>
          <p:cNvSpPr txBox="1">
            <a:spLocks noGrp="1"/>
          </p:cNvSpPr>
          <p:nvPr>
            <p:ph type="body" idx="3"/>
          </p:nvPr>
        </p:nvSpPr>
        <p:spPr>
          <a:xfrm>
            <a:off x="2405846" y="4498127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ANTWERP</a:t>
            </a:r>
            <a:endParaRPr sz="3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47"/>
          <p:cNvSpPr txBox="1">
            <a:spLocks noGrp="1"/>
          </p:cNvSpPr>
          <p:nvPr>
            <p:ph type="body" idx="1"/>
          </p:nvPr>
        </p:nvSpPr>
        <p:spPr>
          <a:xfrm>
            <a:off x="1912446" y="580826"/>
            <a:ext cx="14763322" cy="8635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The preparation of this presentation was supported by ADLAB PRO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(Audio Description: A Laboratory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for the Development of a New Professional Profile),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financed by the European Union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under the Erasmus+ Programme,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Key Action 2 – Strategic Partnerships,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Project number:2016-1-IT02-KA203-024311. 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1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INTRODUCTION</a:t>
            </a:r>
            <a:endParaRPr/>
          </a:p>
        </p:txBody>
      </p:sp>
      <p:sp>
        <p:nvSpPr>
          <p:cNvPr id="187" name="Google Shape;187;p21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conceptual framework,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publications and conferences,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integrated into university programmes.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48"/>
          <p:cNvSpPr txBox="1">
            <a:spLocks noGrp="1"/>
          </p:cNvSpPr>
          <p:nvPr>
            <p:ph type="body" idx="1"/>
          </p:nvPr>
        </p:nvSpPr>
        <p:spPr>
          <a:xfrm>
            <a:off x="2454442" y="1381478"/>
            <a:ext cx="15011717" cy="7858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The information and views set out in this presentation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are those of the authors and do not necessarily reflect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the official opinion of the European Union.</a:t>
            </a:r>
            <a:endParaRPr sz="4000" b="0" i="0" u="none" strike="noStrike" cap="none">
              <a:solidFill>
                <a:srgbClr val="21212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Neither the European Union institutions and bodies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nor any person acting on their behalf may be held responsible for the use which may be made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of the information contained therein.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endParaRPr sz="4000" b="0" i="0" u="none" strike="noStrike" cap="none">
              <a:solidFill>
                <a:srgbClr val="21212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21212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2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AVT AND MA</a:t>
            </a:r>
            <a:endParaRPr/>
          </a:p>
        </p:txBody>
      </p:sp>
      <p:sp>
        <p:nvSpPr>
          <p:cNvPr id="194" name="Google Shape;194;p22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 research can also be seen as a sub-discipline of Audiovisual Translation and/or Media Accessibility.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AVT AND MA</a:t>
            </a:r>
            <a:endParaRPr/>
          </a:p>
        </p:txBody>
      </p:sp>
      <p:sp>
        <p:nvSpPr>
          <p:cNvPr id="201" name="Google Shape;201;p23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Both disciplines study translation for audiovisual texts and are virtually indistinguishable.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4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AVT AND MA</a:t>
            </a:r>
            <a:endParaRPr/>
          </a:p>
        </p:txBody>
      </p:sp>
      <p:sp>
        <p:nvSpPr>
          <p:cNvPr id="208" name="Google Shape;208;p24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Both disciplines encompass interlingual, intralingual and intersemiotic translation.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5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LINK WITH INDUSTRY AND PRACTICE</a:t>
            </a:r>
            <a:endParaRPr/>
          </a:p>
        </p:txBody>
      </p:sp>
      <p:sp>
        <p:nvSpPr>
          <p:cNvPr id="215" name="Google Shape;215;p25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Very specific to AD research is its link with 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practice, industry, stakeholders, legislation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and technical innovation.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6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CYCLICAL DEVELOPMENT</a:t>
            </a:r>
            <a:endParaRPr/>
          </a:p>
        </p:txBody>
      </p:sp>
      <p:sp>
        <p:nvSpPr>
          <p:cNvPr id="222" name="Google Shape;222;p26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Diversification of research topics and methods.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Early research questions from 1990s often </a:t>
            </a:r>
            <a:b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re-examined more empirically.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7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 AS A TEXT TYPE</a:t>
            </a:r>
            <a:endParaRPr/>
          </a:p>
        </p:txBody>
      </p:sp>
      <p:sp>
        <p:nvSpPr>
          <p:cNvPr id="229" name="Google Shape;229;p27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Early research by practitioners and academics was analytical-descriptive.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MA PAGINA - TITOLO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484</Words>
  <Application>Microsoft Office PowerPoint</Application>
  <PresentationFormat>Personalització</PresentationFormat>
  <Paragraphs>118</Paragraphs>
  <Slides>30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30</vt:i4>
      </vt:variant>
    </vt:vector>
  </HeadingPairs>
  <TitlesOfParts>
    <vt:vector size="31" baseType="lpstr">
      <vt:lpstr>PRIMA PAGINA - TITOLO</vt:lpstr>
      <vt:lpstr>AD RESEARCH</vt:lpstr>
      <vt:lpstr>INTRODUCTION</vt:lpstr>
      <vt:lpstr>INTRODUCTION</vt:lpstr>
      <vt:lpstr>AVT AND MA</vt:lpstr>
      <vt:lpstr>AVT AND MA</vt:lpstr>
      <vt:lpstr>AVT AND MA</vt:lpstr>
      <vt:lpstr>LINK WITH INDUSTRY AND PRACTICE</vt:lpstr>
      <vt:lpstr>CYCLICAL DEVELOPMENT</vt:lpstr>
      <vt:lpstr>AD AS A TEXT TYPE</vt:lpstr>
      <vt:lpstr>AD AS A TEXT TYPE</vt:lpstr>
      <vt:lpstr>IDENTIFYING WHAT TO INCLUDE AND HOW</vt:lpstr>
      <vt:lpstr>IDENTIFYING WHAT TO INCLUDE AND HOW</vt:lpstr>
      <vt:lpstr>IDENTIFYING WHAT TO INCLUDE AND HOW</vt:lpstr>
      <vt:lpstr>IDENTIFYING WHAT TO INCLUDE AND HOW</vt:lpstr>
      <vt:lpstr>IDENTIFYING WHAT TO INCLUDE AND HOW</vt:lpstr>
      <vt:lpstr>NATIONAL DEVELOPMENTS</vt:lpstr>
      <vt:lpstr>TECHNOLOGY AND METHODOLOGY</vt:lpstr>
      <vt:lpstr>TECHNOLOGY AND METHODOLOGY</vt:lpstr>
      <vt:lpstr>RECEPTION RESEARCH</vt:lpstr>
      <vt:lpstr>RECEPTION RESEARCH</vt:lpstr>
      <vt:lpstr>INTERDISCIPLINARITY</vt:lpstr>
      <vt:lpstr>INTERDISCIPLINARITY</vt:lpstr>
      <vt:lpstr>MAINSTREAMING AND QUALITY</vt:lpstr>
      <vt:lpstr>UNIVERSAL DESIGN</vt:lpstr>
      <vt:lpstr>UNIVERSAL DESIGN</vt:lpstr>
      <vt:lpstr>UNIVERSAL DESIGN</vt:lpstr>
      <vt:lpstr>CONCLUSION</vt:lpstr>
      <vt:lpstr>AD RESEARCH</vt:lpstr>
      <vt:lpstr>Presentació del PowerPoint</vt:lpstr>
      <vt:lpstr>Presentació del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description research</dc:title>
  <dc:creator>Marta Rial Pan</dc:creator>
  <cp:lastModifiedBy>1228835</cp:lastModifiedBy>
  <cp:revision>3</cp:revision>
  <dcterms:modified xsi:type="dcterms:W3CDTF">2018-12-13T16:08:42Z</dcterms:modified>
</cp:coreProperties>
</file>