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71" d="100"/>
          <a:sy n="71" d="100"/>
        </p:scale>
        <p:origin x="-630" y="-108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23887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1366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1" name="Google Shape;23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155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8" name="Google Shape;238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86143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5" name="Google Shape;245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4358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2" name="Google Shape;252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1483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9" name="Google Shape;259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75022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6" name="Google Shape;266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64921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3" name="Google Shape;273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5385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0" name="Google Shape;280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35401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7" name="Google Shape;287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14854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4" name="Google Shape;29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4294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86138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99201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8" name="Google Shape;308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78920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5" name="Google Shape;315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57774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2" name="Google Shape;322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64319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9" name="Google Shape;329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32321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6" name="Google Shape;336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54019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3" name="Google Shape;343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36964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0" name="Google Shape;350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91947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7" name="Google Shape;357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96083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4" name="Google Shape;364;p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6443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71630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1" name="Google Shape;371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01397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0" name="Google Shape;380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p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13491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2464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1739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7406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7972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8894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7" name="Google Shape;21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3576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4" name="Google Shape;22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3710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 slide for video">
  <p:cSld name="Intro slide for video">
    <p:bg>
      <p:bgPr>
        <a:solidFill>
          <a:srgbClr val="91C6D8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2" y="6131588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3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/>
        </p:nvSpPr>
        <p:spPr>
          <a:xfrm>
            <a:off x="2285997" y="8951767"/>
            <a:ext cx="13716000" cy="68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68575" rIns="137150" bIns="68575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endParaRPr sz="6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0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025372" y="647379"/>
            <a:ext cx="16672264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Verdana"/>
              <a:buNone/>
              <a:defRPr sz="7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2405846" y="1890418"/>
            <a:ext cx="13715999" cy="14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23631" y="125965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217169" y="201148"/>
            <a:ext cx="17853660" cy="10085853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2"/>
          </p:nvPr>
        </p:nvSpPr>
        <p:spPr>
          <a:xfrm>
            <a:off x="2503504" y="3705293"/>
            <a:ext cx="13715999" cy="677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3"/>
          </p:nvPr>
        </p:nvSpPr>
        <p:spPr>
          <a:xfrm>
            <a:off x="2405846" y="4498127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type 1">
  <p:cSld name="1_Slide type 1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1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  <a:defRPr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02" name="Google Shape;102;p11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1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826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11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1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1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07" name="Google Shape;107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claimer slide">
  <p:cSld name="1_Disclaimer slide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12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2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12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2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Google Shape;11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 for power point">
  <p:cSld name="2_Title slide for power point">
    <p:bg>
      <p:bgPr>
        <a:solidFill>
          <a:srgbClr val="91C6D8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3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6" name="Google Shape;116;p13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3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8" name="Google Shape;11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3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0" name="Google Shape;120;p13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Google Shape;121;p13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3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4" name="Google Shape;124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lide type 1">
  <p:cSld name="2_Slide type 1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4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27" name="Google Shape;127;p14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4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Google Shape;129;p14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4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4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2" name="Google Shape;13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sclaimer slide">
  <p:cSld name="2_Disclaimer slide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15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5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Google Shape;136;p15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5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8" name="Google Shape;138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 for power point">
  <p:cSld name="3_Title slide for power point">
    <p:bg>
      <p:bgPr>
        <a:solidFill>
          <a:srgbClr val="91C6D8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6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p16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6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" name="Google Shape;14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6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5" name="Google Shape;145;p16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Google Shape;146;p16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6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6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9" name="Google Shape;149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lide type 1">
  <p:cSld name="3_Slide type 1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52" name="Google Shape;152;p17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7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Google Shape;154;p17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7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7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7" name="Google Shape;15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sclaimer slide">
  <p:cSld name="3_Disclaimer slide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18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18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1" name="Google Shape;161;p18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8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type 1">
  <p:cSld name="Slide type 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23" name="Google Shape;23;p3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8" name="Google Shape;2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Outro slide for video">
  <p:cSld name="1 Outro slide for video">
    <p:bg>
      <p:bgPr>
        <a:solidFill>
          <a:srgbClr val="91C6D8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/>
          <p:nvPr/>
        </p:nvSpPr>
        <p:spPr>
          <a:xfrm>
            <a:off x="2" y="6131588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50"/>
              <a:buFont typeface="Arial"/>
              <a:buNone/>
            </a:pPr>
            <a:r>
              <a:rPr lang="en-US" sz="4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Edited by: editor’s first and last name</a:t>
            </a:r>
            <a:endParaRPr sz="40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" name="Google Shape;31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3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/>
          <p:nvPr/>
        </p:nvSpPr>
        <p:spPr>
          <a:xfrm>
            <a:off x="2285997" y="8951767"/>
            <a:ext cx="13716000" cy="68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68575" rIns="137150" bIns="68575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endParaRPr sz="6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0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1025372" y="647379"/>
            <a:ext cx="16166237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Verdana"/>
              <a:buNone/>
              <a:defRPr sz="7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2285996" y="1804041"/>
            <a:ext cx="13715999" cy="1702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/>
          <p:nvPr/>
        </p:nvSpPr>
        <p:spPr>
          <a:xfrm>
            <a:off x="123631" y="125965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4"/>
          <p:cNvSpPr/>
          <p:nvPr/>
        </p:nvSpPr>
        <p:spPr>
          <a:xfrm>
            <a:off x="217169" y="201148"/>
            <a:ext cx="17853660" cy="10085853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2192456" y="3410846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3"/>
          </p:nvPr>
        </p:nvSpPr>
        <p:spPr>
          <a:xfrm>
            <a:off x="2250490" y="4760015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4"/>
          </p:nvPr>
        </p:nvSpPr>
        <p:spPr>
          <a:xfrm>
            <a:off x="2192456" y="4050262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claimer slide">
  <p:cSld name="Disclaimer slid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5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5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6" name="Google Shape;4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for video">
  <p:cSld name="Title slide for video">
    <p:bg>
      <p:bgPr>
        <a:solidFill>
          <a:srgbClr val="91C6D8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9" name="Google Shape;49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6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" name="Google Shape;51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6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6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6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for power point">
  <p:cSld name="Title slide for power point">
    <p:bg>
      <p:bgPr>
        <a:solidFill>
          <a:srgbClr val="91C6D8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9" name="Google Shape;59;p7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7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7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7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7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7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7" name="Google Shape;67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for video">
  <p:cSld name="End slide for video">
    <p:bg>
      <p:bgPr>
        <a:solidFill>
          <a:srgbClr val="91C6D8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8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8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2" name="Google Shape;72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8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8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8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8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for powerpoint">
  <p:cSld name="End slide for powerpoint">
    <p:bg>
      <p:bgPr>
        <a:solidFill>
          <a:srgbClr val="91C6D8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0" name="Google Shape;80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9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2" name="Google Shape;82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9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9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9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9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8" name="Google Shape;88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 for power point">
  <p:cSld name="1_Title slide for power point">
    <p:bg>
      <p:bgPr>
        <a:solidFill>
          <a:srgbClr val="91C6D8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0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0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0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0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5" name="Google Shape;95;p10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10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0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0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99" name="Google Shape;99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1C6D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>
            <a:spLocks noGrp="1"/>
          </p:cNvSpPr>
          <p:nvPr>
            <p:ph type="title"/>
          </p:nvPr>
        </p:nvSpPr>
        <p:spPr>
          <a:xfrm>
            <a:off x="1025372" y="647379"/>
            <a:ext cx="16672264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Verdana"/>
              <a:buNone/>
            </a:pPr>
            <a:r>
              <a:rPr lang="en-US" sz="66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ADDITIONAL SERVICES</a:t>
            </a:r>
            <a:endParaRPr sz="66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0" name="Google Shape;170;p19"/>
          <p:cNvSpPr txBox="1">
            <a:spLocks noGrp="1"/>
          </p:cNvSpPr>
          <p:nvPr>
            <p:ph type="body" idx="1"/>
          </p:nvPr>
        </p:nvSpPr>
        <p:spPr>
          <a:xfrm>
            <a:off x="2405846" y="1890418"/>
            <a:ext cx="13715999" cy="14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MODULE 1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UNIT 4</a:t>
            </a:r>
            <a:endParaRPr/>
          </a:p>
        </p:txBody>
      </p:sp>
      <p:sp>
        <p:nvSpPr>
          <p:cNvPr id="171" name="Google Shape;171;p19"/>
          <p:cNvSpPr txBox="1">
            <a:spLocks noGrp="1"/>
          </p:cNvSpPr>
          <p:nvPr>
            <p:ph type="body" idx="2"/>
          </p:nvPr>
        </p:nvSpPr>
        <p:spPr>
          <a:xfrm>
            <a:off x="1605777" y="3705293"/>
            <a:ext cx="16091859" cy="677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ALINE REMAEL</a:t>
            </a:r>
            <a:endParaRPr sz="3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2" name="Google Shape;172;p19"/>
          <p:cNvSpPr txBox="1">
            <a:spLocks noGrp="1"/>
          </p:cNvSpPr>
          <p:nvPr>
            <p:ph type="body" idx="3"/>
          </p:nvPr>
        </p:nvSpPr>
        <p:spPr>
          <a:xfrm>
            <a:off x="2405846" y="4498127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ANTWERP</a:t>
            </a:r>
            <a:endParaRPr sz="3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8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AI CONTENT</a:t>
            </a:r>
            <a:endParaRPr/>
          </a:p>
        </p:txBody>
      </p:sp>
      <p:sp>
        <p:nvSpPr>
          <p:cNvPr id="235" name="Google Shape;235;p28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Synopsis and specific visual details.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Technical information about the production.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9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AI CONTENT</a:t>
            </a:r>
            <a:endParaRPr/>
          </a:p>
        </p:txBody>
      </p:sp>
      <p:sp>
        <p:nvSpPr>
          <p:cNvPr id="242" name="Google Shape;242;p29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Artistic background of the event or production.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Information about the venue and its ambience.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0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AUDIO SUBTITLING (AST)</a:t>
            </a:r>
            <a:endParaRPr/>
          </a:p>
        </p:txBody>
      </p:sp>
      <p:sp>
        <p:nvSpPr>
          <p:cNvPr id="249" name="Google Shape;249;p30"/>
          <p:cNvSpPr txBox="1">
            <a:spLocks noGrp="1"/>
          </p:cNvSpPr>
          <p:nvPr>
            <p:ph type="body" idx="1"/>
          </p:nvPr>
        </p:nvSpPr>
        <p:spPr>
          <a:xfrm>
            <a:off x="900954" y="3148437"/>
            <a:ext cx="15532845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Many cultural productions are multilingual today.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Many cultural productions travel to other countries.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Not all audiences everywhere are polyglots.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1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AUDIO SUBTITLING (AST)</a:t>
            </a:r>
            <a:endParaRPr/>
          </a:p>
        </p:txBody>
      </p:sp>
      <p:sp>
        <p:nvSpPr>
          <p:cNvPr id="256" name="Google Shape;256;p31"/>
          <p:cNvSpPr txBox="1">
            <a:spLocks noGrp="1"/>
          </p:cNvSpPr>
          <p:nvPr>
            <p:ph type="body" idx="1"/>
          </p:nvPr>
        </p:nvSpPr>
        <p:spPr>
          <a:xfrm>
            <a:off x="900954" y="3148437"/>
            <a:ext cx="15532845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AST can help overcome such linguistic barriers.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2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AST FOR SCREEN AD</a:t>
            </a:r>
            <a:endParaRPr/>
          </a:p>
        </p:txBody>
      </p:sp>
      <p:sp>
        <p:nvSpPr>
          <p:cNvPr id="263" name="Google Shape;263;p32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Film translation:  often dubbing or subtitling.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AST FOR SCREEN AD</a:t>
            </a:r>
            <a:endParaRPr/>
          </a:p>
        </p:txBody>
      </p:sp>
      <p:sp>
        <p:nvSpPr>
          <p:cNvPr id="270" name="Google Shape;270;p33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Dubbed dialogues do not pose a problem.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People with sight loss can hear them.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4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AST FOR SCREEN AD</a:t>
            </a:r>
            <a:endParaRPr/>
          </a:p>
        </p:txBody>
      </p:sp>
      <p:sp>
        <p:nvSpPr>
          <p:cNvPr id="277" name="Google Shape;277;p34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Subtitles are text on screen: a problem. 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People with sight loss can’t read them. Hence: AST.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5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AST FOR SCREEN AD</a:t>
            </a:r>
            <a:endParaRPr/>
          </a:p>
        </p:txBody>
      </p:sp>
      <p:sp>
        <p:nvSpPr>
          <p:cNvPr id="284" name="Google Shape;284;p35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AST is a spoken rendering of the written subtitles already provided with a film.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6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AST FOR SCREEN AD</a:t>
            </a:r>
            <a:endParaRPr/>
          </a:p>
        </p:txBody>
      </p:sp>
      <p:sp>
        <p:nvSpPr>
          <p:cNvPr id="291" name="Google Shape;291;p36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AST allows people with sight loss to listen to the subtitles, giving them access to the dialogues.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7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AST FOR SCREEN AD</a:t>
            </a:r>
            <a:endParaRPr/>
          </a:p>
        </p:txBody>
      </p:sp>
      <p:sp>
        <p:nvSpPr>
          <p:cNvPr id="298" name="Google Shape;298;p37"/>
          <p:cNvSpPr txBox="1">
            <a:spLocks noGrp="1"/>
          </p:cNvSpPr>
          <p:nvPr>
            <p:ph type="body" idx="1"/>
          </p:nvPr>
        </p:nvSpPr>
        <p:spPr>
          <a:xfrm>
            <a:off x="1628318" y="3273128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 combination with AD, AST ensures full accessibility.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0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ADDITIONAL CHALLENGES</a:t>
            </a:r>
            <a:endParaRPr/>
          </a:p>
        </p:txBody>
      </p:sp>
      <p:sp>
        <p:nvSpPr>
          <p:cNvPr id="179" name="Google Shape;179;p20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Some productions present additional challenges and require additional services.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8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AST FOR LIVE PERFORMANCES</a:t>
            </a:r>
            <a:endParaRPr/>
          </a:p>
        </p:txBody>
      </p:sp>
      <p:sp>
        <p:nvSpPr>
          <p:cNvPr id="305" name="Google Shape;305;p38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Opera and theater often use surtitles for translating dialogues or arias.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9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AST FOR LIVE PERFORMANCES</a:t>
            </a:r>
            <a:endParaRPr/>
          </a:p>
        </p:txBody>
      </p:sp>
      <p:sp>
        <p:nvSpPr>
          <p:cNvPr id="312" name="Google Shape;312;p39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Sometimes surtitles can be rendered aurally.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40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AST FOR LIVE PERFORMANCES</a:t>
            </a:r>
            <a:endParaRPr/>
          </a:p>
        </p:txBody>
      </p:sp>
      <p:sp>
        <p:nvSpPr>
          <p:cNvPr id="319" name="Google Shape;319;p40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Surtitles can also be integrated in the AI or the AD.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41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TACTILE SOLUTIONS</a:t>
            </a:r>
            <a:endParaRPr/>
          </a:p>
        </p:txBody>
      </p:sp>
      <p:sp>
        <p:nvSpPr>
          <p:cNvPr id="326" name="Google Shape;326;p41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AI and AST provide information aurally.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42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TACTILE SOLUTIONS</a:t>
            </a:r>
            <a:endParaRPr/>
          </a:p>
        </p:txBody>
      </p:sp>
      <p:sp>
        <p:nvSpPr>
          <p:cNvPr id="333" name="Google Shape;333;p42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Other services provide information through touch.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They are usually combined with AD.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4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TOUCH TOURS</a:t>
            </a:r>
            <a:endParaRPr/>
          </a:p>
        </p:txBody>
      </p:sp>
      <p:sp>
        <p:nvSpPr>
          <p:cNvPr id="340" name="Google Shape;340;p43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Touch tours are organised at live events.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44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TOUCH TOURS</a:t>
            </a:r>
            <a:endParaRPr/>
          </a:p>
        </p:txBody>
      </p:sp>
      <p:sp>
        <p:nvSpPr>
          <p:cNvPr id="347" name="Google Shape;347;p44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Patrons explore the stage, handling selected props.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Live AD describes the objects while they are touched.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45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TACTILE EXPLORATION</a:t>
            </a:r>
            <a:endParaRPr/>
          </a:p>
        </p:txBody>
      </p:sp>
      <p:sp>
        <p:nvSpPr>
          <p:cNvPr id="354" name="Google Shape;354;p45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This is organised at museums and exhibitions.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46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TACTILE EXPLORATION</a:t>
            </a:r>
            <a:endParaRPr/>
          </a:p>
        </p:txBody>
      </p:sp>
      <p:sp>
        <p:nvSpPr>
          <p:cNvPr id="361" name="Google Shape;361;p46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It is combined with AD, recorded or live.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Some objects have been selected for tactile exploration, some are models of larger pieces.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7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TACTILE EXPLORATION</a:t>
            </a:r>
            <a:endParaRPr/>
          </a:p>
        </p:txBody>
      </p:sp>
      <p:sp>
        <p:nvSpPr>
          <p:cNvPr id="368" name="Google Shape;368;p47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More information? Consult: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Fryer, L. (2016). An Introduction to Audio Description.  or the ADLAB AD Guidelines online: Pictures Painted in Words.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1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ADDITIONAL SERVICES</a:t>
            </a:r>
            <a:endParaRPr/>
          </a:p>
        </p:txBody>
      </p:sp>
      <p:sp>
        <p:nvSpPr>
          <p:cNvPr id="186" name="Google Shape;186;p21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Some services are used mostly with dynamic AD, such as screen AD.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69;p19"/>
          <p:cNvSpPr txBox="1">
            <a:spLocks noGrp="1"/>
          </p:cNvSpPr>
          <p:nvPr>
            <p:ph type="title"/>
          </p:nvPr>
        </p:nvSpPr>
        <p:spPr>
          <a:xfrm>
            <a:off x="1025372" y="647379"/>
            <a:ext cx="16672264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Verdana"/>
              <a:buNone/>
            </a:pPr>
            <a:r>
              <a:rPr lang="en-US" sz="66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ADDITIONAL SERVICES</a:t>
            </a:r>
            <a:endParaRPr sz="66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" name="Google Shape;170;p19"/>
          <p:cNvSpPr txBox="1">
            <a:spLocks noGrp="1"/>
          </p:cNvSpPr>
          <p:nvPr>
            <p:ph type="body" idx="1"/>
          </p:nvPr>
        </p:nvSpPr>
        <p:spPr>
          <a:xfrm>
            <a:off x="2405846" y="1890418"/>
            <a:ext cx="13715999" cy="14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MODULE 1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UNIT 4</a:t>
            </a:r>
            <a:endParaRPr/>
          </a:p>
        </p:txBody>
      </p:sp>
      <p:sp>
        <p:nvSpPr>
          <p:cNvPr id="12" name="Google Shape;171;p19"/>
          <p:cNvSpPr txBox="1">
            <a:spLocks noGrp="1"/>
          </p:cNvSpPr>
          <p:nvPr>
            <p:ph type="body" idx="2"/>
          </p:nvPr>
        </p:nvSpPr>
        <p:spPr>
          <a:xfrm>
            <a:off x="1605777" y="3705293"/>
            <a:ext cx="16091859" cy="677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ALINE REMAEL</a:t>
            </a:r>
            <a:endParaRPr sz="3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" name="Google Shape;172;p19"/>
          <p:cNvSpPr txBox="1">
            <a:spLocks noGrp="1"/>
          </p:cNvSpPr>
          <p:nvPr>
            <p:ph type="body" idx="3"/>
          </p:nvPr>
        </p:nvSpPr>
        <p:spPr>
          <a:xfrm>
            <a:off x="2405846" y="4498127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ANTWERP</a:t>
            </a:r>
            <a:endParaRPr sz="3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49"/>
          <p:cNvSpPr txBox="1">
            <a:spLocks noGrp="1"/>
          </p:cNvSpPr>
          <p:nvPr>
            <p:ph type="body" idx="1"/>
          </p:nvPr>
        </p:nvSpPr>
        <p:spPr>
          <a:xfrm>
            <a:off x="1912446" y="580826"/>
            <a:ext cx="14763322" cy="8635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The preparation of this presentation was supported by ADLAB PRO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(Audio Description: A Laboratory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for the Development of a New Professional Profile),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financed by the European Union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under the Erasmus+ Programme,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Key Action 2 – Strategic Partnerships,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Project number:2016-1-IT02-KA203-024311. 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50"/>
          <p:cNvSpPr txBox="1">
            <a:spLocks noGrp="1"/>
          </p:cNvSpPr>
          <p:nvPr>
            <p:ph type="body" idx="1"/>
          </p:nvPr>
        </p:nvSpPr>
        <p:spPr>
          <a:xfrm>
            <a:off x="2454442" y="1381478"/>
            <a:ext cx="15011717" cy="7858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The information and views set out in this presentation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are those of the authors and do not necessarily reflect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the official opinion of the European Union.</a:t>
            </a:r>
            <a:endParaRPr sz="4000" b="0" i="0" u="none" strike="noStrike" cap="none">
              <a:solidFill>
                <a:srgbClr val="21212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Neither the European Union institutions and bodies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nor any person acting on their behalf may be held responsible for the use which may be made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of the information contained therein.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endParaRPr sz="4000" b="0" i="0" u="none" strike="noStrike" cap="none">
              <a:solidFill>
                <a:srgbClr val="21212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21212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2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ADDITIONAL SERVICES</a:t>
            </a:r>
            <a:endParaRPr/>
          </a:p>
        </p:txBody>
      </p:sp>
      <p:sp>
        <p:nvSpPr>
          <p:cNvPr id="193" name="Google Shape;193;p22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Some services are used with static AD such as AD for museums or exhibitions.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ADDITIONAL SERVICES</a:t>
            </a:r>
            <a:endParaRPr/>
          </a:p>
        </p:txBody>
      </p:sp>
      <p:sp>
        <p:nvSpPr>
          <p:cNvPr id="200" name="Google Shape;200;p23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Audio introductions,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Audio subtitling,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Touch tours,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Tactile exploration.</a:t>
            </a:r>
            <a:endParaRPr/>
          </a:p>
          <a:p>
            <a:pPr marL="280524" marR="0" lvl="0" indent="-26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4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AUDIO INTRODUCTION (AI)</a:t>
            </a:r>
            <a:endParaRPr/>
          </a:p>
        </p:txBody>
      </p:sp>
      <p:sp>
        <p:nvSpPr>
          <p:cNvPr id="207" name="Google Shape;207;p24"/>
          <p:cNvSpPr txBox="1">
            <a:spLocks noGrp="1"/>
          </p:cNvSpPr>
          <p:nvPr>
            <p:ph type="body" idx="1"/>
          </p:nvPr>
        </p:nvSpPr>
        <p:spPr>
          <a:xfrm>
            <a:off x="2328703" y="24875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 AI is a continuous piece of prose containing information that cannot be included in the AD.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5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AUDIO INTRODUCTION (AI)</a:t>
            </a:r>
            <a:endParaRPr/>
          </a:p>
        </p:txBody>
      </p:sp>
      <p:sp>
        <p:nvSpPr>
          <p:cNvPr id="214" name="Google Shape;214;p25"/>
          <p:cNvSpPr txBox="1">
            <a:spLocks noGrp="1"/>
          </p:cNvSpPr>
          <p:nvPr>
            <p:ph type="body" idx="1"/>
          </p:nvPr>
        </p:nvSpPr>
        <p:spPr>
          <a:xfrm>
            <a:off x="2328703" y="24875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 AI complements the AD in case of time limitations.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It is used with live events, sometimes screen AD.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6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AUDIO INTRODUCTION (AI)</a:t>
            </a:r>
            <a:endParaRPr/>
          </a:p>
        </p:txBody>
      </p:sp>
      <p:sp>
        <p:nvSpPr>
          <p:cNvPr id="221" name="Google Shape;221;p26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 AI is made available before the event starts.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7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AUDIO INTRODUCTION (AI)</a:t>
            </a:r>
            <a:endParaRPr/>
          </a:p>
        </p:txBody>
      </p:sp>
      <p:sp>
        <p:nvSpPr>
          <p:cNvPr id="228" name="Google Shape;228;p27"/>
          <p:cNvSpPr txBox="1">
            <a:spLocks noGrp="1"/>
          </p:cNvSpPr>
          <p:nvPr>
            <p:ph type="body" idx="1"/>
          </p:nvPr>
        </p:nvSpPr>
        <p:spPr>
          <a:xfrm>
            <a:off x="900955" y="3148437"/>
            <a:ext cx="14092021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It can be offered live, as a written text or a recording,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at the venue itself or on a website, DVD or USB.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MA PAGINA - TITOLO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588</Words>
  <Application>Microsoft Office PowerPoint</Application>
  <PresentationFormat>Personalització</PresentationFormat>
  <Paragraphs>126</Paragraphs>
  <Slides>32</Slides>
  <Notes>32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32</vt:i4>
      </vt:variant>
    </vt:vector>
  </HeadingPairs>
  <TitlesOfParts>
    <vt:vector size="33" baseType="lpstr">
      <vt:lpstr>PRIMA PAGINA - TITOLO</vt:lpstr>
      <vt:lpstr>ADDITIONAL SERVICES</vt:lpstr>
      <vt:lpstr>ADDITIONAL CHALLENGES</vt:lpstr>
      <vt:lpstr>ADDITIONAL SERVICES</vt:lpstr>
      <vt:lpstr>ADDITIONAL SERVICES</vt:lpstr>
      <vt:lpstr>ADDITIONAL SERVICES</vt:lpstr>
      <vt:lpstr>AUDIO INTRODUCTION (AI)</vt:lpstr>
      <vt:lpstr>AUDIO INTRODUCTION (AI)</vt:lpstr>
      <vt:lpstr>AUDIO INTRODUCTION (AI)</vt:lpstr>
      <vt:lpstr>AUDIO INTRODUCTION (AI)</vt:lpstr>
      <vt:lpstr>AI CONTENT</vt:lpstr>
      <vt:lpstr>AI CONTENT</vt:lpstr>
      <vt:lpstr>AUDIO SUBTITLING (AST)</vt:lpstr>
      <vt:lpstr>AUDIO SUBTITLING (AST)</vt:lpstr>
      <vt:lpstr>AST FOR SCREEN AD</vt:lpstr>
      <vt:lpstr>AST FOR SCREEN AD</vt:lpstr>
      <vt:lpstr>AST FOR SCREEN AD</vt:lpstr>
      <vt:lpstr>AST FOR SCREEN AD</vt:lpstr>
      <vt:lpstr>AST FOR SCREEN AD</vt:lpstr>
      <vt:lpstr>AST FOR SCREEN AD</vt:lpstr>
      <vt:lpstr>AST FOR LIVE PERFORMANCES</vt:lpstr>
      <vt:lpstr>AST FOR LIVE PERFORMANCES</vt:lpstr>
      <vt:lpstr>AST FOR LIVE PERFORMANCES</vt:lpstr>
      <vt:lpstr>TACTILE SOLUTIONS</vt:lpstr>
      <vt:lpstr>TACTILE SOLUTIONS</vt:lpstr>
      <vt:lpstr>TOUCH TOURS</vt:lpstr>
      <vt:lpstr>TOUCH TOURS</vt:lpstr>
      <vt:lpstr>TACTILE EXPLORATION</vt:lpstr>
      <vt:lpstr>TACTILE EXPLORATION</vt:lpstr>
      <vt:lpstr>TACTILE EXPLORATION</vt:lpstr>
      <vt:lpstr>ADDITIONAL SERVICES</vt:lpstr>
      <vt:lpstr>Presentació del PowerPoint</vt:lpstr>
      <vt:lpstr>Presentació del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services</dc:title>
  <dc:creator>Marta Rial Pan</dc:creator>
  <cp:lastModifiedBy>1228835</cp:lastModifiedBy>
  <cp:revision>3</cp:revision>
  <dcterms:modified xsi:type="dcterms:W3CDTF">2018-12-13T16:13:02Z</dcterms:modified>
</cp:coreProperties>
</file>