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71" d="100"/>
          <a:sy n="71" d="100"/>
        </p:scale>
        <p:origin x="-630" y="-108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357051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794470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7" name="Google Shape;217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79011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4" name="Google Shape;224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9333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3" name="Google Shape;233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530914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0" name="Google Shape;240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8338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8" name="Google Shape;248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69687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7" name="Google Shape;257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21171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4" name="Google Shape;264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82968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3" name="Google Shape;273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69364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0" name="Google Shape;280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p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69381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21906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1" name="Google Shape;161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98035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703303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Google Shape;302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55910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8" name="Google Shape;168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3470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5" name="Google Shape;175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5183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2" name="Google Shape;182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589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79248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6" name="Google Shape;196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029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1285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0" name="Google Shape;210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670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for video">
  <p:cSld name="Title slide for video">
    <p:bg>
      <p:bgPr>
        <a:solidFill>
          <a:srgbClr val="91C6D8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lide type 1">
  <p:cSld name="1_Slide type 1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1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Verdana"/>
              <a:buNone/>
              <a:defRPr sz="5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90" name="Google Shape;90;p11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1"/>
          <p:cNvSpPr txBox="1">
            <a:spLocks noGrp="1"/>
          </p:cNvSpPr>
          <p:nvPr>
            <p:ph type="body" idx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Google Shape;92;p11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1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1"/>
          <p:cNvSpPr txBox="1">
            <a:spLocks noGrp="1"/>
          </p:cNvSpPr>
          <p:nvPr>
            <p:ph type="body" idx="2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95" name="Google Shape;95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265" y="9787180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sclaimer slide">
  <p:cSld name="1_Disclaimer slide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12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2"/>
          <p:cNvSpPr txBox="1">
            <a:spLocks noGrp="1"/>
          </p:cNvSpPr>
          <p:nvPr>
            <p:ph type="body" idx="1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1964"/>
              <a:buFont typeface="Arial"/>
              <a:buNone/>
              <a:defRPr sz="19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9" name="Google Shape;99;p12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2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1" name="Google Shape;101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1521" y="9795609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 for power point">
  <p:cSld name="2_Title slide for power point">
    <p:bg>
      <p:bgPr>
        <a:solidFill>
          <a:srgbClr val="91C6D8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3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4" name="Google Shape;104;p13" title="ADLABPRO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3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6" name="Google Shape;106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3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8" name="Google Shape;108;p13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Google Shape;109;p13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3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3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12" name="Google Shape;112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43419" y="7873811"/>
            <a:ext cx="2601158" cy="9104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lide type 1">
  <p:cSld name="2_Slide type 1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4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Verdana"/>
              <a:buNone/>
              <a:defRPr sz="5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115" name="Google Shape;115;p14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4"/>
          <p:cNvSpPr txBox="1">
            <a:spLocks noGrp="1"/>
          </p:cNvSpPr>
          <p:nvPr>
            <p:ph type="body" idx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7" name="Google Shape;117;p14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4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4"/>
          <p:cNvSpPr txBox="1">
            <a:spLocks noGrp="1"/>
          </p:cNvSpPr>
          <p:nvPr>
            <p:ph type="body" idx="2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20" name="Google Shape;120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265" y="9787180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sclaimer slide">
  <p:cSld name="2_Disclaimer slide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15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5"/>
          <p:cNvSpPr txBox="1">
            <a:spLocks noGrp="1"/>
          </p:cNvSpPr>
          <p:nvPr>
            <p:ph type="body" idx="1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1964"/>
              <a:buFont typeface="Arial"/>
              <a:buNone/>
              <a:defRPr sz="19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Google Shape;124;p15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5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6" name="Google Shape;126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1521" y="9795609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 for power point">
  <p:cSld name="3_Title slide for power point">
    <p:bg>
      <p:bgPr>
        <a:solidFill>
          <a:srgbClr val="91C6D8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9" name="Google Shape;129;p16" title="ADLABPRO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16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1" name="Google Shape;131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16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3" name="Google Shape;133;p16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4" name="Google Shape;134;p16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6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6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37" name="Google Shape;137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43419" y="7873811"/>
            <a:ext cx="2601158" cy="9104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lide type 1">
  <p:cSld name="3_Slide type 1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7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Verdana"/>
              <a:buNone/>
              <a:defRPr sz="5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140" name="Google Shape;140;p17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17"/>
          <p:cNvSpPr txBox="1">
            <a:spLocks noGrp="1"/>
          </p:cNvSpPr>
          <p:nvPr>
            <p:ph type="body" idx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2" name="Google Shape;142;p17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7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7"/>
          <p:cNvSpPr txBox="1">
            <a:spLocks noGrp="1"/>
          </p:cNvSpPr>
          <p:nvPr>
            <p:ph type="body" idx="2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45" name="Google Shape;145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265" y="9787180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isclaimer slide">
  <p:cSld name="3_Disclaimer slide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p18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18"/>
          <p:cNvSpPr txBox="1">
            <a:spLocks noGrp="1"/>
          </p:cNvSpPr>
          <p:nvPr>
            <p:ph type="body" idx="1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1964"/>
              <a:buFont typeface="Arial"/>
              <a:buNone/>
              <a:defRPr sz="19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9" name="Google Shape;149;p18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8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1" name="Google Shape;151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1521" y="9795609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type 1">
  <p:cSld name="Slide type 1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  <a:defRPr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22" name="Google Shape;22;p3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826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3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2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7" name="Google Shape;27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265" y="9787180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 slide for video">
  <p:cSld name="End slide for video">
    <p:bg>
      <p:bgPr>
        <a:solidFill>
          <a:srgbClr val="91C6D8"/>
        </a:soli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" name="Google Shape;30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4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2" name="Google Shape;32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4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4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4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4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Disclaimer slide">
  <p:cSld name="4_Disclaimer slid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oogle Shape;39;p5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1964"/>
              <a:buFont typeface="Arial"/>
              <a:buNone/>
              <a:defRPr sz="19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5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42;p5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3" name="Google Shape;43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1521" y="9795609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Disclaimer slide">
  <p:cSld name="5_Disclaimer slide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6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1964"/>
              <a:buFont typeface="Arial"/>
              <a:buNone/>
              <a:defRPr sz="19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6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9" name="Google Shape;49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1521" y="9795609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for power point">
  <p:cSld name="Title slide for power point">
    <p:bg>
      <p:bgPr>
        <a:solidFill>
          <a:srgbClr val="91C6D8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2" name="Google Shape;52;p7" title="ADLABPRO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7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4" name="Google Shape;54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7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7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7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7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60" name="Google Shape;60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43419" y="7873811"/>
            <a:ext cx="2601158" cy="9104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sclaimer slide">
  <p:cSld name="Disclaimer slide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8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8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8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5" name="Google Shape;65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1521" y="9795609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 slide for powerpoint">
  <p:cSld name="End slide for powerpoint">
    <p:bg>
      <p:bgPr>
        <a:solidFill>
          <a:srgbClr val="91C6D8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8" name="Google Shape;68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9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0" name="Google Shape;70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9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9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9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9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76" name="Google Shape;76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43419" y="7873811"/>
            <a:ext cx="2601158" cy="9104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 for power point">
  <p:cSld name="1_Title slide for power point">
    <p:bg>
      <p:bgPr>
        <a:solidFill>
          <a:srgbClr val="91C6D8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0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9" name="Google Shape;79;p10" title="ADLABPRO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0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en-US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1" name="Google Shape;81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0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3" name="Google Shape;83;p10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10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0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87" name="Google Shape;87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43419" y="7873811"/>
            <a:ext cx="2601158" cy="9104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1C6D8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9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00"/>
              <a:buFont typeface="Verdana"/>
              <a:buNone/>
            </a:pPr>
            <a:r>
              <a:rPr lang="en-US" sz="61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 AUDIO DESCRIPTION PROCESS</a:t>
            </a:r>
            <a:endParaRPr sz="6136" b="1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7" name="Google Shape;157;p19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MODULE 1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UNIT 5</a:t>
            </a:r>
            <a:endParaRPr dirty="0"/>
          </a:p>
        </p:txBody>
      </p:sp>
      <p:sp>
        <p:nvSpPr>
          <p:cNvPr id="158" name="Google Shape;158;p19"/>
          <p:cNvSpPr txBox="1">
            <a:spLocks noGrp="1"/>
          </p:cNvSpPr>
          <p:nvPr>
            <p:ph type="body" idx="2"/>
          </p:nvPr>
        </p:nvSpPr>
        <p:spPr>
          <a:xfrm>
            <a:off x="2286007" y="3828482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en-US" sz="3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NINA REVIERS</a:t>
            </a:r>
            <a:endParaRPr sz="35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en-US" sz="3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UNIVERSITY OF ANTWERP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8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FEEDBACK</a:t>
            </a:r>
            <a:endParaRPr/>
          </a:p>
        </p:txBody>
      </p:sp>
      <p:sp>
        <p:nvSpPr>
          <p:cNvPr id="221" name="Google Shape;221;p28"/>
          <p:cNvSpPr txBox="1">
            <a:spLocks noGrp="1"/>
          </p:cNvSpPr>
          <p:nvPr>
            <p:ph type="body" idx="1"/>
          </p:nvPr>
        </p:nvSpPr>
        <p:spPr>
          <a:xfrm>
            <a:off x="1067209" y="3065311"/>
            <a:ext cx="16446698" cy="4283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marR="0" lvl="0" indent="-571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From the production team.</a:t>
            </a:r>
            <a:endParaRPr/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From AD users.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9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SPECIALISTS </a:t>
            </a:r>
            <a:endParaRPr/>
          </a:p>
        </p:txBody>
      </p:sp>
      <p:sp>
        <p:nvSpPr>
          <p:cNvPr id="228" name="Google Shape;228;p29"/>
          <p:cNvSpPr txBox="1">
            <a:spLocks noGrp="1"/>
          </p:cNvSpPr>
          <p:nvPr>
            <p:ph type="body" idx="1"/>
          </p:nvPr>
        </p:nvSpPr>
        <p:spPr>
          <a:xfrm>
            <a:off x="1067209" y="3065311"/>
            <a:ext cx="5577414" cy="4283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Single describer 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29" name="Google Shape;229;p29"/>
          <p:cNvSpPr txBox="1"/>
          <p:nvPr/>
        </p:nvSpPr>
        <p:spPr>
          <a:xfrm>
            <a:off x="9154473" y="3065311"/>
            <a:ext cx="5577414" cy="4283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AD team</a:t>
            </a:r>
            <a:endParaRPr/>
          </a:p>
        </p:txBody>
      </p:sp>
      <p:sp>
        <p:nvSpPr>
          <p:cNvPr id="230" name="Google Shape;230;p29" title="Arrow"/>
          <p:cNvSpPr/>
          <p:nvPr/>
        </p:nvSpPr>
        <p:spPr>
          <a:xfrm>
            <a:off x="6282531" y="3456880"/>
            <a:ext cx="1905747" cy="272508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78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0"/>
          <p:cNvSpPr txBox="1">
            <a:spLocks noGrp="1"/>
          </p:cNvSpPr>
          <p:nvPr>
            <p:ph type="body" idx="1"/>
          </p:nvPr>
        </p:nvSpPr>
        <p:spPr>
          <a:xfrm>
            <a:off x="1067209" y="3065311"/>
            <a:ext cx="16446698" cy="4283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marR="0" lvl="0" indent="-571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 organiser.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 artistic team.</a:t>
            </a:r>
            <a:endParaRPr/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 AD team.</a:t>
            </a:r>
            <a:endParaRPr/>
          </a:p>
        </p:txBody>
      </p:sp>
      <p:sp>
        <p:nvSpPr>
          <p:cNvPr id="237" name="Google Shape;237;p30"/>
          <p:cNvSpPr txBox="1"/>
          <p:nvPr/>
        </p:nvSpPr>
        <p:spPr>
          <a:xfrm>
            <a:off x="2723289" y="517780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SPECIALISTS 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1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 ORGANISER</a:t>
            </a:r>
            <a:endParaRPr/>
          </a:p>
        </p:txBody>
      </p:sp>
      <p:sp>
        <p:nvSpPr>
          <p:cNvPr id="244" name="Google Shape;244;p31"/>
          <p:cNvSpPr txBox="1">
            <a:spLocks noGrp="1"/>
          </p:cNvSpPr>
          <p:nvPr>
            <p:ph type="body" idx="1"/>
          </p:nvPr>
        </p:nvSpPr>
        <p:spPr>
          <a:xfrm>
            <a:off x="1067209" y="3065311"/>
            <a:ext cx="7539925" cy="6353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marR="0" lvl="0" indent="-571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Film production company.</a:t>
            </a:r>
            <a:endParaRPr/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Broadcaster.</a:t>
            </a:r>
            <a:endParaRPr/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Cultural venue.</a:t>
            </a:r>
            <a:endParaRPr/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Sports organisation.</a:t>
            </a:r>
            <a:endParaRPr/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Museum curator.</a:t>
            </a:r>
            <a:endParaRPr/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Etc.</a:t>
            </a:r>
            <a:endParaRPr/>
          </a:p>
        </p:txBody>
      </p:sp>
      <p:sp>
        <p:nvSpPr>
          <p:cNvPr id="245" name="Google Shape;245;p31"/>
          <p:cNvSpPr txBox="1"/>
          <p:nvPr/>
        </p:nvSpPr>
        <p:spPr>
          <a:xfrm>
            <a:off x="19102952" y="5232697"/>
            <a:ext cx="7539925" cy="2018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Preparation &amp; feedback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2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 ORGANISER</a:t>
            </a:r>
            <a:endParaRPr/>
          </a:p>
        </p:txBody>
      </p:sp>
      <p:sp>
        <p:nvSpPr>
          <p:cNvPr id="252" name="Google Shape;252;p32"/>
          <p:cNvSpPr txBox="1">
            <a:spLocks noGrp="1"/>
          </p:cNvSpPr>
          <p:nvPr>
            <p:ph type="body" idx="1"/>
          </p:nvPr>
        </p:nvSpPr>
        <p:spPr>
          <a:xfrm>
            <a:off x="1067209" y="3065311"/>
            <a:ext cx="7539925" cy="6353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marR="0" lvl="0" indent="-571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Film production company.</a:t>
            </a:r>
            <a:endParaRPr/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Broadcaster.</a:t>
            </a:r>
            <a:endParaRPr/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Cultural venue.</a:t>
            </a:r>
            <a:endParaRPr/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Sports organisation.</a:t>
            </a:r>
            <a:endParaRPr/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Museum curator.</a:t>
            </a:r>
            <a:endParaRPr/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Etc.</a:t>
            </a:r>
            <a:endParaRPr/>
          </a:p>
        </p:txBody>
      </p:sp>
      <p:sp>
        <p:nvSpPr>
          <p:cNvPr id="253" name="Google Shape;253;p32"/>
          <p:cNvSpPr txBox="1"/>
          <p:nvPr/>
        </p:nvSpPr>
        <p:spPr>
          <a:xfrm>
            <a:off x="10513133" y="4963123"/>
            <a:ext cx="7539925" cy="2018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Preparation &amp; feedback</a:t>
            </a:r>
            <a:endParaRPr/>
          </a:p>
        </p:txBody>
      </p:sp>
      <p:sp>
        <p:nvSpPr>
          <p:cNvPr id="254" name="Google Shape;254;p32" title="Arrow"/>
          <p:cNvSpPr/>
          <p:nvPr/>
        </p:nvSpPr>
        <p:spPr>
          <a:xfrm>
            <a:off x="8214708" y="5419494"/>
            <a:ext cx="1905747" cy="272508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78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3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ARTISTIC TEAM</a:t>
            </a:r>
            <a:endParaRPr/>
          </a:p>
        </p:txBody>
      </p:sp>
      <p:sp>
        <p:nvSpPr>
          <p:cNvPr id="261" name="Google Shape;261;p33"/>
          <p:cNvSpPr txBox="1">
            <a:spLocks noGrp="1"/>
          </p:cNvSpPr>
          <p:nvPr>
            <p:ph type="body" idx="1"/>
          </p:nvPr>
        </p:nvSpPr>
        <p:spPr>
          <a:xfrm>
            <a:off x="1067209" y="3065311"/>
            <a:ext cx="7539925" cy="6353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marR="0" lvl="0" indent="-571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Directors and assistants.</a:t>
            </a:r>
            <a:endParaRPr/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Actors or artists.</a:t>
            </a:r>
            <a:endParaRPr/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Directors of photography.</a:t>
            </a:r>
            <a:endParaRPr/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Sound designers.</a:t>
            </a:r>
            <a:endParaRPr/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Costume and stage designers.</a:t>
            </a:r>
            <a:endParaRPr/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Scriptwriters.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34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ARTISTIC TEAM</a:t>
            </a:r>
            <a:endParaRPr/>
          </a:p>
        </p:txBody>
      </p:sp>
      <p:sp>
        <p:nvSpPr>
          <p:cNvPr id="268" name="Google Shape;268;p34"/>
          <p:cNvSpPr txBox="1">
            <a:spLocks noGrp="1"/>
          </p:cNvSpPr>
          <p:nvPr>
            <p:ph type="body" idx="1"/>
          </p:nvPr>
        </p:nvSpPr>
        <p:spPr>
          <a:xfrm>
            <a:off x="1067209" y="3065311"/>
            <a:ext cx="7539925" cy="6353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marR="0" lvl="0" indent="-571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Directors and assistants.</a:t>
            </a:r>
            <a:endParaRPr/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Actors or artists</a:t>
            </a:r>
            <a:endParaRPr/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Directors of photography.</a:t>
            </a:r>
            <a:endParaRPr/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Sound designers.</a:t>
            </a:r>
            <a:endParaRPr/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Costume and stage designers.</a:t>
            </a:r>
            <a:endParaRPr/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Scriptwriters.</a:t>
            </a:r>
            <a:endParaRPr/>
          </a:p>
        </p:txBody>
      </p:sp>
      <p:sp>
        <p:nvSpPr>
          <p:cNvPr id="269" name="Google Shape;269;p34"/>
          <p:cNvSpPr txBox="1"/>
          <p:nvPr/>
        </p:nvSpPr>
        <p:spPr>
          <a:xfrm>
            <a:off x="10513133" y="4963123"/>
            <a:ext cx="7539925" cy="2018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0035" marR="0" lvl="0" indent="-28003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Scripting</a:t>
            </a:r>
            <a:endParaRPr/>
          </a:p>
        </p:txBody>
      </p:sp>
      <p:sp>
        <p:nvSpPr>
          <p:cNvPr id="270" name="Google Shape;270;p34" title="Arrow"/>
          <p:cNvSpPr/>
          <p:nvPr/>
        </p:nvSpPr>
        <p:spPr>
          <a:xfrm>
            <a:off x="8214708" y="5419494"/>
            <a:ext cx="1905747" cy="272508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78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5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AD TEAM</a:t>
            </a:r>
            <a:endParaRPr/>
          </a:p>
        </p:txBody>
      </p:sp>
      <p:sp>
        <p:nvSpPr>
          <p:cNvPr id="277" name="Google Shape;277;p35"/>
          <p:cNvSpPr txBox="1">
            <a:spLocks noGrp="1"/>
          </p:cNvSpPr>
          <p:nvPr>
            <p:ph type="body" idx="1"/>
          </p:nvPr>
        </p:nvSpPr>
        <p:spPr>
          <a:xfrm>
            <a:off x="1067209" y="3065311"/>
            <a:ext cx="7539925" cy="6353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marR="0" lvl="0" indent="-571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Audio describer.</a:t>
            </a:r>
            <a:endParaRPr/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Final editor.</a:t>
            </a:r>
            <a:endParaRPr/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Visually impaired advisor.</a:t>
            </a:r>
            <a:endParaRPr/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AD director.</a:t>
            </a:r>
            <a:endParaRPr/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Voice talents.</a:t>
            </a:r>
            <a:endParaRPr/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AD sound technician.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36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AD TEAM</a:t>
            </a:r>
            <a:endParaRPr/>
          </a:p>
        </p:txBody>
      </p:sp>
      <p:sp>
        <p:nvSpPr>
          <p:cNvPr id="284" name="Google Shape;284;p36"/>
          <p:cNvSpPr txBox="1">
            <a:spLocks noGrp="1"/>
          </p:cNvSpPr>
          <p:nvPr>
            <p:ph type="body" idx="1"/>
          </p:nvPr>
        </p:nvSpPr>
        <p:spPr>
          <a:xfrm>
            <a:off x="1067209" y="3065311"/>
            <a:ext cx="7539925" cy="6353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marR="0" lvl="0" indent="-571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Audio describer.</a:t>
            </a:r>
            <a:endParaRPr/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Final editor.</a:t>
            </a:r>
            <a:endParaRPr/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Visually impaired advisor.</a:t>
            </a:r>
            <a:endParaRPr/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AD director.</a:t>
            </a:r>
            <a:endParaRPr/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Voice talents.</a:t>
            </a:r>
            <a:endParaRPr/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AD sound technician.</a:t>
            </a:r>
            <a:endParaRPr/>
          </a:p>
        </p:txBody>
      </p:sp>
      <p:sp>
        <p:nvSpPr>
          <p:cNvPr id="285" name="Google Shape;285;p36"/>
          <p:cNvSpPr txBox="1"/>
          <p:nvPr/>
        </p:nvSpPr>
        <p:spPr>
          <a:xfrm>
            <a:off x="10748075" y="4990832"/>
            <a:ext cx="7539925" cy="2018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0524" marR="0" lvl="0" indent="-280524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All stages</a:t>
            </a:r>
            <a:endParaRPr/>
          </a:p>
        </p:txBody>
      </p:sp>
      <p:sp>
        <p:nvSpPr>
          <p:cNvPr id="286" name="Google Shape;286;p36" title="Arrow"/>
          <p:cNvSpPr/>
          <p:nvPr/>
        </p:nvSpPr>
        <p:spPr>
          <a:xfrm>
            <a:off x="8607134" y="5441797"/>
            <a:ext cx="1905747" cy="272508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78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156;p19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00"/>
              <a:buFont typeface="Verdana"/>
              <a:buNone/>
            </a:pPr>
            <a:r>
              <a:rPr lang="en-US" sz="61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 AUDIO DESCRIPTION PROCESS</a:t>
            </a:r>
            <a:endParaRPr sz="6136" b="1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" name="Google Shape;157;p19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MODULE 1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UNIT 5</a:t>
            </a:r>
            <a:endParaRPr dirty="0"/>
          </a:p>
        </p:txBody>
      </p:sp>
      <p:sp>
        <p:nvSpPr>
          <p:cNvPr id="10" name="Google Shape;158;p19"/>
          <p:cNvSpPr txBox="1">
            <a:spLocks noGrp="1"/>
          </p:cNvSpPr>
          <p:nvPr>
            <p:ph type="body" idx="2"/>
          </p:nvPr>
        </p:nvSpPr>
        <p:spPr>
          <a:xfrm>
            <a:off x="2286007" y="3828482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en-US" sz="3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NINA REVIERS</a:t>
            </a:r>
            <a:endParaRPr sz="35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en-US" sz="3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UNIVERSITY OF ANTWERP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0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 THIS UNIT</a:t>
            </a:r>
            <a:endParaRPr/>
          </a:p>
        </p:txBody>
      </p:sp>
      <p:sp>
        <p:nvSpPr>
          <p:cNvPr id="165" name="Google Shape;165;p20"/>
          <p:cNvSpPr txBox="1">
            <a:spLocks noGrp="1"/>
          </p:cNvSpPr>
          <p:nvPr>
            <p:ph type="body" idx="1"/>
          </p:nvPr>
        </p:nvSpPr>
        <p:spPr>
          <a:xfrm>
            <a:off x="1017332" y="2487537"/>
            <a:ext cx="16496575" cy="5010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0035" marR="0" lvl="0" indent="-28003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Parameters of the AD workflow.</a:t>
            </a:r>
            <a:endParaRPr/>
          </a:p>
          <a:p>
            <a:pPr marL="280035" marR="0" lvl="0" indent="-280035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Stages in the AD workflow.</a:t>
            </a:r>
            <a:endParaRPr/>
          </a:p>
          <a:p>
            <a:pPr marL="280035" marR="0" lvl="0" indent="-280035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Role of specialists involved.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38"/>
          <p:cNvSpPr txBox="1">
            <a:spLocks noGrp="1"/>
          </p:cNvSpPr>
          <p:nvPr>
            <p:ph type="body" idx="1"/>
          </p:nvPr>
        </p:nvSpPr>
        <p:spPr>
          <a:xfrm>
            <a:off x="1912446" y="580826"/>
            <a:ext cx="14763322" cy="8635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    The preparation of this presentation was supported by ADLAB PRO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(Audio Description: A Laboratory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for the Development of a New Professional Profile),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financed by the European Union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under the Erasmus+ Programme,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Key Action 2 – Strategic Partnerships,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Project number:2016-1-IT02-KA203-024311. 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39"/>
          <p:cNvSpPr txBox="1">
            <a:spLocks noGrp="1"/>
          </p:cNvSpPr>
          <p:nvPr>
            <p:ph type="body" idx="1"/>
          </p:nvPr>
        </p:nvSpPr>
        <p:spPr>
          <a:xfrm>
            <a:off x="2454442" y="1381478"/>
            <a:ext cx="15011717" cy="7858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The information and views set out in this presentation</a:t>
            </a:r>
            <a:endParaRPr/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are those of the authors and do not necessarily reflect</a:t>
            </a:r>
            <a:endParaRPr/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the official opinion of the European Union.</a:t>
            </a:r>
            <a:endParaRPr sz="4000" b="0" i="0" u="none" strike="noStrike" cap="none">
              <a:solidFill>
                <a:srgbClr val="21212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Neither the European Union institutions and bodies</a:t>
            </a:r>
            <a:endParaRPr/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nor any person acting on their behalf may be held responsible for the use which may be made</a:t>
            </a:r>
            <a:endParaRPr/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of the information contained therein.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  <a:endParaRPr sz="4000" b="0" i="0" u="none" strike="noStrike" cap="none">
              <a:solidFill>
                <a:srgbClr val="21212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rgbClr val="21212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1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PARAMETERS</a:t>
            </a:r>
            <a:endParaRPr/>
          </a:p>
        </p:txBody>
      </p:sp>
      <p:sp>
        <p:nvSpPr>
          <p:cNvPr id="172" name="Google Shape;172;p21"/>
          <p:cNvSpPr txBox="1">
            <a:spLocks noGrp="1"/>
          </p:cNvSpPr>
          <p:nvPr>
            <p:ph type="body" idx="1"/>
          </p:nvPr>
        </p:nvSpPr>
        <p:spPr>
          <a:xfrm>
            <a:off x="1067209" y="3065311"/>
            <a:ext cx="16446698" cy="5318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0035" marR="0" lvl="0" indent="-28003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Type of product: recorded or live?</a:t>
            </a:r>
            <a:endParaRPr/>
          </a:p>
          <a:p>
            <a:pPr marL="280035" marR="0" lvl="0" indent="-280035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Additional services: audio introductions or audio-subtitles?</a:t>
            </a:r>
            <a:endParaRPr/>
          </a:p>
          <a:p>
            <a:pPr marL="280035" marR="0" lvl="0" indent="-280035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Creation approach: post-production or integrated AD?</a:t>
            </a:r>
            <a:endParaRPr/>
          </a:p>
          <a:p>
            <a:pPr marL="280035" marR="0" lvl="0" indent="-280035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Technical requirements: recording and distribution?</a:t>
            </a:r>
            <a:endParaRPr/>
          </a:p>
          <a:p>
            <a:pPr marL="280035" marR="0" lvl="0" indent="-280035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Scope: time and budget?</a:t>
            </a:r>
            <a:endParaRPr/>
          </a:p>
          <a:p>
            <a:pPr marL="280035" marR="0" lvl="0" indent="-2603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2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STAGES</a:t>
            </a:r>
            <a:endParaRPr/>
          </a:p>
        </p:txBody>
      </p:sp>
      <p:sp>
        <p:nvSpPr>
          <p:cNvPr id="179" name="Google Shape;179;p22"/>
          <p:cNvSpPr txBox="1">
            <a:spLocks noGrp="1"/>
          </p:cNvSpPr>
          <p:nvPr>
            <p:ph type="body" idx="1"/>
          </p:nvPr>
        </p:nvSpPr>
        <p:spPr>
          <a:xfrm>
            <a:off x="1067209" y="3065311"/>
            <a:ext cx="16446698" cy="62458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0035" marR="0" lvl="0" indent="-28003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Preparation.</a:t>
            </a:r>
            <a:endParaRPr/>
          </a:p>
          <a:p>
            <a:pPr marL="280035" marR="0" lvl="0" indent="-280035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Scripting.</a:t>
            </a:r>
            <a:endParaRPr/>
          </a:p>
          <a:p>
            <a:pPr marL="280035" marR="0" lvl="0" indent="-280035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Voicing.</a:t>
            </a:r>
            <a:endParaRPr/>
          </a:p>
          <a:p>
            <a:pPr marL="280035" marR="0" lvl="0" indent="-280035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Mixing/performing.</a:t>
            </a:r>
            <a:endParaRPr/>
          </a:p>
          <a:p>
            <a:pPr marL="280035" marR="0" lvl="0" indent="-280035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Quality control.</a:t>
            </a:r>
            <a:endParaRPr/>
          </a:p>
          <a:p>
            <a:pPr marL="280035" marR="0" lvl="0" indent="-280035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Feedback.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3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PREPARATION</a:t>
            </a:r>
            <a:endParaRPr/>
          </a:p>
        </p:txBody>
      </p:sp>
      <p:sp>
        <p:nvSpPr>
          <p:cNvPr id="186" name="Google Shape;186;p23"/>
          <p:cNvSpPr txBox="1">
            <a:spLocks noGrp="1"/>
          </p:cNvSpPr>
          <p:nvPr>
            <p:ph type="body" idx="1"/>
          </p:nvPr>
        </p:nvSpPr>
        <p:spPr>
          <a:xfrm>
            <a:off x="1067209" y="3065311"/>
            <a:ext cx="16446698" cy="1716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Determine the parameters of the project.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4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SCRIPTING</a:t>
            </a:r>
            <a:endParaRPr/>
          </a:p>
        </p:txBody>
      </p:sp>
      <p:sp>
        <p:nvSpPr>
          <p:cNvPr id="193" name="Google Shape;193;p24"/>
          <p:cNvSpPr txBox="1">
            <a:spLocks noGrp="1"/>
          </p:cNvSpPr>
          <p:nvPr>
            <p:ph type="body" idx="1"/>
          </p:nvPr>
        </p:nvSpPr>
        <p:spPr>
          <a:xfrm>
            <a:off x="1067209" y="3065311"/>
            <a:ext cx="16446698" cy="4283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Create the AD-script:</a:t>
            </a:r>
            <a:endParaRPr/>
          </a:p>
          <a:p>
            <a:pPr marL="1412875" marR="0" lvl="1" indent="-571500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Analyse the source text.</a:t>
            </a:r>
            <a:endParaRPr/>
          </a:p>
          <a:p>
            <a:pPr marL="1412875" marR="0" lvl="1" indent="-571500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Time the descriptions.</a:t>
            </a:r>
            <a:endParaRPr/>
          </a:p>
          <a:p>
            <a:pPr marL="1412875" marR="0" lvl="1" indent="-571500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Write the descriptions.</a:t>
            </a:r>
            <a:endParaRPr/>
          </a:p>
          <a:p>
            <a:pPr marL="1412875" marR="0" lvl="1" indent="-571500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Review and edit the descriptions.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5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VOICING</a:t>
            </a:r>
            <a:endParaRPr/>
          </a:p>
        </p:txBody>
      </p:sp>
      <p:sp>
        <p:nvSpPr>
          <p:cNvPr id="200" name="Google Shape;200;p25"/>
          <p:cNvSpPr txBox="1">
            <a:spLocks noGrp="1"/>
          </p:cNvSpPr>
          <p:nvPr>
            <p:ph type="body" idx="1"/>
          </p:nvPr>
        </p:nvSpPr>
        <p:spPr>
          <a:xfrm>
            <a:off x="1067209" y="3065311"/>
            <a:ext cx="16446698" cy="4283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marR="0" lvl="0" indent="-571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Select appropriate voices.</a:t>
            </a:r>
            <a:endParaRPr/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Rehearse.</a:t>
            </a:r>
            <a:endParaRPr/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Record.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6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MIXING/PERFORMING</a:t>
            </a:r>
            <a:endParaRPr/>
          </a:p>
        </p:txBody>
      </p:sp>
      <p:sp>
        <p:nvSpPr>
          <p:cNvPr id="207" name="Google Shape;207;p26"/>
          <p:cNvSpPr txBox="1">
            <a:spLocks noGrp="1"/>
          </p:cNvSpPr>
          <p:nvPr>
            <p:ph type="body" idx="1"/>
          </p:nvPr>
        </p:nvSpPr>
        <p:spPr>
          <a:xfrm>
            <a:off x="1067209" y="3065311"/>
            <a:ext cx="16446698" cy="4283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marR="0" lvl="0" indent="-571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Recorded AD: mix voices in the soundtrack.</a:t>
            </a:r>
            <a:endParaRPr/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Live AD: perform the AD-script.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7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QUALITY CONTROL</a:t>
            </a:r>
            <a:endParaRPr/>
          </a:p>
        </p:txBody>
      </p:sp>
      <p:sp>
        <p:nvSpPr>
          <p:cNvPr id="214" name="Google Shape;214;p27"/>
          <p:cNvSpPr txBox="1">
            <a:spLocks noGrp="1"/>
          </p:cNvSpPr>
          <p:nvPr>
            <p:ph type="body" idx="1"/>
          </p:nvPr>
        </p:nvSpPr>
        <p:spPr>
          <a:xfrm>
            <a:off x="1067209" y="3065311"/>
            <a:ext cx="16446698" cy="4283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marR="0" lvl="0" indent="-571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Integrated after each stage in the AD process.</a:t>
            </a:r>
            <a:endParaRPr/>
          </a:p>
          <a:p>
            <a:pPr marL="571500" marR="0" lvl="0" indent="-5715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US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Mistakes cannot be corrected after recording!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MA PAGINA - TITOLO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382</Words>
  <Application>Microsoft Office PowerPoint</Application>
  <PresentationFormat>Personalització</PresentationFormat>
  <Paragraphs>133</Paragraphs>
  <Slides>21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21</vt:i4>
      </vt:variant>
    </vt:vector>
  </HeadingPairs>
  <TitlesOfParts>
    <vt:vector size="22" baseType="lpstr">
      <vt:lpstr>PRIMA PAGINA - TITOLO</vt:lpstr>
      <vt:lpstr>THE AUDIO DESCRIPTION PROCESS</vt:lpstr>
      <vt:lpstr>IN THIS UNIT</vt:lpstr>
      <vt:lpstr>PARAMETERS</vt:lpstr>
      <vt:lpstr>STAGES</vt:lpstr>
      <vt:lpstr>PREPARATION</vt:lpstr>
      <vt:lpstr>SCRIPTING</vt:lpstr>
      <vt:lpstr>VOICING</vt:lpstr>
      <vt:lpstr>MIXING/PERFORMING</vt:lpstr>
      <vt:lpstr>QUALITY CONTROL</vt:lpstr>
      <vt:lpstr>FEEDBACK</vt:lpstr>
      <vt:lpstr>SPECIALISTS </vt:lpstr>
      <vt:lpstr>Presentació del PowerPoint</vt:lpstr>
      <vt:lpstr>THE ORGANISER</vt:lpstr>
      <vt:lpstr>THE ORGANISER</vt:lpstr>
      <vt:lpstr>ARTISTIC TEAM</vt:lpstr>
      <vt:lpstr>ARTISTIC TEAM</vt:lpstr>
      <vt:lpstr>AD TEAM</vt:lpstr>
      <vt:lpstr>AD TEAM</vt:lpstr>
      <vt:lpstr>THE AUDIO DESCRIPTION PROCESS</vt:lpstr>
      <vt:lpstr>Presentació del PowerPoint</vt:lpstr>
      <vt:lpstr>Presentació del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audio description process</dc:title>
  <dc:creator>Marta Rial Pan</dc:creator>
  <cp:lastModifiedBy>1228835</cp:lastModifiedBy>
  <cp:revision>4</cp:revision>
  <dcterms:modified xsi:type="dcterms:W3CDTF">2018-12-13T16:26:33Z</dcterms:modified>
</cp:coreProperties>
</file>