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71" d="100"/>
          <a:sy n="71" d="100"/>
        </p:scale>
        <p:origin x="-630" y="-10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35705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9447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Google Shape;21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901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33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3091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833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968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117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8296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3" name="Google Shape;27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6936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6938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190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9803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0330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5910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470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5183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589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924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29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28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86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670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for video">
  <p:cSld name="Title slide for video">
    <p:bg>
      <p:bgPr>
        <a:solidFill>
          <a:srgbClr val="91C6D8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type 1">
  <p:cSld name="1_Slide type 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90" name="Google Shape;90;p11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1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1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1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95" name="Google Shape;9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sclaimer slide">
  <p:cSld name="1_Disclaimer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2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2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 for power point">
  <p:cSld name="2_Title slide for power point">
    <p:bg>
      <p:bgPr>
        <a:solidFill>
          <a:srgbClr val="91C6D8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3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3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3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12" name="Google Shape;11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type 1">
  <p:cSld name="2_Slide type 1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15" name="Google Shape;115;p14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4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0" name="Google Shape;12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sclaimer slide">
  <p:cSld name="2_Disclaimer slid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5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 for power point">
  <p:cSld name="3_Title slide for power point">
    <p:bg>
      <p:bgPr>
        <a:solidFill>
          <a:srgbClr val="91C6D8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16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6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6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7" name="Google Shape;137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ide type 1">
  <p:cSld name="3_Slide type 1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sz="5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40" name="Google Shape;140;p17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7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5" name="Google Shape;14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sclaimer slide">
  <p:cSld name="3_Disclaimer slide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8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type 1">
  <p:cSld name="Slide type 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2" name="Google Shape;22;p3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826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2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46786" algn="l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436"/>
              <a:buFont typeface="Arial"/>
              <a:buChar char="•"/>
              <a:defRPr sz="34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7" name="Google Shape;2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265" y="9787180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 for video">
  <p:cSld name="End slide for video">
    <p:bg>
      <p:bgPr>
        <a:solidFill>
          <a:srgbClr val="91C6D8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Google Shape;30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Disclaimer slide">
  <p:cSld name="4_Disclaimer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5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Disclaimer slide">
  <p:cSld name="5_Disclaimer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6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1964"/>
              <a:buFont typeface="Arial"/>
              <a:buNone/>
              <a:defRPr sz="19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" name="Google Shape;4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for power point">
  <p:cSld name="Title slide for power point">
    <p:bg>
      <p:bgPr>
        <a:solidFill>
          <a:srgbClr val="91C6D8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7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7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0" name="Google Shape;6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claimer slide">
  <p:cSld name="Disclaimer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8" descr=" " title=" 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6467" y="354005"/>
            <a:ext cx="1988345" cy="198834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"/>
          <p:cNvSpPr/>
          <p:nvPr/>
        </p:nvSpPr>
        <p:spPr>
          <a:xfrm>
            <a:off x="123642" y="125965"/>
            <a:ext cx="18040740" cy="9889572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521" y="9795609"/>
            <a:ext cx="3353481" cy="358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 for powerpoint">
  <p:cSld name="End slide for powerpoint">
    <p:bg>
      <p:bgPr>
        <a:solidFill>
          <a:srgbClr val="91C6D8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9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76" name="Google Shape;7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 for power point">
  <p:cSld name="1_Title slide for power point">
    <p:bg>
      <p:bgPr>
        <a:solidFill>
          <a:srgbClr val="91C6D8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/>
          <p:nvPr/>
        </p:nvSpPr>
        <p:spPr>
          <a:xfrm>
            <a:off x="1" y="6131590"/>
            <a:ext cx="18288001" cy="4155414"/>
          </a:xfrm>
          <a:prstGeom prst="triangle">
            <a:avLst>
              <a:gd name="adj" fmla="val 49694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10" title="ADLABPRO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1364" y="5228746"/>
            <a:ext cx="2505270" cy="250527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0"/>
          <p:cNvSpPr txBox="1"/>
          <p:nvPr/>
        </p:nvSpPr>
        <p:spPr>
          <a:xfrm>
            <a:off x="2285998" y="8951775"/>
            <a:ext cx="13716000" cy="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200" tIns="56100" rIns="112200" bIns="56100" anchor="t" anchorCtr="0">
            <a:noAutofit/>
          </a:bodyPr>
          <a:lstStyle/>
          <a:p>
            <a:pPr marL="0" marR="0" lvl="0" indent="0" algn="ctr" rtl="0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Dept. of Legal, Language, Translation and Interpreting Studies, Section of in Modern Languages for Interpreters and Translators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Trieste, Via Filzi, 14 - 34144 Trieste, Italy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numberStudies: 2016-1-IT02-KA203-024311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www.adlabproject.eu</a:t>
            </a:r>
            <a:endParaRPr/>
          </a:p>
          <a:p>
            <a:pPr marL="0" marR="0" lvl="0" indent="0" algn="ctr" rtl="0">
              <a:lnSpc>
                <a:spcPct val="0"/>
              </a:lnSpc>
              <a:spcBef>
                <a:spcPts val="859"/>
              </a:spcBef>
              <a:spcAft>
                <a:spcPts val="0"/>
              </a:spcAft>
              <a:buClr>
                <a:schemeClr val="dk1"/>
              </a:buClr>
              <a:buSzPts val="736"/>
              <a:buFont typeface="Arial"/>
              <a:buNone/>
            </a:pPr>
            <a:r>
              <a:rPr lang="en-US" sz="7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 BY THE ERASMUS + PROGRAMME OF THE EUROPEAN UNION</a:t>
            </a:r>
            <a:endParaRPr/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</a:pPr>
            <a:endParaRPr sz="98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9"/>
              <a:buFont typeface="Arial"/>
              <a:buNone/>
            </a:pPr>
            <a:endParaRPr sz="490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6164" y="9690834"/>
            <a:ext cx="81567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0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36"/>
              <a:buFont typeface="Verdana"/>
              <a:buNone/>
              <a:defRPr sz="6136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82"/>
              <a:buFont typeface="Arial"/>
              <a:buNone/>
              <a:defRPr sz="3682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0"/>
          <p:cNvSpPr/>
          <p:nvPr/>
        </p:nvSpPr>
        <p:spPr>
          <a:xfrm>
            <a:off x="123642" y="125968"/>
            <a:ext cx="18040740" cy="10161036"/>
          </a:xfrm>
          <a:prstGeom prst="rect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5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None/>
              <a:defRPr sz="2945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15607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945"/>
              <a:buFont typeface="Arial"/>
              <a:buChar char="•"/>
              <a:defRPr sz="29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4429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454"/>
              <a:buFont typeface="Arial"/>
              <a:buChar char="•"/>
              <a:defRPr sz="245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871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2209"/>
              <a:buFont typeface="Arial"/>
              <a:buChar char="•"/>
              <a:defRPr sz="2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7" name="Google Shape;87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3419" y="7873811"/>
            <a:ext cx="2601158" cy="910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C6D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Verdana"/>
              <a:buNone/>
            </a:pPr>
            <a:r>
              <a:rPr lang="en-US" sz="6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AUDIO DESCRIPTION PROCESS</a:t>
            </a:r>
            <a:endParaRPr sz="6136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MODULE 1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UNIT 5</a:t>
            </a:r>
            <a:endParaRPr dirty="0"/>
          </a:p>
        </p:txBody>
      </p:sp>
      <p:sp>
        <p:nvSpPr>
          <p:cNvPr id="158" name="Google Shape;158;p19"/>
          <p:cNvSpPr txBox="1">
            <a:spLocks noGrp="1"/>
          </p:cNvSpPr>
          <p:nvPr>
            <p:ph type="body" idx="2"/>
          </p:nvPr>
        </p:nvSpPr>
        <p:spPr>
          <a:xfrm>
            <a:off x="2286007" y="3828482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NINA REVIERS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ANTWERP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FEEDBACK</a:t>
            </a:r>
            <a:endParaRPr/>
          </a:p>
        </p:txBody>
      </p:sp>
      <p:sp>
        <p:nvSpPr>
          <p:cNvPr id="221" name="Google Shape;221;p28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From the production team.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From AD users.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9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SPECIALISTS </a:t>
            </a:r>
            <a:endParaRPr/>
          </a:p>
        </p:txBody>
      </p:sp>
      <p:sp>
        <p:nvSpPr>
          <p:cNvPr id="228" name="Google Shape;228;p29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5577414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Single describer 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9" name="Google Shape;229;p29"/>
          <p:cNvSpPr txBox="1"/>
          <p:nvPr/>
        </p:nvSpPr>
        <p:spPr>
          <a:xfrm>
            <a:off x="9154473" y="3065311"/>
            <a:ext cx="5577414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team</a:t>
            </a:r>
            <a:endParaRPr/>
          </a:p>
        </p:txBody>
      </p:sp>
      <p:sp>
        <p:nvSpPr>
          <p:cNvPr id="230" name="Google Shape;230;p29" title="Arrow"/>
          <p:cNvSpPr/>
          <p:nvPr/>
        </p:nvSpPr>
        <p:spPr>
          <a:xfrm>
            <a:off x="6282531" y="3456880"/>
            <a:ext cx="1905747" cy="27250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78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0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organiser.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artistic team.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AD team.</a:t>
            </a:r>
            <a:endParaRPr/>
          </a:p>
        </p:txBody>
      </p:sp>
      <p:sp>
        <p:nvSpPr>
          <p:cNvPr id="237" name="Google Shape;237;p30"/>
          <p:cNvSpPr txBox="1"/>
          <p:nvPr/>
        </p:nvSpPr>
        <p:spPr>
          <a:xfrm>
            <a:off x="2723289" y="517780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SPECIALISTS 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ORGANISER</a:t>
            </a:r>
            <a:endParaRPr/>
          </a:p>
        </p:txBody>
      </p:sp>
      <p:sp>
        <p:nvSpPr>
          <p:cNvPr id="244" name="Google Shape;244;p31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Film production company.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Broadcaster.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Cultural venue.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Sports organisation.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Museum curator.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Etc.</a:t>
            </a:r>
            <a:endParaRPr/>
          </a:p>
        </p:txBody>
      </p:sp>
      <p:sp>
        <p:nvSpPr>
          <p:cNvPr id="245" name="Google Shape;245;p31"/>
          <p:cNvSpPr txBox="1"/>
          <p:nvPr/>
        </p:nvSpPr>
        <p:spPr>
          <a:xfrm>
            <a:off x="19102952" y="5232697"/>
            <a:ext cx="7539925" cy="2018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Preparation &amp; feedback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2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ORGANISER</a:t>
            </a:r>
            <a:endParaRPr/>
          </a:p>
        </p:txBody>
      </p:sp>
      <p:sp>
        <p:nvSpPr>
          <p:cNvPr id="252" name="Google Shape;252;p32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Film production company.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Broadcaster.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Cultural venue.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Sports organisation.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Museum curator.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Etc.</a:t>
            </a:r>
            <a:endParaRPr/>
          </a:p>
        </p:txBody>
      </p:sp>
      <p:sp>
        <p:nvSpPr>
          <p:cNvPr id="253" name="Google Shape;253;p32"/>
          <p:cNvSpPr txBox="1"/>
          <p:nvPr/>
        </p:nvSpPr>
        <p:spPr>
          <a:xfrm>
            <a:off x="10513133" y="4963123"/>
            <a:ext cx="7539925" cy="2018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Preparation &amp; feedback</a:t>
            </a:r>
            <a:endParaRPr/>
          </a:p>
        </p:txBody>
      </p:sp>
      <p:sp>
        <p:nvSpPr>
          <p:cNvPr id="254" name="Google Shape;254;p32" title="Arrow"/>
          <p:cNvSpPr/>
          <p:nvPr/>
        </p:nvSpPr>
        <p:spPr>
          <a:xfrm>
            <a:off x="8214708" y="5419494"/>
            <a:ext cx="1905747" cy="27250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78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ARTISTIC TEAM</a:t>
            </a:r>
            <a:endParaRPr/>
          </a:p>
        </p:txBody>
      </p:sp>
      <p:sp>
        <p:nvSpPr>
          <p:cNvPr id="261" name="Google Shape;261;p33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Directors and assistants.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Actors or artists.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Directors of photography.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Sound designers.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Costume and stage designers.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Scriptwriters.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ARTISTIC TEAM</a:t>
            </a:r>
            <a:endParaRPr/>
          </a:p>
        </p:txBody>
      </p:sp>
      <p:sp>
        <p:nvSpPr>
          <p:cNvPr id="268" name="Google Shape;268;p34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Directors and assistants.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Actors or artists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Directors of photography.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Sound designers.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Costume and stage designers.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Scriptwriters.</a:t>
            </a:r>
            <a:endParaRPr/>
          </a:p>
        </p:txBody>
      </p:sp>
      <p:sp>
        <p:nvSpPr>
          <p:cNvPr id="269" name="Google Shape;269;p34"/>
          <p:cNvSpPr txBox="1"/>
          <p:nvPr/>
        </p:nvSpPr>
        <p:spPr>
          <a:xfrm>
            <a:off x="10513133" y="4963123"/>
            <a:ext cx="7539925" cy="2018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035" marR="0" lvl="0" indent="-28003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Scripting</a:t>
            </a:r>
            <a:endParaRPr/>
          </a:p>
        </p:txBody>
      </p:sp>
      <p:sp>
        <p:nvSpPr>
          <p:cNvPr id="270" name="Google Shape;270;p34" title="Arrow"/>
          <p:cNvSpPr/>
          <p:nvPr/>
        </p:nvSpPr>
        <p:spPr>
          <a:xfrm>
            <a:off x="8214708" y="5419494"/>
            <a:ext cx="1905747" cy="27250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78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5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TEAM</a:t>
            </a:r>
            <a:endParaRPr/>
          </a:p>
        </p:txBody>
      </p:sp>
      <p:sp>
        <p:nvSpPr>
          <p:cNvPr id="277" name="Google Shape;277;p35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Audio describer.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Final editor.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Visually impaired advisor.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director.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Voice talents.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sound technician.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6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TEAM</a:t>
            </a:r>
            <a:endParaRPr/>
          </a:p>
        </p:txBody>
      </p:sp>
      <p:sp>
        <p:nvSpPr>
          <p:cNvPr id="284" name="Google Shape;284;p36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7539925" cy="6353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Audio describer.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Final editor.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Visually impaired advisor.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director.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Voice talents.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 sound technician.</a:t>
            </a:r>
            <a:endParaRPr/>
          </a:p>
        </p:txBody>
      </p:sp>
      <p:sp>
        <p:nvSpPr>
          <p:cNvPr id="285" name="Google Shape;285;p36"/>
          <p:cNvSpPr txBox="1"/>
          <p:nvPr/>
        </p:nvSpPr>
        <p:spPr>
          <a:xfrm>
            <a:off x="10748075" y="4990832"/>
            <a:ext cx="7539925" cy="2018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524" marR="0" lvl="0" indent="-280524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 stages</a:t>
            </a:r>
            <a:endParaRPr/>
          </a:p>
        </p:txBody>
      </p:sp>
      <p:sp>
        <p:nvSpPr>
          <p:cNvPr id="286" name="Google Shape;286;p36" title="Arrow"/>
          <p:cNvSpPr/>
          <p:nvPr/>
        </p:nvSpPr>
        <p:spPr>
          <a:xfrm>
            <a:off x="8607134" y="5441797"/>
            <a:ext cx="1905747" cy="27250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78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56;p19"/>
          <p:cNvSpPr txBox="1">
            <a:spLocks noGrp="1"/>
          </p:cNvSpPr>
          <p:nvPr>
            <p:ph type="title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Verdana"/>
              <a:buNone/>
            </a:pPr>
            <a:r>
              <a:rPr lang="en-US" sz="61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AUDIO DESCRIPTION PROCESS</a:t>
            </a:r>
            <a:endParaRPr sz="6136" b="1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" name="Google Shape;157;p19"/>
          <p:cNvSpPr txBox="1">
            <a:spLocks noGrp="1"/>
          </p:cNvSpPr>
          <p:nvPr>
            <p:ph type="body" idx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MODULE 1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UNIT 5</a:t>
            </a:r>
            <a:endParaRPr dirty="0"/>
          </a:p>
        </p:txBody>
      </p:sp>
      <p:sp>
        <p:nvSpPr>
          <p:cNvPr id="10" name="Google Shape;158;p19"/>
          <p:cNvSpPr txBox="1">
            <a:spLocks noGrp="1"/>
          </p:cNvSpPr>
          <p:nvPr>
            <p:ph type="body" idx="2"/>
          </p:nvPr>
        </p:nvSpPr>
        <p:spPr>
          <a:xfrm>
            <a:off x="2286007" y="3828482"/>
            <a:ext cx="13715999" cy="6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NINA REVIERS</a:t>
            </a:r>
            <a:endParaRPr sz="3500" b="1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UNIVERSITY OF ANTWERP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 THIS UNIT</a:t>
            </a:r>
            <a:endParaRPr/>
          </a:p>
        </p:txBody>
      </p:sp>
      <p:sp>
        <p:nvSpPr>
          <p:cNvPr id="165" name="Google Shape;165;p20"/>
          <p:cNvSpPr txBox="1">
            <a:spLocks noGrp="1"/>
          </p:cNvSpPr>
          <p:nvPr>
            <p:ph type="body" idx="1"/>
          </p:nvPr>
        </p:nvSpPr>
        <p:spPr>
          <a:xfrm>
            <a:off x="1017332" y="2487537"/>
            <a:ext cx="16496575" cy="5010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035" marR="0" lvl="0" indent="-28003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Parameters of the AD workflow.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Stages in the AD workflow.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Role of specialists involved.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8"/>
          <p:cNvSpPr txBox="1">
            <a:spLocks noGrp="1"/>
          </p:cNvSpPr>
          <p:nvPr>
            <p:ph type="body" idx="1"/>
          </p:nvPr>
        </p:nvSpPr>
        <p:spPr>
          <a:xfrm>
            <a:off x="1912446" y="580826"/>
            <a:ext cx="14763322" cy="863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    The preparation of this presentation was supported by ADLAB PRO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(Audio Description: A Laboratory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 the Development of a New Professional Profile),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financed by the European Union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under the Erasmus+ Programme,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Key Action 2 – Strategic Partnerships,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Project number:2016-1-IT02-KA203-024311. 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9"/>
          <p:cNvSpPr txBox="1">
            <a:spLocks noGrp="1"/>
          </p:cNvSpPr>
          <p:nvPr>
            <p:ph type="body" idx="1"/>
          </p:nvPr>
        </p:nvSpPr>
        <p:spPr>
          <a:xfrm>
            <a:off x="2454442" y="1381478"/>
            <a:ext cx="15011717" cy="785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The information and views set out in this presentation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are those of the authors and do not necessarily reflect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the official opinion of the European Union.</a:t>
            </a: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Neither the European Union institutions and bodies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nor any person acting on their behalf may be held responsible for the use which may be made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of the information contained therein.</a:t>
            </a: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rgbClr val="21212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rgbClr val="21212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rgbClr val="21212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PARAMETERS</a:t>
            </a:r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5318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035" marR="0" lvl="0" indent="-28003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Type of product: recorded or live?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Additional services: audio introductions or audio-subtitles?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Creation approach: post-production or integrated AD?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Technical requirements: recording and distribution?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Scope: time and budget?</a:t>
            </a:r>
            <a:endParaRPr/>
          </a:p>
          <a:p>
            <a:pPr marL="280035" marR="0" lvl="0" indent="-26034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STAGES</a:t>
            </a:r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6245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0035" marR="0" lvl="0" indent="-28003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Preparation.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Scripting.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Voicing.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Mixing/performing.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Quality control.</a:t>
            </a:r>
            <a:endParaRPr/>
          </a:p>
          <a:p>
            <a:pPr marL="280035" marR="0" lvl="0" indent="-280035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Feedback.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PREPARATION</a:t>
            </a:r>
            <a:endParaRPr/>
          </a:p>
        </p:txBody>
      </p:sp>
      <p:sp>
        <p:nvSpPr>
          <p:cNvPr id="186" name="Google Shape;186;p23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1716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Determine the parameters of the project.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SCRIPTING</a:t>
            </a:r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Create the AD-script:</a:t>
            </a:r>
            <a:endParaRPr/>
          </a:p>
          <a:p>
            <a:pPr marL="1412875" marR="0" lvl="1" indent="-571500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Analyse the source text.</a:t>
            </a:r>
            <a:endParaRPr/>
          </a:p>
          <a:p>
            <a:pPr marL="1412875" marR="0" lvl="1" indent="-571500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Time the descriptions.</a:t>
            </a:r>
            <a:endParaRPr/>
          </a:p>
          <a:p>
            <a:pPr marL="1412875" marR="0" lvl="1" indent="-571500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Write the descriptions.</a:t>
            </a:r>
            <a:endParaRPr/>
          </a:p>
          <a:p>
            <a:pPr marL="1412875" marR="0" lvl="1" indent="-571500" algn="l" rtl="0">
              <a:lnSpc>
                <a:spcPct val="90000"/>
              </a:lnSpc>
              <a:spcBef>
                <a:spcPts val="614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Review and edit the descriptions.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VOICING</a:t>
            </a:r>
            <a:endParaRPr/>
          </a:p>
        </p:txBody>
      </p:sp>
      <p:sp>
        <p:nvSpPr>
          <p:cNvPr id="200" name="Google Shape;200;p25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Select appropriate voices.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Rehearse.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Record.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6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MIXING/PERFORMING</a:t>
            </a:r>
            <a:endParaRPr/>
          </a:p>
        </p:txBody>
      </p:sp>
      <p:sp>
        <p:nvSpPr>
          <p:cNvPr id="207" name="Google Shape;207;p26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Recorded AD: mix voices in the soundtrack.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Live AD: perform the AD-script.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/>
          <p:cNvSpPr txBox="1">
            <a:spLocks noGrp="1"/>
          </p:cNvSpPr>
          <p:nvPr>
            <p:ph type="title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</a:pPr>
            <a:r>
              <a:rPr lang="en-US" sz="6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QUALITY CONTROL</a:t>
            </a:r>
            <a:endParaRPr/>
          </a:p>
        </p:txBody>
      </p:sp>
      <p:sp>
        <p:nvSpPr>
          <p:cNvPr id="214" name="Google Shape;214;p27"/>
          <p:cNvSpPr txBox="1">
            <a:spLocks noGrp="1"/>
          </p:cNvSpPr>
          <p:nvPr>
            <p:ph type="body" idx="1"/>
          </p:nvPr>
        </p:nvSpPr>
        <p:spPr>
          <a:xfrm>
            <a:off x="1067209" y="3065311"/>
            <a:ext cx="16446698" cy="428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Integrated after each stage in the AD process.</a:t>
            </a:r>
            <a:endParaRPr/>
          </a:p>
          <a:p>
            <a:pPr marL="571500" marR="0" lvl="0" indent="-571500" algn="l" rtl="0">
              <a:lnSpc>
                <a:spcPct val="150000"/>
              </a:lnSpc>
              <a:spcBef>
                <a:spcPts val="1227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Mistakes cannot be corrected after recording!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MA PAGINA - TITOL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382</Words>
  <Application>Microsoft Office PowerPoint</Application>
  <PresentationFormat>Personalització</PresentationFormat>
  <Paragraphs>133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21</vt:i4>
      </vt:variant>
    </vt:vector>
  </HeadingPairs>
  <TitlesOfParts>
    <vt:vector size="22" baseType="lpstr">
      <vt:lpstr>PRIMA PAGINA - TITOLO</vt:lpstr>
      <vt:lpstr>THE AUDIO DESCRIPTION PROCESS</vt:lpstr>
      <vt:lpstr>IN THIS UNIT</vt:lpstr>
      <vt:lpstr>PARAMETERS</vt:lpstr>
      <vt:lpstr>STAGES</vt:lpstr>
      <vt:lpstr>PREPARATION</vt:lpstr>
      <vt:lpstr>SCRIPTING</vt:lpstr>
      <vt:lpstr>VOICING</vt:lpstr>
      <vt:lpstr>MIXING/PERFORMING</vt:lpstr>
      <vt:lpstr>QUALITY CONTROL</vt:lpstr>
      <vt:lpstr>FEEDBACK</vt:lpstr>
      <vt:lpstr>SPECIALISTS </vt:lpstr>
      <vt:lpstr>Presentació del PowerPoint</vt:lpstr>
      <vt:lpstr>THE ORGANISER</vt:lpstr>
      <vt:lpstr>THE ORGANISER</vt:lpstr>
      <vt:lpstr>ARTISTIC TEAM</vt:lpstr>
      <vt:lpstr>ARTISTIC TEAM</vt:lpstr>
      <vt:lpstr>AD TEAM</vt:lpstr>
      <vt:lpstr>AD TEAM</vt:lpstr>
      <vt:lpstr>THE AUDIO DESCRIPTION PROCESS</vt:lpstr>
      <vt:lpstr>Presentació del PowerPoint</vt:lpstr>
      <vt:lpstr>Presentació del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audio description process</dc:title>
  <dc:creator>Marta Rial Pan</dc:creator>
  <cp:lastModifiedBy>1228835</cp:lastModifiedBy>
  <cp:revision>4</cp:revision>
  <dcterms:modified xsi:type="dcterms:W3CDTF">2018-12-13T16:26:33Z</dcterms:modified>
</cp:coreProperties>
</file>