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34" d="100"/>
          <a:sy n="34" d="100"/>
        </p:scale>
        <p:origin x="-1476" y="-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01923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1091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2304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31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818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68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303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8335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4930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7686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9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power point">
  <p:cSld name="Title slide for power point">
    <p:bg>
      <p:bgPr>
        <a:solidFill>
          <a:srgbClr val="91C6D8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2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ower point">
  <p:cSld name="2_Title slide for power point">
    <p:bg>
      <p:bgPr>
        <a:solidFill>
          <a:srgbClr val="91C6D8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1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1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1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1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1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1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1" name="Google Shape;101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type 1">
  <p:cSld name="2_Slide type 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04" name="Google Shape;104;p12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12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2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2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9" name="Google Shape;10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claimer slide">
  <p:cSld name="2_Disclaimer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3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for power point">
  <p:cSld name="3_Title slide for power point">
    <p:bg>
      <p:bgPr>
        <a:solidFill>
          <a:srgbClr val="91C6D8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14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4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14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6" name="Google Shape;12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ide type 1">
  <p:cSld name="3_Slide type 1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29" name="Google Shape;129;p1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5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4" name="Google Shape;13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claimer slide">
  <p:cSld name="3_Disclaimer slide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6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6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16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ype 1">
  <p:cSld name="Slide type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3" name="Google Shape;23;p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laimer slide">
  <p:cSld name="Disclaimer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video">
  <p:cSld name="Title slide for video">
    <p:bg>
      <p:bgPr>
        <a:solidFill>
          <a:srgbClr val="91C6D8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video">
  <p:cSld name="End slide for video">
    <p:bg>
      <p:bgPr>
        <a:solidFill>
          <a:srgbClr val="91C6D8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powerpoint">
  <p:cSld name="End slide for powerpoint">
    <p:bg>
      <p:bgPr>
        <a:solidFill>
          <a:srgbClr val="91C6D8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7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5" name="Google Shape;6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for power point">
  <p:cSld name="1_Title slide for power point">
    <p:bg>
      <p:bgPr>
        <a:solidFill>
          <a:srgbClr val="91C6D8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p8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8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8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8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6" name="Google Shape;7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ype 1">
  <p:cSld name="1_Slide type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79" name="Google Shape;79;p9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9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826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9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4" name="Google Shape;8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claimer slide">
  <p:cSld name="1_Disclaimer slid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0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C6D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nl-BE" sz="6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TARGET AUDIENCE OF AD</a:t>
            </a:r>
            <a:endParaRPr sz="66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1"/>
          </p:nvPr>
        </p:nvSpPr>
        <p:spPr>
          <a:xfrm>
            <a:off x="3497407" y="2031135"/>
            <a:ext cx="11222181" cy="1393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 sz="4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6</a:t>
            </a:r>
            <a:endParaRPr sz="4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8" name="Google Shape;148;p17"/>
          <p:cNvSpPr txBox="1">
            <a:spLocks noGrp="1"/>
          </p:cNvSpPr>
          <p:nvPr>
            <p:ph type="body" idx="2"/>
          </p:nvPr>
        </p:nvSpPr>
        <p:spPr>
          <a:xfrm>
            <a:off x="3497408" y="3673140"/>
            <a:ext cx="11222181" cy="55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-BE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GERT VERCAUTEREN</a:t>
            </a:r>
            <a:endParaRPr/>
          </a:p>
        </p:txBody>
      </p:sp>
      <p:sp>
        <p:nvSpPr>
          <p:cNvPr id="149" name="Google Shape;149;p17"/>
          <p:cNvSpPr txBox="1"/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-BE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>
            <a:spLocks noGrp="1"/>
          </p:cNvSpPr>
          <p:nvPr>
            <p:ph type="body" idx="1"/>
          </p:nvPr>
        </p:nvSpPr>
        <p:spPr>
          <a:xfrm>
            <a:off x="2454442" y="1381478"/>
            <a:ext cx="15011717" cy="785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information and views set out in this presentation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are those of the authors and do not necessarily reflect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official opinion of the European Union.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Neither the European Union institutions and bodies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nor any person acting on their behalf may be held responsible for the use which may be made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of the information contained therein.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8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INTRODUCTION TO THE UNIT</a:t>
            </a:r>
            <a:endParaRPr sz="6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1"/>
          </p:nvPr>
        </p:nvSpPr>
        <p:spPr>
          <a:xfrm>
            <a:off x="1017332" y="2487537"/>
            <a:ext cx="16496575" cy="5010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is for ‘people with sight loss’ =&gt; oversimplification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Primary target audience = very heterogeneous group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Large and diverse secondary target audience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PRIMARY TARGET AUDIENCE (1)</a:t>
            </a:r>
            <a:endParaRPr sz="6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3" name="Google Shape;163;p19"/>
          <p:cNvSpPr txBox="1">
            <a:spLocks noGrp="1"/>
          </p:cNvSpPr>
          <p:nvPr>
            <p:ph type="body" idx="1"/>
          </p:nvPr>
        </p:nvSpPr>
        <p:spPr>
          <a:xfrm>
            <a:off x="1067209" y="3489854"/>
            <a:ext cx="16446698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253 million people worldwide are visually impaired (WHO, 2018)</a:t>
            </a:r>
            <a:endParaRPr/>
          </a:p>
          <a:p>
            <a:pPr marL="841572" marR="0" lvl="1" indent="-280523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-"/>
            </a:pPr>
            <a:r>
              <a:rPr lang="nl-BE" sz="3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36 million blind people</a:t>
            </a:r>
            <a:endParaRPr sz="3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841572" marR="0" lvl="1" indent="-280523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-"/>
            </a:pPr>
            <a:r>
              <a:rPr lang="nl-BE" sz="3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217 million people with moderate or severe sight loss.</a:t>
            </a:r>
            <a:endParaRPr sz="3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1049" marR="0" lvl="1" indent="0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3109"/>
              <a:buFont typeface="Arial"/>
              <a:buNone/>
            </a:pPr>
            <a:endParaRPr sz="31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⇒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Numbers could triple because of population growth &amp; ageing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1049" marR="0" lvl="1" indent="0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PRIMARY TARGET AUDIENCE (2)</a:t>
            </a:r>
            <a:endParaRPr sz="6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0" name="Google Shape;170;p20"/>
          <p:cNvSpPr txBox="1">
            <a:spLocks noGrp="1"/>
          </p:cNvSpPr>
          <p:nvPr>
            <p:ph type="body" idx="1"/>
          </p:nvPr>
        </p:nvSpPr>
        <p:spPr>
          <a:xfrm>
            <a:off x="1067209" y="3489854"/>
            <a:ext cx="16446698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BE" sz="3600" b="0" i="0" u="sng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Blind people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Small group </a:t>
            </a:r>
            <a:r>
              <a:rPr lang="nl-BE" sz="3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born blind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Majority </a:t>
            </a:r>
            <a:r>
              <a:rPr lang="nl-BE" sz="3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became blind</a:t>
            </a: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at various stages later in life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=&gt; Difference in terms of mental representation of concrete concepts (e.g. colours)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PRIMARY TARGET AUDIENCE (2)</a:t>
            </a:r>
            <a:endParaRPr sz="6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7" name="Google Shape;177;p21"/>
          <p:cNvSpPr txBox="1">
            <a:spLocks noGrp="1"/>
          </p:cNvSpPr>
          <p:nvPr>
            <p:ph type="body" idx="1"/>
          </p:nvPr>
        </p:nvSpPr>
        <p:spPr>
          <a:xfrm>
            <a:off x="1067209" y="3244925"/>
            <a:ext cx="16446698" cy="5360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BE" sz="3600" b="0" i="0" u="sng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Partially sighted people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cataract: clouded or blurry vision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damage to optic nerve: tunnel vision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defects to retina: loss of peripheral vision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⇒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Primary target audience member does not exist.</a:t>
            </a:r>
            <a:endParaRPr/>
          </a:p>
          <a:p>
            <a:pPr marL="280524" marR="0" lvl="0" indent="-519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Verdana"/>
              <a:buNone/>
            </a:pPr>
            <a:r>
              <a:rPr lang="nl-BE" sz="5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SECONDARY TARGET AUDIENCE (2)</a:t>
            </a:r>
            <a:endParaRPr sz="56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1"/>
          </p:nvPr>
        </p:nvSpPr>
        <p:spPr>
          <a:xfrm>
            <a:off x="1067209" y="3244925"/>
            <a:ext cx="16446698" cy="5360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-"/>
            </a:pPr>
            <a:r>
              <a:rPr lang="nl-BE" sz="34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Older people</a:t>
            </a:r>
            <a:r>
              <a:rPr lang="nl-BE" sz="3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explain fast paced or complex tv programmes, plays, etc…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-"/>
            </a:pPr>
            <a:r>
              <a:rPr lang="nl-BE" sz="34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School children</a:t>
            </a:r>
            <a:r>
              <a:rPr lang="nl-BE" sz="3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signal the most relevant information in educational content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-"/>
            </a:pPr>
            <a:r>
              <a:rPr lang="nl-BE" sz="34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People with mental impairments</a:t>
            </a:r>
            <a:r>
              <a:rPr lang="nl-BE" sz="3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explain emotions and explicit contextualisation</a:t>
            </a:r>
            <a:endParaRPr sz="3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-"/>
            </a:pPr>
            <a:r>
              <a:rPr lang="nl-BE" sz="34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Sighted people</a:t>
            </a:r>
            <a:r>
              <a:rPr lang="nl-BE" sz="3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explain what happens, while they do other tasks.</a:t>
            </a:r>
            <a:endParaRPr sz="3400" b="0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646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646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KIND OF AD IS WANTED?</a:t>
            </a:r>
            <a:endParaRPr sz="6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Google Shape;191;p23"/>
          <p:cNvSpPr txBox="1">
            <a:spLocks noGrp="1"/>
          </p:cNvSpPr>
          <p:nvPr>
            <p:ph type="body" idx="1"/>
          </p:nvPr>
        </p:nvSpPr>
        <p:spPr>
          <a:xfrm>
            <a:off x="1067209" y="3489854"/>
            <a:ext cx="16446698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‘one size fits all’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‘Golden mean’ never golden for everyone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⇒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Cater for the needs of the primary target audience, so they can understand and enjoy the product that is described.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nl-BE" sz="6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TARGET AUDIENCE OF AD</a:t>
            </a:r>
            <a:endParaRPr sz="6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8" name="Google Shape;198;p24"/>
          <p:cNvSpPr txBox="1">
            <a:spLocks noGrp="1"/>
          </p:cNvSpPr>
          <p:nvPr>
            <p:ph type="body" idx="1"/>
          </p:nvPr>
        </p:nvSpPr>
        <p:spPr>
          <a:xfrm>
            <a:off x="3497407" y="2031135"/>
            <a:ext cx="11222181" cy="1393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 sz="4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6</a:t>
            </a:r>
            <a:endParaRPr sz="4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9" name="Google Shape;199;p24"/>
          <p:cNvSpPr txBox="1">
            <a:spLocks noGrp="1"/>
          </p:cNvSpPr>
          <p:nvPr>
            <p:ph type="body" idx="2"/>
          </p:nvPr>
        </p:nvSpPr>
        <p:spPr>
          <a:xfrm>
            <a:off x="3497408" y="3673140"/>
            <a:ext cx="11222181" cy="55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-BE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GERT VERCAUTEREN</a:t>
            </a:r>
            <a:endParaRPr sz="2945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0" name="Google Shape;200;p24"/>
          <p:cNvSpPr txBox="1"/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-BE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24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5"/>
          <p:cNvSpPr txBox="1">
            <a:spLocks noGrp="1"/>
          </p:cNvSpPr>
          <p:nvPr>
            <p:ph type="body" idx="1"/>
          </p:nvPr>
        </p:nvSpPr>
        <p:spPr>
          <a:xfrm>
            <a:off x="1912446" y="580826"/>
            <a:ext cx="14763322" cy="863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The preparation of this presentation was supported by ADLAB PRO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(Audio Description: A Laboratory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 the Development of a New Professional Profile),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financed by the European Union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 the Erasmus+ Programme,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Key Action 2 – Strategic Partnerships,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 number:2016-1-IT02-KA203-024311.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MA PAGINA - TITOL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305</Words>
  <Application>Microsoft Office PowerPoint</Application>
  <PresentationFormat>Personalització</PresentationFormat>
  <Paragraphs>67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1" baseType="lpstr">
      <vt:lpstr>PRIMA PAGINA - TITOLO</vt:lpstr>
      <vt:lpstr>THE TARGET AUDIENCE OF AD</vt:lpstr>
      <vt:lpstr>INTRODUCTION TO THE UNIT</vt:lpstr>
      <vt:lpstr>PRIMARY TARGET AUDIENCE (1)</vt:lpstr>
      <vt:lpstr>PRIMARY TARGET AUDIENCE (2)</vt:lpstr>
      <vt:lpstr>PRIMARY TARGET AUDIENCE (2)</vt:lpstr>
      <vt:lpstr>SECONDARY TARGET AUDIENCE (2)</vt:lpstr>
      <vt:lpstr>WHAT KIND OF AD IS WANTED?</vt:lpstr>
      <vt:lpstr>THE TARGET AUDIENCE OF AD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target audience of audio description</dc:title>
  <dc:creator>Marta Rial Pan</dc:creator>
  <cp:lastModifiedBy>1228835</cp:lastModifiedBy>
  <cp:revision>3</cp:revision>
  <dcterms:modified xsi:type="dcterms:W3CDTF">2018-12-13T16:30:00Z</dcterms:modified>
</cp:coreProperties>
</file>