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7" r:id="rId2"/>
    <p:sldId id="313" r:id="rId3"/>
    <p:sldId id="324" r:id="rId4"/>
    <p:sldId id="306" r:id="rId5"/>
    <p:sldId id="333" r:id="rId6"/>
    <p:sldId id="334" r:id="rId7"/>
    <p:sldId id="335" r:id="rId8"/>
    <p:sldId id="336" r:id="rId9"/>
    <p:sldId id="28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21" r:id="rId21"/>
    <p:sldId id="317" r:id="rId22"/>
    <p:sldId id="332" r:id="rId23"/>
    <p:sldId id="303" r:id="rId24"/>
    <p:sldId id="304" r:id="rId25"/>
  </p:sldIdLst>
  <p:sldSz cx="18288000" cy="10287000"/>
  <p:notesSz cx="6858000" cy="9144000"/>
  <p:defaultTextStyle>
    <a:defPPr>
      <a:defRPr lang="it-IT"/>
    </a:defPPr>
    <a:lvl1pPr marL="0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1pPr>
    <a:lvl2pPr marL="680244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2pPr>
    <a:lvl3pPr marL="1360485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3pPr>
    <a:lvl4pPr marL="2040728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4pPr>
    <a:lvl5pPr marL="2720972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5pPr>
    <a:lvl6pPr marL="3401216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6pPr>
    <a:lvl7pPr marL="4081456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7pPr>
    <a:lvl8pPr marL="4761699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8pPr>
    <a:lvl9pPr marL="5441943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0DA"/>
    <a:srgbClr val="BBDBE7"/>
    <a:srgbClr val="91C6D8"/>
    <a:srgbClr val="904895"/>
    <a:srgbClr val="584394"/>
    <a:srgbClr val="EFB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81092" autoAdjust="0"/>
  </p:normalViewPr>
  <p:slideViewPr>
    <p:cSldViewPr snapToGrid="0">
      <p:cViewPr>
        <p:scale>
          <a:sx n="50" d="100"/>
          <a:sy n="50" d="100"/>
        </p:scale>
        <p:origin x="-594" y="816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529F9-667F-49CF-90FA-DBAFEF77422F}" type="datetimeFigureOut">
              <a:rPr lang="en" smtClean="0"/>
              <a:t>2/4/2019</a:t>
            </a:fld>
            <a:endParaRPr lang="en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899A5-C3DB-4C67-B6CC-0B57A984DF1A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502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B3C98-8E39-4484-9693-3AACC2228585}" type="datetimeFigureOut">
              <a:rPr lang="it-IT" smtClean="0"/>
              <a:pPr/>
              <a:t>04/02/2019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11B04-AA2C-4B47-B204-C38B51CC87E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39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1pPr>
    <a:lvl2pPr marL="680244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2pPr>
    <a:lvl3pPr marL="1360485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3pPr>
    <a:lvl4pPr marL="2040728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4pPr>
    <a:lvl5pPr marL="2720972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5pPr>
    <a:lvl6pPr marL="3401216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6pPr>
    <a:lvl7pPr marL="4081456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7pPr>
    <a:lvl8pPr marL="4761699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8pPr>
    <a:lvl9pPr marL="5441943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561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4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471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485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064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794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287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267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525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203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8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563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375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696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269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59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99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46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01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41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2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9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45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NUL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NUL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or video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presenter’s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52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for power point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 title="ADLABPRO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19" y="7873811"/>
            <a:ext cx="2601158" cy="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9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it-IT" dirty="0"/>
          </a:p>
        </p:txBody>
      </p:sp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2210" y="3131811"/>
            <a:ext cx="17223583" cy="483146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10456070" y="10013158"/>
            <a:ext cx="1371600" cy="137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" dirty="0"/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7265" y="9787180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pl-PL" sz="1964" smtClean="0">
                <a:effectLst/>
              </a:defRPr>
            </a:lvl1pPr>
          </a:lstStyle>
          <a:p>
            <a:endParaRPr lang="pl-PL" sz="13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for power point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 title="ADLABPRO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19" y="7873811"/>
            <a:ext cx="2601158" cy="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it-IT" dirty="0"/>
          </a:p>
        </p:txBody>
      </p:sp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2210" y="3131811"/>
            <a:ext cx="17223583" cy="483146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10456070" y="10013158"/>
            <a:ext cx="1371600" cy="137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" dirty="0"/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7265" y="9787180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pl-PL" sz="1964" smtClean="0">
                <a:effectLst/>
              </a:defRPr>
            </a:lvl1pPr>
          </a:lstStyle>
          <a:p>
            <a:endParaRPr lang="pl-PL" sz="13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pl-PL" sz="1964" smtClean="0">
                <a:effectLst/>
              </a:defRPr>
            </a:lvl1pPr>
          </a:lstStyle>
          <a:p>
            <a:endParaRPr lang="pl-PL" sz="13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pl-PL" sz="1964" smtClean="0">
                <a:effectLst/>
              </a:defRPr>
            </a:lvl1pPr>
          </a:lstStyle>
          <a:p>
            <a:endParaRPr lang="pl-PL" sz="13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or power point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 title="ADLABPRO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19" y="7873811"/>
            <a:ext cx="2601158" cy="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6000"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it-IT" dirty="0"/>
          </a:p>
        </p:txBody>
      </p:sp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2210" y="3131811"/>
            <a:ext cx="17223583" cy="483146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4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10456070" y="10013158"/>
            <a:ext cx="1371600" cy="137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" dirty="0"/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7265" y="9787180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for video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none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82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for powerpoint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19" y="7873811"/>
            <a:ext cx="2601158" cy="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5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for power point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 title="ADLABPRO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19" y="7873811"/>
            <a:ext cx="2601158" cy="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it-IT" dirty="0"/>
          </a:p>
        </p:txBody>
      </p:sp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2210" y="3131811"/>
            <a:ext cx="17223583" cy="483146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10456070" y="10013158"/>
            <a:ext cx="1371600" cy="137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" dirty="0"/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7265" y="9787180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pl-PL" sz="1964" smtClean="0">
                <a:effectLst/>
              </a:defRPr>
            </a:lvl1pPr>
          </a:lstStyle>
          <a:p>
            <a:endParaRPr lang="pl-PL" sz="13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9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35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  <p:sldLayoutId id="2147483662" r:id="rId4"/>
    <p:sldLayoutId id="2147483659" r:id="rId5"/>
    <p:sldLayoutId id="2147483661" r:id="rId6"/>
    <p:sldLayoutId id="2147483675" r:id="rId7"/>
    <p:sldLayoutId id="2147483676" r:id="rId8"/>
    <p:sldLayoutId id="2147483677" r:id="rId9"/>
    <p:sldLayoutId id="2147483690" r:id="rId10"/>
    <p:sldLayoutId id="2147483691" r:id="rId11"/>
    <p:sldLayoutId id="2147483692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9" name="click.wav"/>
          </p:stSnd>
        </p:sndAc>
      </p:transition>
    </mc:Choice>
    <mc:Fallback xmlns="">
      <p:transition spd="slow">
        <p:sndAc>
          <p:stSnd>
            <p:snd r:embed="rId20" name="click.wav"/>
          </p:stSnd>
        </p:sndAc>
      </p:transition>
    </mc:Fallback>
  </mc:AlternateContent>
  <p:txStyles>
    <p:titleStyle>
      <a:lvl1pPr algn="l" defTabSz="1122094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524" indent="-280524" algn="l" defTabSz="1122094" rtl="0" eaLnBrk="1" latinLnBrk="0" hangingPunct="1">
        <a:lnSpc>
          <a:spcPct val="90000"/>
        </a:lnSpc>
        <a:spcBef>
          <a:spcPts val="1227"/>
        </a:spcBef>
        <a:buFont typeface="Arial" panose="020B0604020202020204" pitchFamily="34" charset="0"/>
        <a:buChar char="•"/>
        <a:defRPr sz="3436" kern="1200">
          <a:solidFill>
            <a:schemeClr val="tx1"/>
          </a:solidFill>
          <a:latin typeface="+mn-lt"/>
          <a:ea typeface="+mn-ea"/>
          <a:cs typeface="+mn-cs"/>
        </a:defRPr>
      </a:lvl1pPr>
      <a:lvl2pPr marL="841573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45" kern="1200">
          <a:solidFill>
            <a:schemeClr val="tx1"/>
          </a:solidFill>
          <a:latin typeface="+mn-lt"/>
          <a:ea typeface="+mn-ea"/>
          <a:cs typeface="+mn-cs"/>
        </a:defRPr>
      </a:lvl2pPr>
      <a:lvl3pPr marL="1402617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454" kern="1200">
          <a:solidFill>
            <a:schemeClr val="tx1"/>
          </a:solidFill>
          <a:latin typeface="+mn-lt"/>
          <a:ea typeface="+mn-ea"/>
          <a:cs typeface="+mn-cs"/>
        </a:defRPr>
      </a:lvl3pPr>
      <a:lvl4pPr marL="1963665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4pPr>
      <a:lvl5pPr marL="2524713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5pPr>
      <a:lvl6pPr marL="3085759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6pPr>
      <a:lvl7pPr marL="3646805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7pPr>
      <a:lvl8pPr marL="4207852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8pPr>
      <a:lvl9pPr marL="4768901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1pPr>
      <a:lvl2pPr marL="561046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2pPr>
      <a:lvl3pPr marL="1122094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3pPr>
      <a:lvl4pPr marL="1683140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4pPr>
      <a:lvl5pPr marL="2244188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5pPr>
      <a:lvl6pPr marL="2805236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6pPr>
      <a:lvl7pPr marL="3366281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7pPr>
      <a:lvl8pPr marL="3927329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8pPr>
      <a:lvl9pPr marL="4488378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tiff"/><Relationship Id="rId5" Type="http://schemas.openxmlformats.org/officeDocument/2006/relationships/image" Target="../media/image6.tiff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audio" Target="NULL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audio" Target="NULL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audio" Target="NULL"/><Relationship Id="rId5" Type="http://schemas.openxmlformats.org/officeDocument/2006/relationships/image" Target="../media/image8.tiff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audio" Target="NULL"/><Relationship Id="rId5" Type="http://schemas.openxmlformats.org/officeDocument/2006/relationships/image" Target="../media/image8.tiff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audio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audio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audio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audio" Target="NUL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audio" Target="NULL"/><Relationship Id="rId4" Type="http://schemas.openxmlformats.org/officeDocument/2006/relationships/hyperlink" Target="http://audiodescription.co.uk/uploads/general/itcguide_sds_audio_desc_word3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audio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audio" Target="NUL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audio" Target="NUL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tiff"/><Relationship Id="rId5" Type="http://schemas.openxmlformats.org/officeDocument/2006/relationships/image" Target="../media/image7.jpeg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tiff"/><Relationship Id="rId5" Type="http://schemas.openxmlformats.org/officeDocument/2006/relationships/image" Target="../media/image9.jpg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audio" Target="NULL"/><Relationship Id="rId5" Type="http://schemas.openxmlformats.org/officeDocument/2006/relationships/image" Target="../media/image8.tiff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language</a:t>
            </a:r>
            <a:endParaRPr lang="en-US" sz="66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3497407" y="2031135"/>
            <a:ext cx="11222181" cy="1393296"/>
          </a:xfrm>
        </p:spPr>
        <p:txBody>
          <a:bodyPr/>
          <a:lstStyle/>
          <a:p>
            <a:r>
              <a:rPr lang="en-US" sz="4000" dirty="0" smtClean="0"/>
              <a:t>Module </a:t>
            </a:r>
            <a:r>
              <a:rPr lang="pl-PL" sz="4000" dirty="0"/>
              <a:t>2</a:t>
            </a:r>
            <a:endParaRPr lang="en-US" sz="4000" dirty="0" smtClean="0"/>
          </a:p>
          <a:p>
            <a:r>
              <a:rPr lang="en-US" sz="4000" dirty="0" smtClean="0"/>
              <a:t>Unit </a:t>
            </a:r>
            <a:r>
              <a:rPr lang="pl-PL" sz="4000" dirty="0"/>
              <a:t>7</a:t>
            </a:r>
            <a:endParaRPr lang="en-US" sz="40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3497408" y="3673140"/>
            <a:ext cx="11222181" cy="551823"/>
          </a:xfrm>
        </p:spPr>
        <p:txBody>
          <a:bodyPr/>
          <a:lstStyle/>
          <a:p>
            <a:r>
              <a:rPr lang="en-US" sz="3500" dirty="0" smtClean="0"/>
              <a:t>Agnieszka </a:t>
            </a:r>
            <a:r>
              <a:rPr lang="en-US" sz="3500" dirty="0" err="1" smtClean="0"/>
              <a:t>Chmiel</a:t>
            </a:r>
            <a:endParaRPr lang="en-US" sz="3500" dirty="0"/>
          </a:p>
        </p:txBody>
      </p:sp>
      <p:sp>
        <p:nvSpPr>
          <p:cNvPr id="8" name="Symbol zastępczy tekstu 6"/>
          <p:cNvSpPr txBox="1">
            <a:spLocks/>
          </p:cNvSpPr>
          <p:nvPr/>
        </p:nvSpPr>
        <p:spPr>
          <a:xfrm>
            <a:off x="3497408" y="4335716"/>
            <a:ext cx="11854887" cy="59723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all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smtClean="0">
                <a:latin typeface="Verdana" charset="0"/>
                <a:ea typeface="Verdana" charset="0"/>
                <a:cs typeface="Verdana" charset="0"/>
              </a:rPr>
              <a:t>Adam </a:t>
            </a:r>
            <a:r>
              <a:rPr lang="en-US" sz="3500" dirty="0" err="1" smtClean="0">
                <a:latin typeface="Verdana" charset="0"/>
                <a:ea typeface="Verdana" charset="0"/>
                <a:cs typeface="Verdana" charset="0"/>
              </a:rPr>
              <a:t>mickiewicz</a:t>
            </a:r>
            <a:r>
              <a:rPr lang="en-US" sz="3500" dirty="0" smtClean="0">
                <a:latin typeface="Verdana" charset="0"/>
                <a:ea typeface="Verdana" charset="0"/>
                <a:cs typeface="Verdana" charset="0"/>
              </a:rPr>
              <a:t> university in </a:t>
            </a:r>
            <a:r>
              <a:rPr lang="en-US" sz="3500" dirty="0" err="1" smtClean="0">
                <a:latin typeface="Verdana" charset="0"/>
                <a:ea typeface="Verdana" charset="0"/>
                <a:cs typeface="Verdana" charset="0"/>
              </a:rPr>
              <a:t>poznan</a:t>
            </a:r>
            <a:endParaRPr lang="en-US" sz="35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adverbs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68410" y="2361236"/>
            <a:ext cx="4278514" cy="14234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grin</a:t>
            </a:r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2098840" y="2383269"/>
            <a:ext cx="5111693" cy="1423428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smtClean="0"/>
              <a:t>smile widely</a:t>
            </a:r>
            <a:endParaRPr lang="en-US" sz="5400" dirty="0" smtClean="0"/>
          </a:p>
        </p:txBody>
      </p:sp>
      <p:pic>
        <p:nvPicPr>
          <p:cNvPr id="6" name="Picture 5" descr="A green denture on a pink background." title="dentu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066" y="3806697"/>
            <a:ext cx="6261100" cy="4445000"/>
          </a:xfrm>
          <a:prstGeom prst="rect">
            <a:avLst/>
          </a:prstGeom>
        </p:spPr>
      </p:pic>
      <p:pic>
        <p:nvPicPr>
          <p:cNvPr id="8" name="Picture 7" descr="A red X sign." title="red 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150" y="4239184"/>
            <a:ext cx="2614715" cy="2583276"/>
          </a:xfrm>
          <a:prstGeom prst="rect">
            <a:avLst/>
          </a:prstGeom>
        </p:spPr>
      </p:pic>
      <p:pic>
        <p:nvPicPr>
          <p:cNvPr id="11" name="Picture 10" descr="An icon of a green tick sign." title="green tic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2739" y="4194338"/>
            <a:ext cx="2577265" cy="28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adverbs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2098840" y="5690774"/>
            <a:ext cx="6101594" cy="14454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appropriately</a:t>
            </a:r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2098840" y="3438301"/>
            <a:ext cx="6552791" cy="1423428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 smtClean="0"/>
              <a:t>characteristically</a:t>
            </a:r>
          </a:p>
        </p:txBody>
      </p:sp>
      <p:pic>
        <p:nvPicPr>
          <p:cNvPr id="7" name="Picture 6" descr="A red X sign." title="red 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3802" y="4552959"/>
            <a:ext cx="2614715" cy="2583276"/>
          </a:xfrm>
          <a:prstGeom prst="rect">
            <a:avLst/>
          </a:prstGeom>
        </p:spPr>
      </p:pic>
      <p:pic>
        <p:nvPicPr>
          <p:cNvPr id="10" name="Picture 9" descr="A red X sign." title="red 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3803" y="1744590"/>
            <a:ext cx="2614715" cy="25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2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syntax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2098840" y="5690774"/>
            <a:ext cx="6101594" cy="14454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short sentences</a:t>
            </a:r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2098840" y="3438301"/>
            <a:ext cx="7889222" cy="1423428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/>
              <a:t>s</a:t>
            </a:r>
            <a:r>
              <a:rPr lang="en-US" sz="5400" smtClean="0"/>
              <a:t>imple </a:t>
            </a:r>
            <a:r>
              <a:rPr lang="en-US" sz="5400" dirty="0" smtClean="0"/>
              <a:t>present tense</a:t>
            </a:r>
          </a:p>
        </p:txBody>
      </p:sp>
      <p:pic>
        <p:nvPicPr>
          <p:cNvPr id="7" name="Picture 6" descr="An icon of a green tick sign." title="green tic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68" y="4497376"/>
            <a:ext cx="2577265" cy="2858421"/>
          </a:xfrm>
          <a:prstGeom prst="rect">
            <a:avLst/>
          </a:prstGeom>
        </p:spPr>
      </p:pic>
      <p:pic>
        <p:nvPicPr>
          <p:cNvPr id="8" name="Picture 7" descr="An icon of a green tick sign." title="green tic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68" y="2487537"/>
            <a:ext cx="2577265" cy="28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syntax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2098840" y="5690774"/>
            <a:ext cx="6101594" cy="14454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ellipses</a:t>
            </a:r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2098840" y="3438301"/>
            <a:ext cx="7889222" cy="1423428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/>
              <a:t>s</a:t>
            </a:r>
            <a:r>
              <a:rPr lang="en-US" sz="5400" dirty="0" smtClean="0"/>
              <a:t>hort sentences</a:t>
            </a:r>
          </a:p>
        </p:txBody>
      </p:sp>
      <p:pic>
        <p:nvPicPr>
          <p:cNvPr id="8" name="Picture 7" descr="A cyclist jumping from a small clif." title="jumping bik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20" y="3241820"/>
            <a:ext cx="6667500" cy="4445000"/>
          </a:xfrm>
          <a:prstGeom prst="rect">
            <a:avLst/>
          </a:prstGeom>
        </p:spPr>
      </p:pic>
      <p:pic>
        <p:nvPicPr>
          <p:cNvPr id="9" name="Picture 8" descr="An icon of a green tick sign." title="green tic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6642" y="5388240"/>
            <a:ext cx="2577265" cy="2858421"/>
          </a:xfrm>
          <a:prstGeom prst="rect">
            <a:avLst/>
          </a:prstGeom>
        </p:spPr>
      </p:pic>
      <p:pic>
        <p:nvPicPr>
          <p:cNvPr id="10" name="Picture 9" descr="An icon of a green tick sign." title="green tic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6642" y="2529819"/>
            <a:ext cx="2577265" cy="28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6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syntax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2098840" y="5419532"/>
            <a:ext cx="6101594" cy="1716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 more complex syntax</a:t>
            </a:r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1722864" y="3241820"/>
            <a:ext cx="7889222" cy="1423428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 smtClean="0"/>
              <a:t>longer sentences</a:t>
            </a:r>
          </a:p>
        </p:txBody>
      </p:sp>
      <p:pic>
        <p:nvPicPr>
          <p:cNvPr id="7" name="Picture 6" descr="A picturesque lake surrounded by mountain peaks and trees." title="landscap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51" y="3496229"/>
            <a:ext cx="8686800" cy="4445000"/>
          </a:xfrm>
          <a:prstGeom prst="rect">
            <a:avLst/>
          </a:prstGeom>
        </p:spPr>
      </p:pic>
      <p:pic>
        <p:nvPicPr>
          <p:cNvPr id="8" name="Picture 7" descr="An icon of a green tick sign." title="green tic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5855" y="5451582"/>
            <a:ext cx="2577265" cy="2858421"/>
          </a:xfrm>
          <a:prstGeom prst="rect">
            <a:avLst/>
          </a:prstGeom>
        </p:spPr>
      </p:pic>
      <p:pic>
        <p:nvPicPr>
          <p:cNvPr id="9" name="Picture 8" descr="An icon of a green tick sign." title="green tic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5856" y="2260782"/>
            <a:ext cx="2577265" cy="28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749198" y="2446457"/>
            <a:ext cx="18761398" cy="198834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Similes and metaphors</a:t>
            </a:r>
            <a:endParaRPr lang="en-US" sz="6000" dirty="0"/>
          </a:p>
        </p:txBody>
      </p:sp>
      <p:pic>
        <p:nvPicPr>
          <p:cNvPr id="3" name="Picture 2" descr="A finger-size red and white striped cone with the label &quot;Caution&quot; placed on a computer keyboard." title="cau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28" y="4434802"/>
            <a:ext cx="3973146" cy="264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411415"/>
            <a:ext cx="16667338" cy="4303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 smtClean="0"/>
              <a:t>The stage stands on end and sinks like the Titanic. </a:t>
            </a:r>
          </a:p>
          <a:p>
            <a:pPr marL="0" indent="0">
              <a:buNone/>
            </a:pPr>
            <a:r>
              <a:rPr lang="en-GB" sz="4400" dirty="0" smtClean="0"/>
              <a:t>(</a:t>
            </a:r>
            <a:r>
              <a:rPr lang="en-GB" sz="4400" i="1" dirty="0" smtClean="0"/>
              <a:t>The </a:t>
            </a:r>
            <a:r>
              <a:rPr lang="en-GB" sz="4400" i="1" dirty="0"/>
              <a:t>Simpsons Movie</a:t>
            </a:r>
            <a:r>
              <a:rPr lang="en-GB" sz="4400" dirty="0" smtClean="0"/>
              <a:t>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4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411415"/>
            <a:ext cx="16667338" cy="4303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 smtClean="0"/>
              <a:t>He holds the syringe like a dart and inserts it in the buttock.</a:t>
            </a:r>
          </a:p>
          <a:p>
            <a:pPr marL="0" indent="0">
              <a:buNone/>
            </a:pPr>
            <a:r>
              <a:rPr lang="en-GB" sz="4400" dirty="0" smtClean="0"/>
              <a:t>(</a:t>
            </a:r>
            <a:r>
              <a:rPr lang="en-GB" sz="4400" i="1" dirty="0" err="1" smtClean="0"/>
              <a:t>Seksmisja</a:t>
            </a:r>
            <a:r>
              <a:rPr lang="en-GB" sz="4400" dirty="0" smtClean="0"/>
              <a:t>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894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411415"/>
            <a:ext cx="16667338" cy="4303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 smtClean="0"/>
              <a:t>The lightning hits the water. A web of blue zigzags, illuminating the raging ocean.</a:t>
            </a:r>
          </a:p>
          <a:p>
            <a:pPr marL="0" indent="0">
              <a:buNone/>
            </a:pPr>
            <a:r>
              <a:rPr lang="en-GB" sz="4400" dirty="0" smtClean="0"/>
              <a:t>(</a:t>
            </a:r>
            <a:r>
              <a:rPr lang="en-GB" sz="4400" i="1" dirty="0"/>
              <a:t>The Life of Pi – </a:t>
            </a:r>
            <a:r>
              <a:rPr lang="en-GB" sz="4400" dirty="0"/>
              <a:t>Polish AD)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952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organisation</a:t>
            </a:r>
            <a:endParaRPr lang="en-US" sz="6000" dirty="0"/>
          </a:p>
        </p:txBody>
      </p:sp>
      <p:pic>
        <p:nvPicPr>
          <p:cNvPr id="6" name="Picture 5" descr="A woman dresses in dark green hat, a pink suit and high heels sits on stairs." title="fashionable wom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31" y="2815492"/>
            <a:ext cx="66675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171229" y="3747718"/>
            <a:ext cx="18761398" cy="198834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Words = images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0649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 title="rectangle"/>
          <p:cNvSpPr/>
          <p:nvPr/>
        </p:nvSpPr>
        <p:spPr>
          <a:xfrm>
            <a:off x="6239872" y="684329"/>
            <a:ext cx="6939085" cy="53984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icon of a film tape with an arrow." title="film tape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95" y="1095125"/>
            <a:ext cx="6100441" cy="45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1"/>
            <a:ext cx="16667338" cy="4649921"/>
          </a:xfrm>
        </p:spPr>
        <p:txBody>
          <a:bodyPr>
            <a:noAutofit/>
          </a:bodyPr>
          <a:lstStyle/>
          <a:p>
            <a:r>
              <a:rPr lang="en-GB" dirty="0" err="1"/>
              <a:t>Remael</a:t>
            </a:r>
            <a:r>
              <a:rPr lang="en-GB" dirty="0"/>
              <a:t>, A. </a:t>
            </a:r>
            <a:r>
              <a:rPr lang="en-GB" dirty="0" smtClean="0"/>
              <a:t>(2005) </a:t>
            </a:r>
            <a:r>
              <a:rPr lang="en-GB" dirty="0"/>
              <a:t>“Audio description for recorded TV, cinema and DVD. An experimental stylesheet for teaching </a:t>
            </a:r>
            <a:r>
              <a:rPr lang="en-GB" dirty="0" smtClean="0"/>
              <a:t>purposes</a:t>
            </a:r>
            <a:r>
              <a:rPr lang="en-US" dirty="0" smtClean="0"/>
              <a:t>”.</a:t>
            </a:r>
            <a:endParaRPr lang="en-US" dirty="0"/>
          </a:p>
          <a:p>
            <a:r>
              <a:rPr lang="en-GB" dirty="0" smtClean="0"/>
              <a:t>ITC Guidance on Standards for Audio Description. (2000). </a:t>
            </a:r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audiodescription.co.uk/uploads/general/itcguide_sds_audio_desc_word3.pdf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1121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language</a:t>
            </a:r>
            <a:endParaRPr lang="en-US" sz="66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3497407" y="2031135"/>
            <a:ext cx="11222181" cy="1393296"/>
          </a:xfrm>
        </p:spPr>
        <p:txBody>
          <a:bodyPr/>
          <a:lstStyle/>
          <a:p>
            <a:r>
              <a:rPr lang="en-US" sz="4000" dirty="0" smtClean="0"/>
              <a:t>Module </a:t>
            </a:r>
            <a:r>
              <a:rPr lang="pl-PL" sz="4000" dirty="0"/>
              <a:t>2</a:t>
            </a:r>
            <a:endParaRPr lang="en-US" sz="4000" dirty="0" smtClean="0"/>
          </a:p>
          <a:p>
            <a:r>
              <a:rPr lang="en-US" sz="4000" dirty="0" smtClean="0"/>
              <a:t>Unit </a:t>
            </a:r>
            <a:r>
              <a:rPr lang="pl-PL" sz="4000" dirty="0"/>
              <a:t>7</a:t>
            </a:r>
            <a:endParaRPr lang="en-US" sz="40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3497408" y="3673140"/>
            <a:ext cx="11222181" cy="551823"/>
          </a:xfrm>
        </p:spPr>
        <p:txBody>
          <a:bodyPr/>
          <a:lstStyle/>
          <a:p>
            <a:r>
              <a:rPr lang="en-US" sz="3500" dirty="0" smtClean="0"/>
              <a:t>Agnieszka </a:t>
            </a:r>
            <a:r>
              <a:rPr lang="en-US" sz="3500" dirty="0" err="1" smtClean="0"/>
              <a:t>Chmiel</a:t>
            </a:r>
            <a:endParaRPr lang="en-US" sz="3500" dirty="0"/>
          </a:p>
        </p:txBody>
      </p:sp>
      <p:sp>
        <p:nvSpPr>
          <p:cNvPr id="8" name="Symbol zastępczy tekstu 6"/>
          <p:cNvSpPr txBox="1">
            <a:spLocks/>
          </p:cNvSpPr>
          <p:nvPr/>
        </p:nvSpPr>
        <p:spPr>
          <a:xfrm>
            <a:off x="3497408" y="4335716"/>
            <a:ext cx="11854887" cy="59723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all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smtClean="0">
                <a:latin typeface="Verdana" charset="0"/>
                <a:ea typeface="Verdana" charset="0"/>
                <a:cs typeface="Verdana" charset="0"/>
              </a:rPr>
              <a:t>Adam </a:t>
            </a:r>
            <a:r>
              <a:rPr lang="en-US" sz="3500" dirty="0" err="1" smtClean="0">
                <a:latin typeface="Verdana" charset="0"/>
                <a:ea typeface="Verdana" charset="0"/>
                <a:cs typeface="Verdana" charset="0"/>
              </a:rPr>
              <a:t>mickiewicz</a:t>
            </a:r>
            <a:r>
              <a:rPr lang="en-US" sz="3500" smtClean="0">
                <a:latin typeface="Verdana" charset="0"/>
                <a:ea typeface="Verdana" charset="0"/>
                <a:cs typeface="Verdana" charset="0"/>
              </a:rPr>
              <a:t> university </a:t>
            </a:r>
            <a:r>
              <a:rPr lang="en-US" sz="3500" dirty="0" smtClean="0">
                <a:latin typeface="Verdana" charset="0"/>
                <a:ea typeface="Verdana" charset="0"/>
                <a:cs typeface="Verdana" charset="0"/>
              </a:rPr>
              <a:t>in </a:t>
            </a:r>
            <a:r>
              <a:rPr lang="en-US" sz="3500" dirty="0" err="1" smtClean="0">
                <a:latin typeface="Verdana" charset="0"/>
                <a:ea typeface="Verdana" charset="0"/>
                <a:cs typeface="Verdana" charset="0"/>
              </a:rPr>
              <a:t>poznan</a:t>
            </a:r>
            <a:endParaRPr lang="en-US" sz="35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1912446" y="580826"/>
            <a:ext cx="14763322" cy="8635363"/>
          </a:xfrm>
        </p:spPr>
        <p:txBody>
          <a:bodyPr>
            <a:noAutofit/>
          </a:bodyPr>
          <a:lstStyle/>
          <a:p>
            <a:r>
              <a:rPr lang="pl-P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preparation of this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</a:t>
            </a:r>
            <a:r>
              <a:rPr lang="pl-P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</a:t>
            </a:r>
            <a:r>
              <a:rPr lang="pl-P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pl-P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ADLAB PRO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(Audio Description: A Laboratory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Development of a New Professional Profile),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financed by the European Union</a:t>
            </a:r>
            <a:endParaRPr lang="pl-PL" sz="4000" spc="123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 the Erasmus+ </a:t>
            </a:r>
            <a:r>
              <a:rPr lang="en-US" sz="4000" spc="123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Action 2 – Strategic Partnerships,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number:2016-1-IT02-KA203-024311. 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2454442" y="1381478"/>
            <a:ext cx="15011718" cy="7858774"/>
          </a:xfrm>
        </p:spPr>
        <p:txBody>
          <a:bodyPr/>
          <a:lstStyle/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and views set out in this presentation</a:t>
            </a: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those of the authors and do not necessarily reflect</a:t>
            </a: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official opinion of the European Union</a:t>
            </a:r>
            <a:r>
              <a:rPr lang="en-US" sz="4000" spc="123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l-PL" sz="4000" spc="123" dirty="0" smtClean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Neither the European Union institutions and bodies</a:t>
            </a: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 any person acting on their behalf may be held responsible</a:t>
            </a:r>
            <a:r>
              <a:rPr lang="pl-PL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use which may be made</a:t>
            </a: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 the information contained therein.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pl-PL" sz="4000" spc="123" dirty="0" smtClean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000" spc="123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2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922295"/>
            <a:ext cx="16446698" cy="3792937"/>
          </a:xfrm>
        </p:spPr>
        <p:txBody>
          <a:bodyPr>
            <a:noAutofit/>
          </a:bodyPr>
          <a:lstStyle/>
          <a:p>
            <a:r>
              <a:rPr lang="en-US" dirty="0"/>
              <a:t>B</a:t>
            </a:r>
            <a:r>
              <a:rPr lang="en-US" sz="4000" dirty="0" smtClean="0"/>
              <a:t>rief.</a:t>
            </a:r>
          </a:p>
          <a:p>
            <a:r>
              <a:rPr lang="en-US" dirty="0"/>
              <a:t>D</a:t>
            </a:r>
            <a:r>
              <a:rPr lang="en-US" smtClean="0"/>
              <a:t>escriptive</a:t>
            </a:r>
            <a:r>
              <a:rPr lang="en-US" dirty="0" smtClean="0"/>
              <a:t>.</a:t>
            </a:r>
            <a:endParaRPr lang="en-US" sz="4000" dirty="0"/>
          </a:p>
        </p:txBody>
      </p:sp>
      <p:pic>
        <p:nvPicPr>
          <p:cNvPr id="4" name="Picture 3" descr="A picture of a black and white clock." title="cloc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07" y="2487537"/>
            <a:ext cx="66421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4149969" y="2902387"/>
            <a:ext cx="13363938" cy="3792937"/>
          </a:xfrm>
        </p:spPr>
        <p:txBody>
          <a:bodyPr>
            <a:noAutofit/>
          </a:bodyPr>
          <a:lstStyle/>
          <a:p>
            <a:r>
              <a:rPr lang="en-US" sz="4400" dirty="0" smtClean="0"/>
              <a:t>“We see</a:t>
            </a:r>
            <a:r>
              <a:rPr lang="is-IS" sz="4400" dirty="0" smtClean="0"/>
              <a:t>…”</a:t>
            </a:r>
            <a:endParaRPr lang="en-US" sz="4400" dirty="0" smtClean="0"/>
          </a:p>
          <a:p>
            <a:r>
              <a:rPr lang="en-US" sz="4400" dirty="0" smtClean="0"/>
              <a:t>”In front of us...”</a:t>
            </a:r>
            <a:endParaRPr lang="en-US" sz="4400" dirty="0"/>
          </a:p>
        </p:txBody>
      </p:sp>
      <p:pic>
        <p:nvPicPr>
          <p:cNvPr id="10" name="Picture 9" descr="A red X sign." title="red 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135" y="1668306"/>
            <a:ext cx="5088199" cy="50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171229" y="3747718"/>
            <a:ext cx="18761398" cy="198834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Specific vocabulary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399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nouns</a:t>
            </a:r>
            <a:endParaRPr lang="en-US" sz="6000" dirty="0"/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2098841" y="2383269"/>
            <a:ext cx="4278514" cy="1423428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smtClean="0"/>
              <a:t>dog</a:t>
            </a:r>
            <a:endParaRPr lang="en-US" sz="5400" dirty="0" smtClean="0"/>
          </a:p>
        </p:txBody>
      </p:sp>
      <p:pic>
        <p:nvPicPr>
          <p:cNvPr id="9" name="Picture 8" descr="A red X sign." title="red 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150" y="4239184"/>
            <a:ext cx="2614715" cy="2583276"/>
          </a:xfrm>
          <a:prstGeom prst="rect">
            <a:avLst/>
          </a:prstGeom>
        </p:spPr>
      </p:pic>
      <p:sp>
        <p:nvSpPr>
          <p:cNvPr id="11" name="Symbol zastępczy tekstu 2"/>
          <p:cNvSpPr txBox="1">
            <a:spLocks/>
          </p:cNvSpPr>
          <p:nvPr/>
        </p:nvSpPr>
        <p:spPr>
          <a:xfrm>
            <a:off x="10668410" y="2361236"/>
            <a:ext cx="4278514" cy="1423428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smtClean="0"/>
              <a:t>dachshund</a:t>
            </a:r>
            <a:endParaRPr lang="en-US" sz="5400" dirty="0" smtClean="0"/>
          </a:p>
        </p:txBody>
      </p:sp>
      <p:pic>
        <p:nvPicPr>
          <p:cNvPr id="12" name="Picture 11" title="Dachshund do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59" y="3784664"/>
            <a:ext cx="6335065" cy="4223377"/>
          </a:xfrm>
          <a:prstGeom prst="rect">
            <a:avLst/>
          </a:prstGeom>
        </p:spPr>
      </p:pic>
      <p:pic>
        <p:nvPicPr>
          <p:cNvPr id="10" name="Picture 9" descr="An icon of a green tick sign." title="green tic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2739" y="4194338"/>
            <a:ext cx="2577265" cy="28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8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nouns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68410" y="2361236"/>
            <a:ext cx="4278514" cy="14234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turtleneck</a:t>
            </a:r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2098841" y="2383269"/>
            <a:ext cx="4278514" cy="1423428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 smtClean="0"/>
              <a:t>sweater</a:t>
            </a:r>
          </a:p>
        </p:txBody>
      </p:sp>
      <p:pic>
        <p:nvPicPr>
          <p:cNvPr id="9" name="Picture 8" descr="A red X sign." title="red 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150" y="4239184"/>
            <a:ext cx="2614715" cy="2583276"/>
          </a:xfrm>
          <a:prstGeom prst="rect">
            <a:avLst/>
          </a:prstGeom>
        </p:spPr>
      </p:pic>
      <p:pic>
        <p:nvPicPr>
          <p:cNvPr id="4" name="Picture 3" descr="A woman in a turtleneck" title="turtlenec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81" y="3784664"/>
            <a:ext cx="7736390" cy="3855915"/>
          </a:xfrm>
          <a:prstGeom prst="rect">
            <a:avLst/>
          </a:prstGeom>
        </p:spPr>
      </p:pic>
      <p:pic>
        <p:nvPicPr>
          <p:cNvPr id="8" name="Picture 7" descr="An icon of a green tick sign." title="green tic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2739" y="4194338"/>
            <a:ext cx="2577265" cy="28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6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verbs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68410" y="2361235"/>
            <a:ext cx="4278514" cy="29844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skips </a:t>
            </a:r>
          </a:p>
          <a:p>
            <a:pPr marL="0" indent="0" algn="ctr">
              <a:buNone/>
            </a:pPr>
            <a:r>
              <a:rPr lang="en-US" sz="5400" dirty="0" smtClean="0"/>
              <a:t>marches</a:t>
            </a:r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2098841" y="2383269"/>
            <a:ext cx="4278514" cy="1423428"/>
          </a:xfrm>
          <a:prstGeom prst="rect">
            <a:avLst/>
          </a:prstGeom>
        </p:spPr>
        <p:txBody>
          <a:bodyPr>
            <a:noAutofit/>
          </a:bodyPr>
          <a:lstStyle>
            <a:lvl1pPr marL="280524" indent="-280524" algn="l" defTabSz="1122094" rtl="0" eaLnBrk="1" latinLnBrk="0" hangingPunct="1">
              <a:lnSpc>
                <a:spcPct val="150000"/>
              </a:lnSpc>
              <a:spcBef>
                <a:spcPts val="1227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4157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2617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366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4713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5759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805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7852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8901" indent="-280524" algn="l" defTabSz="1122094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 smtClean="0"/>
              <a:t>walks</a:t>
            </a:r>
          </a:p>
        </p:txBody>
      </p:sp>
      <p:pic>
        <p:nvPicPr>
          <p:cNvPr id="9" name="Picture 8" descr="A red X sign." title="red 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150" y="4239184"/>
            <a:ext cx="2614715" cy="2583276"/>
          </a:xfrm>
          <a:prstGeom prst="rect">
            <a:avLst/>
          </a:prstGeom>
        </p:spPr>
      </p:pic>
      <p:pic>
        <p:nvPicPr>
          <p:cNvPr id="7" name="Picture 6" descr="An icon of a green tick sign." title="green tic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2739" y="4194338"/>
            <a:ext cx="2577265" cy="28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of coloured pencils." title="coloured pencil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46" y="459470"/>
            <a:ext cx="10535138" cy="74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MA PAGINA - TIT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12081</TotalTime>
  <Words>229</Words>
  <Application>Microsoft Office PowerPoint</Application>
  <PresentationFormat>Personalització</PresentationFormat>
  <Paragraphs>90</Paragraphs>
  <Slides>24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24</vt:i4>
      </vt:variant>
    </vt:vector>
  </HeadingPairs>
  <TitlesOfParts>
    <vt:vector size="25" baseType="lpstr">
      <vt:lpstr>PRIMA PAGINA - TITOLO</vt:lpstr>
      <vt:lpstr>language</vt:lpstr>
      <vt:lpstr>Words = images</vt:lpstr>
      <vt:lpstr>language</vt:lpstr>
      <vt:lpstr>Presentació del PowerPoint</vt:lpstr>
      <vt:lpstr>Specific vocabulary</vt:lpstr>
      <vt:lpstr>nouns</vt:lpstr>
      <vt:lpstr>nouns</vt:lpstr>
      <vt:lpstr>verbs</vt:lpstr>
      <vt:lpstr>Presentació del PowerPoint</vt:lpstr>
      <vt:lpstr>adverbs</vt:lpstr>
      <vt:lpstr>adverbs</vt:lpstr>
      <vt:lpstr>syntax</vt:lpstr>
      <vt:lpstr>syntax</vt:lpstr>
      <vt:lpstr>syntax</vt:lpstr>
      <vt:lpstr>Similes and metaphors</vt:lpstr>
      <vt:lpstr>Presentació del PowerPoint</vt:lpstr>
      <vt:lpstr>Presentació del PowerPoint</vt:lpstr>
      <vt:lpstr>Presentació del PowerPoint</vt:lpstr>
      <vt:lpstr>organisation</vt:lpstr>
      <vt:lpstr>Presentació del PowerPoint</vt:lpstr>
      <vt:lpstr>references</vt:lpstr>
      <vt:lpstr>language</vt:lpstr>
      <vt:lpstr>Presentació del PowerPoint</vt:lpstr>
      <vt:lpstr>Presentació del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</dc:title>
  <dc:creator>Marta Rial Pan</dc:creator>
  <cp:lastModifiedBy>1228835</cp:lastModifiedBy>
  <cp:revision>235</cp:revision>
  <dcterms:created xsi:type="dcterms:W3CDTF">2016-10-18T07:38:44Z</dcterms:created>
  <dcterms:modified xsi:type="dcterms:W3CDTF">2019-02-04T17:20:57Z</dcterms:modified>
</cp:coreProperties>
</file>