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7" r:id="rId2"/>
    <p:sldId id="286" r:id="rId3"/>
    <p:sldId id="301" r:id="rId4"/>
    <p:sldId id="320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23" r:id="rId16"/>
    <p:sldId id="298" r:id="rId17"/>
    <p:sldId id="303" r:id="rId18"/>
    <p:sldId id="304" r:id="rId19"/>
  </p:sldIdLst>
  <p:sldSz cx="18288000" cy="10287000"/>
  <p:notesSz cx="6858000" cy="9144000"/>
  <p:defaultTextStyle>
    <a:defPPr>
      <a:defRPr lang="it-IT"/>
    </a:defPPr>
    <a:lvl1pPr marL="0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0DA"/>
    <a:srgbClr val="BBDBE7"/>
    <a:srgbClr val="91C6D8"/>
    <a:srgbClr val="904895"/>
    <a:srgbClr val="584394"/>
    <a:srgbClr val="EFB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 autoAdjust="0"/>
    <p:restoredTop sz="80826" autoAdjust="0"/>
  </p:normalViewPr>
  <p:slideViewPr>
    <p:cSldViewPr snapToGrid="0">
      <p:cViewPr varScale="1">
        <p:scale>
          <a:sx n="29" d="100"/>
          <a:sy n="29" d="100"/>
        </p:scale>
        <p:origin x="-1782" y="-102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3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529F9-667F-49CF-90FA-DBAFEF77422F}" type="datetimeFigureOut">
              <a:rPr lang="en" smtClean="0"/>
              <a:t>2/14/2019</a:t>
            </a:fld>
            <a:endParaRPr lang="en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899A5-C3DB-4C67-B6CC-0B57A984DF1A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15025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B3C98-8E39-4484-9693-3AACC2228585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11B04-AA2C-4B47-B204-C38B51CC87E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39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561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659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415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593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presenter’s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528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9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47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0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6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05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40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92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5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6000"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4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80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3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none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828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power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5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0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89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29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435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5" r:id="rId3"/>
    <p:sldLayoutId id="2147483662" r:id="rId4"/>
    <p:sldLayoutId id="2147483659" r:id="rId5"/>
    <p:sldLayoutId id="2147483661" r:id="rId6"/>
    <p:sldLayoutId id="2147483675" r:id="rId7"/>
    <p:sldLayoutId id="2147483676" r:id="rId8"/>
    <p:sldLayoutId id="2147483677" r:id="rId9"/>
    <p:sldLayoutId id="2147483690" r:id="rId10"/>
    <p:sldLayoutId id="2147483691" r:id="rId11"/>
    <p:sldLayoutId id="2147483692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9" name="click.wav"/>
          </p:stSnd>
        </p:sndAc>
      </p:transition>
    </mc:Choice>
    <mc:Fallback xmlns="">
      <p:transition spd="slow">
        <p:sndAc>
          <p:stSnd>
            <p:snd r:embed="rId20" name="click.wav"/>
          </p:stSnd>
        </p:sndAc>
      </p:transition>
    </mc:Fallback>
  </mc:AlternateContent>
  <p:txStyles>
    <p:titleStyle>
      <a:lvl1pPr algn="l" defTabSz="1122094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0524" indent="-280524" algn="l" defTabSz="1122094" rtl="0" eaLnBrk="1" latinLnBrk="0" hangingPunct="1">
        <a:lnSpc>
          <a:spcPct val="90000"/>
        </a:lnSpc>
        <a:spcBef>
          <a:spcPts val="1227"/>
        </a:spcBef>
        <a:buFont typeface="Arial" panose="020B0604020202020204" pitchFamily="34" charset="0"/>
        <a:buChar char="•"/>
        <a:defRPr sz="3436" kern="1200">
          <a:solidFill>
            <a:schemeClr val="tx1"/>
          </a:solidFill>
          <a:latin typeface="+mn-lt"/>
          <a:ea typeface="+mn-ea"/>
          <a:cs typeface="+mn-cs"/>
        </a:defRPr>
      </a:lvl1pPr>
      <a:lvl2pPr marL="84157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945" kern="1200">
          <a:solidFill>
            <a:schemeClr val="tx1"/>
          </a:solidFill>
          <a:latin typeface="+mn-lt"/>
          <a:ea typeface="+mn-ea"/>
          <a:cs typeface="+mn-cs"/>
        </a:defRPr>
      </a:lvl2pPr>
      <a:lvl3pPr marL="1402617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454" kern="1200">
          <a:solidFill>
            <a:schemeClr val="tx1"/>
          </a:solidFill>
          <a:latin typeface="+mn-lt"/>
          <a:ea typeface="+mn-ea"/>
          <a:cs typeface="+mn-cs"/>
        </a:defRPr>
      </a:lvl3pPr>
      <a:lvl4pPr marL="196366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52471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3085759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64680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4207852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768901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1pPr>
      <a:lvl2pPr marL="56104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2pPr>
      <a:lvl3pPr marL="1122094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3pPr>
      <a:lvl4pPr marL="168314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24418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280523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366281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3927329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48837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audio" Target="NUL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/>
              <a:t>AD of Live Events </a:t>
            </a:r>
            <a:endParaRPr lang="en-US" sz="66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3497407" y="2031135"/>
            <a:ext cx="11222181" cy="1393296"/>
          </a:xfrm>
        </p:spPr>
        <p:txBody>
          <a:bodyPr/>
          <a:lstStyle/>
          <a:p>
            <a:r>
              <a:rPr lang="en-US" sz="4000" dirty="0" smtClean="0"/>
              <a:t>Module </a:t>
            </a:r>
            <a:r>
              <a:rPr lang="pl-PL" sz="4000" dirty="0"/>
              <a:t>3</a:t>
            </a:r>
            <a:endParaRPr lang="en-US" sz="4000" dirty="0" smtClean="0"/>
          </a:p>
          <a:p>
            <a:r>
              <a:rPr lang="en-US" sz="4000" dirty="0" smtClean="0"/>
              <a:t>Unit </a:t>
            </a:r>
            <a:r>
              <a:rPr lang="pl-PL" sz="4000" dirty="0"/>
              <a:t>1</a:t>
            </a:r>
            <a:endParaRPr lang="en-US" sz="40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3497408" y="3673140"/>
            <a:ext cx="11222181" cy="551823"/>
          </a:xfrm>
        </p:spPr>
        <p:txBody>
          <a:bodyPr/>
          <a:lstStyle/>
          <a:p>
            <a:r>
              <a:rPr lang="en-US" sz="3500" dirty="0" smtClean="0"/>
              <a:t>Dr. Louise </a:t>
            </a:r>
            <a:r>
              <a:rPr lang="en-US" sz="3500" dirty="0" err="1" smtClean="0"/>
              <a:t>FryeR</a:t>
            </a:r>
            <a:endParaRPr lang="en-US" sz="3500" dirty="0"/>
          </a:p>
        </p:txBody>
      </p:sp>
      <p:sp>
        <p:nvSpPr>
          <p:cNvPr id="8" name="Symbol zastępczy tekstu 6"/>
          <p:cNvSpPr txBox="1">
            <a:spLocks/>
          </p:cNvSpPr>
          <p:nvPr/>
        </p:nvSpPr>
        <p:spPr>
          <a:xfrm>
            <a:off x="3497408" y="4335716"/>
            <a:ext cx="11222181" cy="55182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smtClean="0">
                <a:latin typeface="Verdana" charset="0"/>
                <a:ea typeface="Verdana" charset="0"/>
                <a:cs typeface="Verdana" charset="0"/>
              </a:rPr>
              <a:t>Utopian </a:t>
            </a:r>
            <a:r>
              <a:rPr lang="en-US" sz="3500" dirty="0" smtClean="0">
                <a:latin typeface="Verdana" charset="0"/>
                <a:ea typeface="Verdana" charset="0"/>
                <a:cs typeface="Verdana" charset="0"/>
              </a:rPr>
              <a:t>Voices Ltd.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0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2210" y="3131811"/>
            <a:ext cx="17223583" cy="5244826"/>
          </a:xfrm>
        </p:spPr>
        <p:txBody>
          <a:bodyPr/>
          <a:lstStyle/>
          <a:p>
            <a:r>
              <a:rPr lang="en-US" dirty="0" smtClean="0"/>
              <a:t>Screen AD </a:t>
            </a:r>
            <a:r>
              <a:rPr lang="mr-IN" dirty="0" smtClean="0"/>
              <a:t>–</a:t>
            </a:r>
            <a:r>
              <a:rPr lang="en-US" dirty="0" smtClean="0"/>
              <a:t> delivered by a voice talent.</a:t>
            </a:r>
          </a:p>
          <a:p>
            <a:r>
              <a:rPr lang="en-US" dirty="0" smtClean="0"/>
              <a:t>Live events AD delivered by the AD scripter.</a:t>
            </a:r>
          </a:p>
          <a:p>
            <a:r>
              <a:rPr lang="en-US" dirty="0" smtClean="0"/>
              <a:t>Requires vocal skills.</a:t>
            </a:r>
          </a:p>
          <a:p>
            <a:r>
              <a:rPr lang="en-US" dirty="0" smtClean="0"/>
              <a:t>Some technical knowledge.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45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Performances with no dialogue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Plays </a:t>
            </a:r>
            <a:r>
              <a:rPr lang="mr-IN" dirty="0" smtClean="0"/>
              <a:t>–</a:t>
            </a:r>
            <a:r>
              <a:rPr lang="en-US" dirty="0" smtClean="0"/>
              <a:t> script supplied, no specialist terminology.</a:t>
            </a:r>
          </a:p>
          <a:p>
            <a:r>
              <a:rPr lang="en-US" dirty="0" smtClean="0"/>
              <a:t>Dance/circus </a:t>
            </a:r>
            <a:r>
              <a:rPr lang="mr-IN" dirty="0" smtClean="0"/>
              <a:t>–</a:t>
            </a:r>
            <a:r>
              <a:rPr lang="en-US" dirty="0" smtClean="0"/>
              <a:t> no dialogue, use of specialist terms.</a:t>
            </a:r>
          </a:p>
          <a:p>
            <a:r>
              <a:rPr lang="en-US" dirty="0" smtClean="0"/>
              <a:t>Get creative!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8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listener is part of an audience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2210" y="3131811"/>
            <a:ext cx="17223583" cy="5333939"/>
          </a:xfrm>
        </p:spPr>
        <p:txBody>
          <a:bodyPr/>
          <a:lstStyle/>
          <a:p>
            <a:r>
              <a:rPr lang="en-US" dirty="0" smtClean="0"/>
              <a:t>Laugh.</a:t>
            </a:r>
          </a:p>
          <a:p>
            <a:r>
              <a:rPr lang="en-US" dirty="0" smtClean="0"/>
              <a:t>Cry.</a:t>
            </a:r>
          </a:p>
          <a:p>
            <a:r>
              <a:rPr lang="en-US" dirty="0" smtClean="0"/>
              <a:t>Gasp. </a:t>
            </a:r>
          </a:p>
          <a:p>
            <a:r>
              <a:rPr lang="en-US" dirty="0" smtClean="0"/>
              <a:t>Applaud.</a:t>
            </a:r>
          </a:p>
          <a:p>
            <a:r>
              <a:rPr lang="en-US" dirty="0" smtClean="0"/>
              <a:t>Audience response will affect what you describe and when.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34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Close contact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Guide people at the touch tour (</a:t>
            </a:r>
            <a:r>
              <a:rPr lang="en-US" dirty="0" err="1" smtClean="0"/>
              <a:t>ToTo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Liaise with Stage Manager.</a:t>
            </a:r>
          </a:p>
          <a:p>
            <a:r>
              <a:rPr lang="en-US" dirty="0" smtClean="0"/>
              <a:t>Brief Cast and Front of House.</a:t>
            </a:r>
          </a:p>
          <a:p>
            <a:r>
              <a:rPr lang="en-US" dirty="0" smtClean="0"/>
              <a:t>Work with Sound Technicians.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03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May be divided between 2 Describers.</a:t>
            </a:r>
          </a:p>
          <a:p>
            <a:r>
              <a:rPr lang="en-US" dirty="0" smtClean="0"/>
              <a:t>Between Act 1 and Act 2.</a:t>
            </a:r>
          </a:p>
          <a:p>
            <a:r>
              <a:rPr lang="en-US" dirty="0" smtClean="0"/>
              <a:t>For artistic purposes.</a:t>
            </a:r>
          </a:p>
          <a:p>
            <a:r>
              <a:rPr lang="en-US" dirty="0" smtClean="0"/>
              <a:t>Keep in synch.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75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From your fellow Describer.</a:t>
            </a:r>
          </a:p>
          <a:p>
            <a:r>
              <a:rPr lang="en-US" dirty="0" smtClean="0"/>
              <a:t>An AD user.</a:t>
            </a:r>
          </a:p>
          <a:p>
            <a:r>
              <a:rPr lang="en-US" dirty="0" smtClean="0"/>
              <a:t>The director or member of the Company.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60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4"/>
          <p:cNvSpPr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</p:spPr>
        <p:txBody>
          <a:bodyPr>
            <a:normAutofit/>
          </a:bodyPr>
          <a:lstStyle/>
          <a:p>
            <a:r>
              <a:rPr lang="en-GB" sz="6600" dirty="0"/>
              <a:t>AD of Live Events </a:t>
            </a:r>
            <a:endParaRPr lang="en-US" sz="6600" dirty="0"/>
          </a:p>
        </p:txBody>
      </p:sp>
      <p:sp>
        <p:nvSpPr>
          <p:cNvPr id="14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3497407" y="2031135"/>
            <a:ext cx="11222181" cy="1393296"/>
          </a:xfrm>
        </p:spPr>
        <p:txBody>
          <a:bodyPr/>
          <a:lstStyle/>
          <a:p>
            <a:r>
              <a:rPr lang="en-US" sz="4000" dirty="0" smtClean="0"/>
              <a:t>Module </a:t>
            </a:r>
            <a:r>
              <a:rPr lang="pl-PL" sz="4000" dirty="0"/>
              <a:t>3</a:t>
            </a:r>
            <a:endParaRPr lang="en-US" sz="4000" dirty="0" smtClean="0"/>
          </a:p>
          <a:p>
            <a:r>
              <a:rPr lang="en-US" sz="4000" dirty="0" smtClean="0"/>
              <a:t>Unit </a:t>
            </a:r>
            <a:r>
              <a:rPr lang="pl-PL" sz="4000" dirty="0"/>
              <a:t>1</a:t>
            </a:r>
            <a:endParaRPr lang="en-US" sz="4000" dirty="0"/>
          </a:p>
        </p:txBody>
      </p:sp>
      <p:sp>
        <p:nvSpPr>
          <p:cNvPr id="15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3497408" y="3673140"/>
            <a:ext cx="11222181" cy="551823"/>
          </a:xfrm>
        </p:spPr>
        <p:txBody>
          <a:bodyPr/>
          <a:lstStyle/>
          <a:p>
            <a:r>
              <a:rPr lang="en-US" sz="3500" dirty="0" smtClean="0"/>
              <a:t>Dr. Louise </a:t>
            </a:r>
            <a:r>
              <a:rPr lang="en-US" sz="3500" dirty="0" err="1" smtClean="0"/>
              <a:t>FryeR</a:t>
            </a:r>
            <a:endParaRPr lang="en-US" sz="3500" dirty="0"/>
          </a:p>
        </p:txBody>
      </p:sp>
      <p:sp>
        <p:nvSpPr>
          <p:cNvPr id="16" name="Symbol zastępczy tekstu 6"/>
          <p:cNvSpPr txBox="1">
            <a:spLocks/>
          </p:cNvSpPr>
          <p:nvPr/>
        </p:nvSpPr>
        <p:spPr>
          <a:xfrm>
            <a:off x="3497408" y="4335716"/>
            <a:ext cx="11222181" cy="55182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smtClean="0">
                <a:latin typeface="Verdana" charset="0"/>
                <a:ea typeface="Verdana" charset="0"/>
                <a:cs typeface="Verdana" charset="0"/>
              </a:rPr>
              <a:t>Utopian </a:t>
            </a:r>
            <a:r>
              <a:rPr lang="en-US" sz="3500" dirty="0" smtClean="0">
                <a:latin typeface="Verdana" charset="0"/>
                <a:ea typeface="Verdana" charset="0"/>
                <a:cs typeface="Verdana" charset="0"/>
              </a:rPr>
              <a:t>Voices Ltd.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41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0"/>
          </p:nvPr>
        </p:nvSpPr>
        <p:spPr>
          <a:xfrm>
            <a:off x="1912446" y="580826"/>
            <a:ext cx="14763322" cy="8635363"/>
          </a:xfrm>
        </p:spPr>
        <p:txBody>
          <a:bodyPr>
            <a:noAutofit/>
          </a:bodyPr>
          <a:lstStyle/>
          <a:p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preparation of this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presentation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supported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ADLAB PRO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(Audio Description: A Laboratory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Development of a New Professional Profile),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financed by the European Union</a:t>
            </a:r>
            <a:endParaRPr lang="pl-PL" sz="4000" spc="123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the Erasmus+ </a:t>
            </a:r>
            <a:r>
              <a:rPr lang="en-US" sz="4000" spc="123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Action 2 – Strategic Partnerships,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number:2016-1-IT02-KA203-024311. 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8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2454442" y="1381478"/>
            <a:ext cx="15011718" cy="7858774"/>
          </a:xfrm>
        </p:spPr>
        <p:txBody>
          <a:bodyPr/>
          <a:lstStyle/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information and views set out in this presentation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those of the authors and do not necessarily reflect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official opinion of the European Union</a:t>
            </a:r>
            <a:r>
              <a:rPr lang="en-US" sz="4000" spc="123" dirty="0" smtClean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l-PL" sz="4000" spc="123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Neither the European Union institutions and bodies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 any person acting on their behalf may be held responsible</a:t>
            </a:r>
            <a:r>
              <a:rPr lang="pl-PL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use which may be made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 the information contained therein.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pl-PL" sz="4000" spc="123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000" spc="123" dirty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2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AD for Live Events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17332" y="2487537"/>
            <a:ext cx="16496575" cy="5010543"/>
          </a:xfrm>
        </p:spPr>
        <p:txBody>
          <a:bodyPr>
            <a:noAutofit/>
          </a:bodyPr>
          <a:lstStyle/>
          <a:p>
            <a:r>
              <a:rPr lang="en-GB" sz="4000" dirty="0" smtClean="0"/>
              <a:t>Audio Description (AD) </a:t>
            </a:r>
            <a:r>
              <a:rPr lang="en-GB" dirty="0"/>
              <a:t>isn’t only recorded for </a:t>
            </a:r>
            <a:r>
              <a:rPr lang="en-GB" sz="4000" dirty="0" smtClean="0"/>
              <a:t>film and TV.</a:t>
            </a:r>
          </a:p>
          <a:p>
            <a:pPr>
              <a:lnSpc>
                <a:spcPct val="150000"/>
              </a:lnSpc>
            </a:pP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56900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What type of events can be described?</a:t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sz="4000" dirty="0" smtClean="0"/>
              <a:t>I</a:t>
            </a:r>
            <a:r>
              <a:rPr lang="en-GB" sz="4000" dirty="0" smtClean="0"/>
              <a:t>t is also delivered live for all sorts of events </a:t>
            </a:r>
          </a:p>
          <a:p>
            <a:r>
              <a:rPr lang="en-GB" dirty="0" smtClean="0"/>
              <a:t>Plays.</a:t>
            </a:r>
          </a:p>
          <a:p>
            <a:r>
              <a:rPr lang="en-GB" sz="4000" dirty="0" smtClean="0"/>
              <a:t>Ballets.</a:t>
            </a:r>
          </a:p>
          <a:p>
            <a:r>
              <a:rPr lang="en-GB" dirty="0" smtClean="0"/>
              <a:t>Operas.</a:t>
            </a:r>
          </a:p>
          <a:p>
            <a:r>
              <a:rPr lang="en-GB" sz="4000" dirty="0" smtClean="0"/>
              <a:t>Carnival.</a:t>
            </a:r>
          </a:p>
          <a:p>
            <a:r>
              <a:rPr lang="en-GB" dirty="0" smtClean="0"/>
              <a:t>Circus.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26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for Sport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43887" y="3449284"/>
            <a:ext cx="17223583" cy="4831465"/>
          </a:xfrm>
        </p:spPr>
        <p:txBody>
          <a:bodyPr/>
          <a:lstStyle/>
          <a:p>
            <a:r>
              <a:rPr lang="en-US" dirty="0" smtClean="0"/>
              <a:t>Not in this module.</a:t>
            </a:r>
          </a:p>
        </p:txBody>
      </p:sp>
    </p:spTree>
    <p:extLst>
      <p:ext uri="{BB962C8B-B14F-4D97-AF65-F5344CB8AC3E}">
        <p14:creationId xmlns:p14="http://schemas.microsoft.com/office/powerpoint/2010/main" val="40273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AD for Screen and AD for Live events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Content.</a:t>
            </a:r>
          </a:p>
          <a:p>
            <a:r>
              <a:rPr lang="en-US" dirty="0" smtClean="0"/>
              <a:t>Scripting.</a:t>
            </a:r>
          </a:p>
          <a:p>
            <a:r>
              <a:rPr lang="en-US" dirty="0" smtClean="0"/>
              <a:t>Delivery.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79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Describe the </a:t>
            </a:r>
            <a:r>
              <a:rPr lang="en-US" dirty="0"/>
              <a:t>performance </a:t>
            </a:r>
            <a:r>
              <a:rPr lang="en-US" dirty="0" smtClean="0"/>
              <a:t>space.</a:t>
            </a:r>
          </a:p>
          <a:p>
            <a:r>
              <a:rPr lang="en-US" dirty="0" smtClean="0"/>
              <a:t>Events on stage.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8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AD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AD enhanced by:</a:t>
            </a:r>
          </a:p>
          <a:p>
            <a:r>
              <a:rPr lang="en-US" dirty="0" smtClean="0"/>
              <a:t>An Audio introduction.</a:t>
            </a:r>
          </a:p>
          <a:p>
            <a:r>
              <a:rPr lang="en-US" dirty="0" smtClean="0"/>
              <a:t>A Touch tour.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48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 “closed” - delivered via a headset.</a:t>
            </a:r>
          </a:p>
        </p:txBody>
      </p:sp>
    </p:spTree>
    <p:extLst>
      <p:ext uri="{BB962C8B-B14F-4D97-AF65-F5344CB8AC3E}">
        <p14:creationId xmlns:p14="http://schemas.microsoft.com/office/powerpoint/2010/main" val="201484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 live performance is subject to change.</a:t>
            </a:r>
          </a:p>
          <a:p>
            <a:r>
              <a:rPr lang="en-US" dirty="0" smtClean="0"/>
              <a:t>Expect the unexpected.</a:t>
            </a:r>
          </a:p>
          <a:p>
            <a:r>
              <a:rPr lang="en-US" dirty="0" smtClean="0"/>
              <a:t>Improvise if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27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MA PAGINA - TITOL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10723</TotalTime>
  <Words>332</Words>
  <Application>Microsoft Office PowerPoint</Application>
  <PresentationFormat>Personalització</PresentationFormat>
  <Paragraphs>86</Paragraphs>
  <Slides>18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18</vt:i4>
      </vt:variant>
    </vt:vector>
  </HeadingPairs>
  <TitlesOfParts>
    <vt:vector size="19" baseType="lpstr">
      <vt:lpstr>PRIMA PAGINA - TITOLO</vt:lpstr>
      <vt:lpstr>AD of Live Events </vt:lpstr>
      <vt:lpstr>AD for Live Events</vt:lpstr>
      <vt:lpstr>What type of events can be described? </vt:lpstr>
      <vt:lpstr>AD for Sport</vt:lpstr>
      <vt:lpstr>Differences between AD for Screen and AD for Live events</vt:lpstr>
      <vt:lpstr>Content</vt:lpstr>
      <vt:lpstr>Enhanced AD</vt:lpstr>
      <vt:lpstr>traditional ad</vt:lpstr>
      <vt:lpstr>scripting</vt:lpstr>
      <vt:lpstr>delivery</vt:lpstr>
      <vt:lpstr>Performances with no dialogue</vt:lpstr>
      <vt:lpstr>Your listener is part of an audience</vt:lpstr>
      <vt:lpstr>Close contact</vt:lpstr>
      <vt:lpstr>collaboration</vt:lpstr>
      <vt:lpstr>feedback</vt:lpstr>
      <vt:lpstr>AD of Live Events </vt:lpstr>
      <vt:lpstr>Presentació del PowerPoint</vt:lpstr>
      <vt:lpstr>Presentació del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description of live events</dc:title>
  <dc:creator>Marta Rial Pan</dc:creator>
  <cp:lastModifiedBy>1228835</cp:lastModifiedBy>
  <cp:revision>236</cp:revision>
  <dcterms:created xsi:type="dcterms:W3CDTF">2016-10-18T07:38:44Z</dcterms:created>
  <dcterms:modified xsi:type="dcterms:W3CDTF">2019-02-14T11:43:32Z</dcterms:modified>
</cp:coreProperties>
</file>