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7" r:id="rId2"/>
    <p:sldId id="301" r:id="rId3"/>
    <p:sldId id="305" r:id="rId4"/>
    <p:sldId id="307" r:id="rId5"/>
    <p:sldId id="308" r:id="rId6"/>
    <p:sldId id="339" r:id="rId7"/>
    <p:sldId id="311" r:id="rId8"/>
    <p:sldId id="312" r:id="rId9"/>
    <p:sldId id="313" r:id="rId10"/>
    <p:sldId id="341" r:id="rId11"/>
    <p:sldId id="330" r:id="rId12"/>
    <p:sldId id="333" r:id="rId13"/>
    <p:sldId id="332" r:id="rId14"/>
    <p:sldId id="334" r:id="rId15"/>
    <p:sldId id="344" r:id="rId16"/>
    <p:sldId id="337" r:id="rId17"/>
    <p:sldId id="303" r:id="rId18"/>
    <p:sldId id="304" r:id="rId19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82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2/15/2019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1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Evaluation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7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evaluations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Word choice.</a:t>
            </a:r>
          </a:p>
          <a:p>
            <a:r>
              <a:rPr lang="en-US" dirty="0" smtClean="0"/>
              <a:t>Word order </a:t>
            </a:r>
            <a:r>
              <a:rPr lang="en-GB" dirty="0"/>
              <a:t>(e.g. She extinguishes the candles, </a:t>
            </a:r>
            <a:r>
              <a:rPr lang="en-GB" i="1" dirty="0"/>
              <a:t>followed by her </a:t>
            </a:r>
            <a:r>
              <a:rPr lang="en-GB" i="1" dirty="0" smtClean="0"/>
              <a:t>husband).</a:t>
            </a:r>
          </a:p>
          <a:p>
            <a:r>
              <a:rPr lang="en-GB" b="1" dirty="0"/>
              <a:t>Followed by her husband, </a:t>
            </a:r>
            <a:r>
              <a:rPr lang="en-GB" dirty="0"/>
              <a:t>she extinguishes the candles</a:t>
            </a:r>
            <a:r>
              <a:rPr lang="en-GB" dirty="0" smtClean="0"/>
              <a:t>).</a:t>
            </a:r>
            <a:endParaRPr lang="en-GB" dirty="0"/>
          </a:p>
          <a:p>
            <a:endParaRPr lang="en-GB" i="1" dirty="0" smtClean="0"/>
          </a:p>
          <a:p>
            <a:endParaRPr lang="en-GB" i="1" dirty="0" smtClean="0"/>
          </a:p>
          <a:p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INAccuracy</a:t>
            </a:r>
            <a:r>
              <a:rPr lang="en-GB" dirty="0" smtClean="0"/>
              <a:t> in 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M</a:t>
            </a:r>
            <a:r>
              <a:rPr lang="en-GB" dirty="0" smtClean="0"/>
              <a:t>isnaming something.</a:t>
            </a:r>
            <a:endParaRPr lang="en-GB" dirty="0"/>
          </a:p>
          <a:p>
            <a:pPr lvl="0"/>
            <a:r>
              <a:rPr lang="en-GB" dirty="0"/>
              <a:t>U</a:t>
            </a:r>
            <a:r>
              <a:rPr lang="en-GB" dirty="0" smtClean="0"/>
              <a:t>sing </a:t>
            </a:r>
            <a:r>
              <a:rPr lang="en-GB" dirty="0"/>
              <a:t>an inappropriate verb </a:t>
            </a:r>
            <a:r>
              <a:rPr lang="en-GB" dirty="0" smtClean="0"/>
              <a:t>(walks</a:t>
            </a:r>
            <a:r>
              <a:rPr lang="en-GB" dirty="0"/>
              <a:t> </a:t>
            </a:r>
            <a:r>
              <a:rPr lang="en-GB" dirty="0" smtClean="0"/>
              <a:t>instead of run).</a:t>
            </a:r>
            <a:endParaRPr lang="en-GB" dirty="0"/>
          </a:p>
          <a:p>
            <a:pPr lvl="0"/>
            <a:r>
              <a:rPr lang="en-GB" dirty="0"/>
              <a:t>Misreporting </a:t>
            </a:r>
            <a:r>
              <a:rPr lang="en-GB" dirty="0" smtClean="0"/>
              <a:t>(saying something </a:t>
            </a:r>
            <a:r>
              <a:rPr lang="en-GB" dirty="0"/>
              <a:t>is there when </a:t>
            </a:r>
            <a:r>
              <a:rPr lang="en-GB" dirty="0" smtClean="0"/>
              <a:t>it’s </a:t>
            </a:r>
            <a:r>
              <a:rPr lang="en-GB" dirty="0"/>
              <a:t>not</a:t>
            </a:r>
            <a:r>
              <a:rPr lang="en-GB" dirty="0" smtClean="0"/>
              <a:t>). </a:t>
            </a:r>
            <a:endParaRPr lang="en-GB" dirty="0"/>
          </a:p>
          <a:p>
            <a:pPr lvl="0"/>
            <a:r>
              <a:rPr lang="en-GB" dirty="0"/>
              <a:t>Omission/censorship (not saying </a:t>
            </a:r>
            <a:r>
              <a:rPr lang="en-GB" dirty="0" smtClean="0"/>
              <a:t>something’s there </a:t>
            </a:r>
            <a:r>
              <a:rPr lang="en-GB" dirty="0"/>
              <a:t>when it is).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8958" y="1578656"/>
            <a:ext cx="184666" cy="50444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17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users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Accuracy.</a:t>
            </a:r>
          </a:p>
          <a:p>
            <a:r>
              <a:rPr lang="en-GB" dirty="0" smtClean="0"/>
              <a:t>Density (neither too little nor too much).</a:t>
            </a:r>
          </a:p>
          <a:p>
            <a:r>
              <a:rPr lang="en-GB" dirty="0" smtClean="0"/>
              <a:t>Delivery (</a:t>
            </a:r>
            <a:r>
              <a:rPr lang="en-GB" dirty="0"/>
              <a:t>engaged and </a:t>
            </a:r>
            <a:r>
              <a:rPr lang="en-GB" dirty="0" smtClean="0"/>
              <a:t>engaging). </a:t>
            </a:r>
          </a:p>
          <a:p>
            <a:r>
              <a:rPr lang="en-GB" dirty="0" smtClean="0"/>
              <a:t>Technical aspects e.g. sound 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sheet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Available on the ADLAB PRO website.</a:t>
            </a:r>
          </a:p>
          <a:p>
            <a:r>
              <a:rPr lang="en-GB" dirty="0" smtClean="0"/>
              <a:t>To evaluate your peers’ performance.</a:t>
            </a:r>
          </a:p>
          <a:p>
            <a:r>
              <a:rPr lang="en-GB" dirty="0" smtClean="0"/>
              <a:t>To evaluate your own performance.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6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6376985"/>
          </a:xfrm>
        </p:spPr>
        <p:txBody>
          <a:bodyPr/>
          <a:lstStyle/>
          <a:p>
            <a:r>
              <a:rPr lang="en-GB" dirty="0" smtClean="0"/>
              <a:t>Assume </a:t>
            </a:r>
            <a:r>
              <a:rPr lang="en-GB" dirty="0"/>
              <a:t>good </a:t>
            </a:r>
            <a:r>
              <a:rPr lang="en-GB" dirty="0" smtClean="0"/>
              <a:t>intent.</a:t>
            </a:r>
            <a:endParaRPr lang="en-GB" dirty="0"/>
          </a:p>
          <a:p>
            <a:r>
              <a:rPr lang="en-GB" dirty="0" smtClean="0"/>
              <a:t>Remember they’re not </a:t>
            </a:r>
            <a:r>
              <a:rPr lang="en-GB" dirty="0"/>
              <a:t>criticising </a:t>
            </a:r>
            <a:r>
              <a:rPr lang="en-GB" dirty="0" smtClean="0"/>
              <a:t>you.</a:t>
            </a:r>
          </a:p>
          <a:p>
            <a:r>
              <a:rPr lang="en-GB" dirty="0" smtClean="0"/>
              <a:t>Their </a:t>
            </a:r>
            <a:r>
              <a:rPr lang="en-GB" dirty="0"/>
              <a:t>aim is to improve the description for the benefit of </a:t>
            </a:r>
            <a:r>
              <a:rPr lang="en-GB" dirty="0" smtClean="0"/>
              <a:t>AD </a:t>
            </a:r>
            <a:r>
              <a:rPr lang="en-GB" dirty="0"/>
              <a:t>users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Giving feedback, </a:t>
            </a:r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dirty="0"/>
              <a:t>specific, honest and </a:t>
            </a:r>
            <a:r>
              <a:rPr lang="en-GB" dirty="0" smtClean="0"/>
              <a:t>kind.</a:t>
            </a:r>
            <a:endParaRPr lang="en-GB" dirty="0"/>
          </a:p>
          <a:p>
            <a:r>
              <a:rPr lang="en-GB" dirty="0" smtClean="0"/>
              <a:t>We’re all human. We all make mistakes.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4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Evaluation</a:t>
            </a:r>
            <a:endParaRPr lang="en-US" sz="6600" dirty="0"/>
          </a:p>
        </p:txBody>
      </p:sp>
      <p:sp>
        <p:nvSpPr>
          <p:cNvPr id="19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181821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7</a:t>
            </a:r>
            <a:endParaRPr lang="en-US" sz="4000" dirty="0"/>
          </a:p>
        </p:txBody>
      </p:sp>
      <p:sp>
        <p:nvSpPr>
          <p:cNvPr id="20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Fryer</a:t>
            </a:r>
            <a:endParaRPr lang="en-US" sz="3500" dirty="0"/>
          </a:p>
        </p:txBody>
      </p:sp>
      <p:sp>
        <p:nvSpPr>
          <p:cNvPr id="21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Utopian 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Fryer, L. </a:t>
            </a:r>
            <a:r>
              <a:rPr lang="en-GB" dirty="0" smtClean="0"/>
              <a:t>(forthcoming)</a:t>
            </a:r>
            <a:r>
              <a:rPr lang="en-GB" dirty="0"/>
              <a:t>. Quality Assessment in Audio description: Lessons learned from Interpreting. In E. </a:t>
            </a:r>
            <a:r>
              <a:rPr lang="en-GB" dirty="0" err="1"/>
              <a:t>Huertas</a:t>
            </a:r>
            <a:r>
              <a:rPr lang="en-GB" dirty="0"/>
              <a:t>-Barros, S. </a:t>
            </a:r>
            <a:r>
              <a:rPr lang="en-GB" dirty="0" err="1"/>
              <a:t>Vandepitte</a:t>
            </a:r>
            <a:r>
              <a:rPr lang="en-GB" dirty="0"/>
              <a:t> and E. Iglesias-</a:t>
            </a:r>
            <a:r>
              <a:rPr lang="en-GB" dirty="0" err="1"/>
              <a:t>Fernández</a:t>
            </a:r>
            <a:r>
              <a:rPr lang="en-GB" dirty="0"/>
              <a:t> (Eds.) </a:t>
            </a:r>
            <a:r>
              <a:rPr lang="en-GB" i="1" dirty="0"/>
              <a:t>Quality Assurance and Assessment Practices in Translation and Interpreting</a:t>
            </a:r>
            <a:r>
              <a:rPr lang="en-GB" dirty="0"/>
              <a:t>. IGI-Global publications.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0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Purpose of ad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make everything that is available to the sighted audience available to the </a:t>
            </a:r>
            <a:r>
              <a:rPr lang="en-GB" dirty="0" smtClean="0"/>
              <a:t>PSL. </a:t>
            </a:r>
          </a:p>
          <a:p>
            <a:pPr>
              <a:buFont typeface="Arial"/>
              <a:buChar char="•"/>
            </a:pP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enable users to follow the </a:t>
            </a:r>
            <a:r>
              <a:rPr lang="en-GB" dirty="0" smtClean="0"/>
              <a:t>story.</a:t>
            </a:r>
          </a:p>
          <a:p>
            <a:pPr>
              <a:buFont typeface="Arial"/>
              <a:buChar char="•"/>
            </a:pPr>
            <a:r>
              <a:rPr lang="en-GB" dirty="0" smtClean="0"/>
              <a:t>To </a:t>
            </a:r>
            <a:r>
              <a:rPr lang="en-GB" dirty="0"/>
              <a:t>give AD users an equivalent experience to that of the sighted audience.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Formative </a:t>
            </a:r>
            <a:r>
              <a:rPr lang="mr-IN" dirty="0" smtClean="0"/>
              <a:t>–</a:t>
            </a:r>
            <a:r>
              <a:rPr lang="en-GB" dirty="0" smtClean="0"/>
              <a:t> aims to improve final result.</a:t>
            </a:r>
          </a:p>
          <a:p>
            <a:r>
              <a:rPr lang="en-GB" dirty="0" smtClean="0"/>
              <a:t>Summative </a:t>
            </a:r>
            <a:r>
              <a:rPr lang="mr-IN" dirty="0" smtClean="0"/>
              <a:t>–</a:t>
            </a:r>
            <a:r>
              <a:rPr lang="en-GB" dirty="0" smtClean="0"/>
              <a:t> assesses the final result.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8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AD </a:t>
            </a:r>
            <a:r>
              <a:rPr lang="en-US" dirty="0" smtClean="0"/>
              <a:t>student.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AD professional.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5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VOCALEYES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2769" y="2532140"/>
            <a:ext cx="17223583" cy="4831465"/>
          </a:xfrm>
        </p:spPr>
        <p:txBody>
          <a:bodyPr/>
          <a:lstStyle/>
          <a:p>
            <a:endParaRPr lang="en-US" dirty="0" smtClean="0"/>
          </a:p>
          <a:p>
            <a:r>
              <a:rPr lang="en-US" smtClean="0"/>
              <a:t>Embedded Evaluation.</a:t>
            </a:r>
            <a:endParaRPr lang="en-US" dirty="0" smtClean="0"/>
          </a:p>
          <a:p>
            <a:r>
              <a:rPr lang="en-US" dirty="0" smtClean="0"/>
              <a:t>Annual assessment.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Schjoldager</a:t>
            </a:r>
            <a:r>
              <a:rPr lang="en-US" dirty="0" smtClean="0"/>
              <a:t> criteria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2602689"/>
            <a:ext cx="17223583" cy="6782214"/>
          </a:xfrm>
        </p:spPr>
        <p:txBody>
          <a:bodyPr/>
          <a:lstStyle/>
          <a:p>
            <a:r>
              <a:rPr lang="en-GB" dirty="0" err="1" smtClean="0"/>
              <a:t>Schjoldager</a:t>
            </a:r>
            <a:r>
              <a:rPr lang="en-GB" dirty="0"/>
              <a:t> </a:t>
            </a:r>
            <a:r>
              <a:rPr lang="en-GB" dirty="0" smtClean="0"/>
              <a:t>used the </a:t>
            </a:r>
            <a:r>
              <a:rPr lang="en-GB" dirty="0"/>
              <a:t>following criteria </a:t>
            </a:r>
            <a:r>
              <a:rPr lang="en-GB" smtClean="0"/>
              <a:t>to evaluate </a:t>
            </a:r>
            <a:r>
              <a:rPr lang="en-GB" dirty="0"/>
              <a:t>performance: </a:t>
            </a:r>
          </a:p>
          <a:p>
            <a:pPr lvl="0"/>
            <a:r>
              <a:rPr lang="en-GB" dirty="0" smtClean="0"/>
              <a:t>Comprehensibility. </a:t>
            </a:r>
            <a:endParaRPr lang="en-GB" dirty="0"/>
          </a:p>
          <a:p>
            <a:pPr lvl="0"/>
            <a:r>
              <a:rPr lang="en-GB" dirty="0" smtClean="0"/>
              <a:t>Delivery.</a:t>
            </a:r>
            <a:endParaRPr lang="en-GB" dirty="0"/>
          </a:p>
          <a:p>
            <a:pPr lvl="0"/>
            <a:r>
              <a:rPr lang="en-GB" dirty="0" smtClean="0"/>
              <a:t>Language. </a:t>
            </a:r>
            <a:endParaRPr lang="en-GB" dirty="0"/>
          </a:p>
          <a:p>
            <a:pPr lvl="0"/>
            <a:r>
              <a:rPr lang="en-GB" dirty="0"/>
              <a:t>C</a:t>
            </a:r>
            <a:r>
              <a:rPr lang="en-GB" dirty="0" smtClean="0"/>
              <a:t>oherence </a:t>
            </a:r>
            <a:r>
              <a:rPr lang="en-GB" dirty="0"/>
              <a:t>and </a:t>
            </a:r>
            <a:r>
              <a:rPr lang="en-GB" dirty="0" smtClean="0"/>
              <a:t>plausibility.</a:t>
            </a:r>
            <a:endParaRPr lang="en-GB" dirty="0"/>
          </a:p>
          <a:p>
            <a:pPr lvl="0"/>
            <a:r>
              <a:rPr lang="en-GB" dirty="0" smtClean="0"/>
              <a:t>Loyalty.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Comprehensibility</a:t>
            </a:r>
            <a:r>
              <a:rPr lang="en-GB" i="1" dirty="0"/>
              <a:t> </a:t>
            </a:r>
            <a:br>
              <a:rPr lang="en-GB" i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AD reception </a:t>
            </a:r>
            <a:r>
              <a:rPr lang="en-GB" dirty="0" smtClean="0"/>
              <a:t>research </a:t>
            </a:r>
            <a:r>
              <a:rPr lang="en-GB" dirty="0"/>
              <a:t>shows that comprehensibility and enjoyment/engagement are not related (Fryer &amp; Freeman, 2014; </a:t>
            </a:r>
            <a:r>
              <a:rPr lang="en-GB" dirty="0" err="1"/>
              <a:t>Walczak</a:t>
            </a:r>
            <a:r>
              <a:rPr lang="en-GB" dirty="0"/>
              <a:t> &amp; Fryer, 2017a, 2017b). </a:t>
            </a:r>
          </a:p>
          <a:p>
            <a:r>
              <a:rPr lang="en-GB" dirty="0"/>
              <a:t>The importance of comprehensibility depends on the </a:t>
            </a:r>
            <a:r>
              <a:rPr lang="en-GB" dirty="0" smtClean="0"/>
              <a:t>purpose. </a:t>
            </a:r>
            <a:r>
              <a:rPr lang="en-GB" dirty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89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882" y="2102253"/>
            <a:ext cx="17223583" cy="4831465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Comprehensibility has been coupled with delivery.</a:t>
            </a:r>
          </a:p>
          <a:p>
            <a:r>
              <a:rPr lang="en-GB" dirty="0"/>
              <a:t>Not only does lack of vocal clarity (mumbling) affect comprehensibility, but </a:t>
            </a:r>
            <a:r>
              <a:rPr lang="en-GB" dirty="0" smtClean="0"/>
              <a:t>segmentation (the gaps between words and phrases) </a:t>
            </a:r>
            <a:r>
              <a:rPr lang="en-GB" dirty="0"/>
              <a:t>and prosody (including </a:t>
            </a:r>
            <a:r>
              <a:rPr lang="en-GB" dirty="0" smtClean="0"/>
              <a:t>intonation, pitch </a:t>
            </a:r>
            <a:r>
              <a:rPr lang="en-GB" dirty="0"/>
              <a:t>and pace) all help to shape </a:t>
            </a:r>
            <a:r>
              <a:rPr lang="en-GB" dirty="0" smtClean="0"/>
              <a:t>meaning.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31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Deviations from good 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7489" y="2355766"/>
            <a:ext cx="17223583" cy="4831465"/>
          </a:xfrm>
        </p:spPr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narticulate speech.</a:t>
            </a:r>
          </a:p>
          <a:p>
            <a:r>
              <a:rPr lang="en-GB" dirty="0" smtClean="0"/>
              <a:t>Pauses. </a:t>
            </a:r>
          </a:p>
          <a:p>
            <a:r>
              <a:rPr lang="en-GB" dirty="0" smtClean="0"/>
              <a:t>Hesitation. </a:t>
            </a:r>
          </a:p>
          <a:p>
            <a:r>
              <a:rPr lang="en-GB" dirty="0"/>
              <a:t>F</a:t>
            </a:r>
            <a:r>
              <a:rPr lang="en-GB" dirty="0" smtClean="0"/>
              <a:t>alse starts. </a:t>
            </a:r>
          </a:p>
          <a:p>
            <a:r>
              <a:rPr lang="en-GB" dirty="0"/>
              <a:t>I</a:t>
            </a:r>
            <a:r>
              <a:rPr lang="en-GB" dirty="0" smtClean="0"/>
              <a:t>rritating noises. </a:t>
            </a:r>
          </a:p>
          <a:p>
            <a:r>
              <a:rPr lang="en-GB" dirty="0" smtClean="0"/>
              <a:t>Repetition and excessive </a:t>
            </a:r>
            <a:r>
              <a:rPr lang="en-GB" dirty="0"/>
              <a:t>self-</a:t>
            </a:r>
            <a:r>
              <a:rPr lang="en-GB" dirty="0" smtClean="0"/>
              <a:t>correction. </a:t>
            </a:r>
          </a:p>
          <a:p>
            <a:r>
              <a:rPr lang="en-GB" dirty="0"/>
              <a:t>U</a:t>
            </a:r>
            <a:r>
              <a:rPr lang="en-GB" dirty="0" smtClean="0"/>
              <a:t>nconvincing </a:t>
            </a:r>
            <a:r>
              <a:rPr lang="en-GB" dirty="0"/>
              <a:t>voice quality and monotonous </a:t>
            </a:r>
            <a:r>
              <a:rPr lang="en-GB" dirty="0" smtClean="0"/>
              <a:t>intonation.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11897</TotalTime>
  <Words>455</Words>
  <Application>Microsoft Office PowerPoint</Application>
  <PresentationFormat>Personalització</PresentationFormat>
  <Paragraphs>94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18</vt:i4>
      </vt:variant>
    </vt:vector>
  </HeadingPairs>
  <TitlesOfParts>
    <vt:vector size="19" baseType="lpstr">
      <vt:lpstr>PRIMA PAGINA - TITOLO</vt:lpstr>
      <vt:lpstr>Evaluation</vt:lpstr>
      <vt:lpstr>Purpose of ad</vt:lpstr>
      <vt:lpstr>Evaluation types</vt:lpstr>
      <vt:lpstr>training</vt:lpstr>
      <vt:lpstr>VOCALEYES</vt:lpstr>
      <vt:lpstr>Schjoldager criteria</vt:lpstr>
      <vt:lpstr>Comprehensibility  </vt:lpstr>
      <vt:lpstr>delivery</vt:lpstr>
      <vt:lpstr>Deviations from good delivery</vt:lpstr>
      <vt:lpstr>Language evaluations</vt:lpstr>
      <vt:lpstr>INAccuracy in ad</vt:lpstr>
      <vt:lpstr>Ad users</vt:lpstr>
      <vt:lpstr>Evaluation sheet</vt:lpstr>
      <vt:lpstr>Peer evaluation</vt:lpstr>
      <vt:lpstr>Evaluation</vt:lpstr>
      <vt:lpstr>references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Marta Rial Pan</dc:creator>
  <cp:lastModifiedBy>1228835</cp:lastModifiedBy>
  <cp:revision>293</cp:revision>
  <dcterms:created xsi:type="dcterms:W3CDTF">2016-10-18T07:38:44Z</dcterms:created>
  <dcterms:modified xsi:type="dcterms:W3CDTF">2019-02-15T12:05:47Z</dcterms:modified>
</cp:coreProperties>
</file>