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97" r:id="rId2"/>
    <p:sldId id="286" r:id="rId3"/>
    <p:sldId id="301" r:id="rId4"/>
    <p:sldId id="338" r:id="rId5"/>
    <p:sldId id="302" r:id="rId6"/>
    <p:sldId id="346" r:id="rId7"/>
    <p:sldId id="309" r:id="rId8"/>
    <p:sldId id="349" r:id="rId9"/>
    <p:sldId id="310" r:id="rId10"/>
    <p:sldId id="328" r:id="rId11"/>
    <p:sldId id="311" r:id="rId12"/>
    <p:sldId id="312" r:id="rId13"/>
    <p:sldId id="313" r:id="rId14"/>
    <p:sldId id="314" r:id="rId15"/>
    <p:sldId id="340" r:id="rId16"/>
    <p:sldId id="315" r:id="rId17"/>
    <p:sldId id="341" r:id="rId18"/>
    <p:sldId id="331" r:id="rId19"/>
    <p:sldId id="348" r:id="rId20"/>
    <p:sldId id="303" r:id="rId21"/>
    <p:sldId id="304" r:id="rId22"/>
  </p:sldIdLst>
  <p:sldSz cx="18288000" cy="10287000"/>
  <p:notesSz cx="6858000" cy="9144000"/>
  <p:defaultTextStyle>
    <a:defPPr>
      <a:defRPr lang="it-IT"/>
    </a:defPPr>
    <a:lvl1pPr marL="0" algn="l" defTabSz="1360485" rtl="0" eaLnBrk="1" latinLnBrk="0" hangingPunct="1">
      <a:defRPr sz="2678" kern="1200">
        <a:solidFill>
          <a:schemeClr val="tx1"/>
        </a:solidFill>
        <a:latin typeface="+mn-lt"/>
        <a:ea typeface="+mn-ea"/>
        <a:cs typeface="+mn-cs"/>
      </a:defRPr>
    </a:lvl1pPr>
    <a:lvl2pPr marL="680244" algn="l" defTabSz="1360485" rtl="0" eaLnBrk="1" latinLnBrk="0" hangingPunct="1">
      <a:defRPr sz="2678" kern="1200">
        <a:solidFill>
          <a:schemeClr val="tx1"/>
        </a:solidFill>
        <a:latin typeface="+mn-lt"/>
        <a:ea typeface="+mn-ea"/>
        <a:cs typeface="+mn-cs"/>
      </a:defRPr>
    </a:lvl2pPr>
    <a:lvl3pPr marL="1360485" algn="l" defTabSz="1360485" rtl="0" eaLnBrk="1" latinLnBrk="0" hangingPunct="1">
      <a:defRPr sz="2678" kern="1200">
        <a:solidFill>
          <a:schemeClr val="tx1"/>
        </a:solidFill>
        <a:latin typeface="+mn-lt"/>
        <a:ea typeface="+mn-ea"/>
        <a:cs typeface="+mn-cs"/>
      </a:defRPr>
    </a:lvl3pPr>
    <a:lvl4pPr marL="2040728" algn="l" defTabSz="1360485" rtl="0" eaLnBrk="1" latinLnBrk="0" hangingPunct="1">
      <a:defRPr sz="2678" kern="1200">
        <a:solidFill>
          <a:schemeClr val="tx1"/>
        </a:solidFill>
        <a:latin typeface="+mn-lt"/>
        <a:ea typeface="+mn-ea"/>
        <a:cs typeface="+mn-cs"/>
      </a:defRPr>
    </a:lvl4pPr>
    <a:lvl5pPr marL="2720972" algn="l" defTabSz="1360485" rtl="0" eaLnBrk="1" latinLnBrk="0" hangingPunct="1">
      <a:defRPr sz="2678" kern="1200">
        <a:solidFill>
          <a:schemeClr val="tx1"/>
        </a:solidFill>
        <a:latin typeface="+mn-lt"/>
        <a:ea typeface="+mn-ea"/>
        <a:cs typeface="+mn-cs"/>
      </a:defRPr>
    </a:lvl5pPr>
    <a:lvl6pPr marL="3401216" algn="l" defTabSz="1360485" rtl="0" eaLnBrk="1" latinLnBrk="0" hangingPunct="1">
      <a:defRPr sz="2678" kern="1200">
        <a:solidFill>
          <a:schemeClr val="tx1"/>
        </a:solidFill>
        <a:latin typeface="+mn-lt"/>
        <a:ea typeface="+mn-ea"/>
        <a:cs typeface="+mn-cs"/>
      </a:defRPr>
    </a:lvl6pPr>
    <a:lvl7pPr marL="4081456" algn="l" defTabSz="1360485" rtl="0" eaLnBrk="1" latinLnBrk="0" hangingPunct="1">
      <a:defRPr sz="2678" kern="1200">
        <a:solidFill>
          <a:schemeClr val="tx1"/>
        </a:solidFill>
        <a:latin typeface="+mn-lt"/>
        <a:ea typeface="+mn-ea"/>
        <a:cs typeface="+mn-cs"/>
      </a:defRPr>
    </a:lvl7pPr>
    <a:lvl8pPr marL="4761699" algn="l" defTabSz="1360485" rtl="0" eaLnBrk="1" latinLnBrk="0" hangingPunct="1">
      <a:defRPr sz="2678" kern="1200">
        <a:solidFill>
          <a:schemeClr val="tx1"/>
        </a:solidFill>
        <a:latin typeface="+mn-lt"/>
        <a:ea typeface="+mn-ea"/>
        <a:cs typeface="+mn-cs"/>
      </a:defRPr>
    </a:lvl8pPr>
    <a:lvl9pPr marL="5441943" algn="l" defTabSz="1360485" rtl="0" eaLnBrk="1" latinLnBrk="0" hangingPunct="1">
      <a:defRPr sz="267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240" userDrawn="1">
          <p15:clr>
            <a:srgbClr val="A4A3A4"/>
          </p15:clr>
        </p15:guide>
        <p15:guide id="2" pos="57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A0DA"/>
    <a:srgbClr val="BBDBE7"/>
    <a:srgbClr val="91C6D8"/>
    <a:srgbClr val="904895"/>
    <a:srgbClr val="584394"/>
    <a:srgbClr val="EFB5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9" autoAdjust="0"/>
    <p:restoredTop sz="80826" autoAdjust="0"/>
  </p:normalViewPr>
  <p:slideViewPr>
    <p:cSldViewPr snapToGrid="0">
      <p:cViewPr varScale="1">
        <p:scale>
          <a:sx n="29" d="100"/>
          <a:sy n="29" d="100"/>
        </p:scale>
        <p:origin x="-1782" y="-102"/>
      </p:cViewPr>
      <p:guideLst>
        <p:guide orient="horz" pos="3240"/>
        <p:guide pos="57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3134" y="3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6529F9-667F-49CF-90FA-DBAFEF77422F}" type="datetimeFigureOut">
              <a:rPr lang="en" smtClean="0"/>
              <a:t>2/15/2019</a:t>
            </a:fld>
            <a:endParaRPr lang="en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7899A5-C3DB-4C67-B6CC-0B57A984DF1A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8150256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4B3C98-8E39-4484-9693-3AACC2228585}" type="datetimeFigureOut">
              <a:rPr lang="it-IT" smtClean="0"/>
              <a:pPr/>
              <a:t>15/02/2019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511B04-AA2C-4B47-B204-C38B51CC87E8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1390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360485" rtl="0" eaLnBrk="1" latinLnBrk="0" hangingPunct="1">
      <a:defRPr sz="1786" kern="1200">
        <a:solidFill>
          <a:schemeClr val="tx1"/>
        </a:solidFill>
        <a:latin typeface="+mn-lt"/>
        <a:ea typeface="+mn-ea"/>
        <a:cs typeface="+mn-cs"/>
      </a:defRPr>
    </a:lvl1pPr>
    <a:lvl2pPr marL="680244" algn="l" defTabSz="1360485" rtl="0" eaLnBrk="1" latinLnBrk="0" hangingPunct="1">
      <a:defRPr sz="1786" kern="1200">
        <a:solidFill>
          <a:schemeClr val="tx1"/>
        </a:solidFill>
        <a:latin typeface="+mn-lt"/>
        <a:ea typeface="+mn-ea"/>
        <a:cs typeface="+mn-cs"/>
      </a:defRPr>
    </a:lvl2pPr>
    <a:lvl3pPr marL="1360485" algn="l" defTabSz="1360485" rtl="0" eaLnBrk="1" latinLnBrk="0" hangingPunct="1">
      <a:defRPr sz="1786" kern="1200">
        <a:solidFill>
          <a:schemeClr val="tx1"/>
        </a:solidFill>
        <a:latin typeface="+mn-lt"/>
        <a:ea typeface="+mn-ea"/>
        <a:cs typeface="+mn-cs"/>
      </a:defRPr>
    </a:lvl3pPr>
    <a:lvl4pPr marL="2040728" algn="l" defTabSz="1360485" rtl="0" eaLnBrk="1" latinLnBrk="0" hangingPunct="1">
      <a:defRPr sz="1786" kern="1200">
        <a:solidFill>
          <a:schemeClr val="tx1"/>
        </a:solidFill>
        <a:latin typeface="+mn-lt"/>
        <a:ea typeface="+mn-ea"/>
        <a:cs typeface="+mn-cs"/>
      </a:defRPr>
    </a:lvl4pPr>
    <a:lvl5pPr marL="2720972" algn="l" defTabSz="1360485" rtl="0" eaLnBrk="1" latinLnBrk="0" hangingPunct="1">
      <a:defRPr sz="1786" kern="1200">
        <a:solidFill>
          <a:schemeClr val="tx1"/>
        </a:solidFill>
        <a:latin typeface="+mn-lt"/>
        <a:ea typeface="+mn-ea"/>
        <a:cs typeface="+mn-cs"/>
      </a:defRPr>
    </a:lvl5pPr>
    <a:lvl6pPr marL="3401216" algn="l" defTabSz="1360485" rtl="0" eaLnBrk="1" latinLnBrk="0" hangingPunct="1">
      <a:defRPr sz="1786" kern="1200">
        <a:solidFill>
          <a:schemeClr val="tx1"/>
        </a:solidFill>
        <a:latin typeface="+mn-lt"/>
        <a:ea typeface="+mn-ea"/>
        <a:cs typeface="+mn-cs"/>
      </a:defRPr>
    </a:lvl6pPr>
    <a:lvl7pPr marL="4081456" algn="l" defTabSz="1360485" rtl="0" eaLnBrk="1" latinLnBrk="0" hangingPunct="1">
      <a:defRPr sz="1786" kern="1200">
        <a:solidFill>
          <a:schemeClr val="tx1"/>
        </a:solidFill>
        <a:latin typeface="+mn-lt"/>
        <a:ea typeface="+mn-ea"/>
        <a:cs typeface="+mn-cs"/>
      </a:defRPr>
    </a:lvl7pPr>
    <a:lvl8pPr marL="4761699" algn="l" defTabSz="1360485" rtl="0" eaLnBrk="1" latinLnBrk="0" hangingPunct="1">
      <a:defRPr sz="1786" kern="1200">
        <a:solidFill>
          <a:schemeClr val="tx1"/>
        </a:solidFill>
        <a:latin typeface="+mn-lt"/>
        <a:ea typeface="+mn-ea"/>
        <a:cs typeface="+mn-cs"/>
      </a:defRPr>
    </a:lvl8pPr>
    <a:lvl9pPr marL="5441943" algn="l" defTabSz="1360485" rtl="0" eaLnBrk="1" latinLnBrk="0" hangingPunct="1">
      <a:defRPr sz="178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11B04-AA2C-4B47-B204-C38B51CC87E8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55618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11B04-AA2C-4B47-B204-C38B51CC87E8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44555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11B04-AA2C-4B47-B204-C38B51CC87E8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46597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11B04-AA2C-4B47-B204-C38B51CC87E8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66544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11B04-AA2C-4B47-B204-C38B51CC87E8}" type="slidenum">
              <a:rPr lang="it-IT" smtClean="0"/>
              <a:pPr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64158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11B04-AA2C-4B47-B204-C38B51CC87E8}" type="slidenum">
              <a:rPr lang="it-IT" smtClean="0"/>
              <a:pPr/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7593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.wav"/><Relationship Id="rId4" Type="http://schemas.openxmlformats.org/officeDocument/2006/relationships/image" Target="../media/image2.gif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6" Type="http://schemas.openxmlformats.org/officeDocument/2006/relationships/audio" Target="../media/audio1.wav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.wav"/><Relationship Id="rId4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.wav"/><Relationship Id="rId4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6" Type="http://schemas.openxmlformats.org/officeDocument/2006/relationships/audio" Target="../media/audio1.wav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.wav"/><Relationship Id="rId4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.wav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NULL"/><Relationship Id="rId4" Type="http://schemas.openxmlformats.org/officeDocument/2006/relationships/image" Target="../media/image4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NUL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6" Type="http://schemas.openxmlformats.org/officeDocument/2006/relationships/audio" Target="../media/audio1.wav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.wav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.wav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.wav"/><Relationship Id="rId4" Type="http://schemas.openxmlformats.org/officeDocument/2006/relationships/image" Target="../media/image2.gi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6" Type="http://schemas.openxmlformats.org/officeDocument/2006/relationships/audio" Target="../media/audio1.wav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6" Type="http://schemas.openxmlformats.org/officeDocument/2006/relationships/audio" Target="../media/audio1.wav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.wav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.wav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for video">
    <p:bg>
      <p:bgPr>
        <a:solidFill>
          <a:srgbClr val="91C6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riangolo isoscele 17"/>
          <p:cNvSpPr/>
          <p:nvPr userDrawn="1"/>
        </p:nvSpPr>
        <p:spPr>
          <a:xfrm>
            <a:off x="1" y="6131590"/>
            <a:ext cx="18288000" cy="4155414"/>
          </a:xfrm>
          <a:prstGeom prst="triangle">
            <a:avLst>
              <a:gd name="adj" fmla="val 49694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19" name="Immagine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364" y="5228746"/>
            <a:ext cx="2505270" cy="2505270"/>
          </a:xfrm>
          <a:prstGeom prst="rect">
            <a:avLst/>
          </a:prstGeom>
        </p:spPr>
      </p:pic>
      <p:sp>
        <p:nvSpPr>
          <p:cNvPr id="20" name="Sottotitolo 2"/>
          <p:cNvSpPr txBox="1">
            <a:spLocks/>
          </p:cNvSpPr>
          <p:nvPr userDrawn="1"/>
        </p:nvSpPr>
        <p:spPr>
          <a:xfrm>
            <a:off x="2285998" y="8951775"/>
            <a:ext cx="13716000" cy="682900"/>
          </a:xfrm>
          <a:prstGeom prst="rect">
            <a:avLst/>
          </a:prstGeom>
        </p:spPr>
        <p:txBody>
          <a:bodyPr vert="horz" lIns="112222" tIns="56111" rIns="112222" bIns="5611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Amatic SC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Dept. of Legal, Language, Translation and Interpreting Studies, Section of in Modern Languages for Interpreters and Translators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University of Trieste, Via </a:t>
            </a:r>
            <a:r>
              <a:rPr lang="en-US" sz="736" dirty="0" err="1">
                <a:latin typeface="+mn-lt"/>
              </a:rPr>
              <a:t>Filzi</a:t>
            </a:r>
            <a:r>
              <a:rPr lang="en-US" sz="736" dirty="0">
                <a:latin typeface="+mn-lt"/>
              </a:rPr>
              <a:t>, 14 - 34144 Trieste, Italy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Project </a:t>
            </a:r>
            <a:r>
              <a:rPr lang="en-US" sz="736" dirty="0" err="1">
                <a:latin typeface="+mn-lt"/>
              </a:rPr>
              <a:t>numberStudies</a:t>
            </a:r>
            <a:r>
              <a:rPr lang="en-US" sz="736" dirty="0">
                <a:latin typeface="+mn-lt"/>
              </a:rPr>
              <a:t>: 2016-1-IT02-KA203-024311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u="non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www.adlabproject.eu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FUNDED BY THE ERASMUS + PROGRAMME OF THE EUROPEAN UNION</a:t>
            </a:r>
          </a:p>
          <a:p>
            <a:pPr>
              <a:lnSpc>
                <a:spcPct val="50000"/>
              </a:lnSpc>
            </a:pPr>
            <a:endParaRPr lang="en-US" sz="982" dirty="0">
              <a:latin typeface="+mn-lt"/>
            </a:endParaRPr>
          </a:p>
          <a:p>
            <a:pPr>
              <a:lnSpc>
                <a:spcPct val="50000"/>
              </a:lnSpc>
            </a:pPr>
            <a:endParaRPr lang="it-IT" sz="4909" dirty="0">
              <a:latin typeface="+mn-lt"/>
            </a:endParaRPr>
          </a:p>
        </p:txBody>
      </p:sp>
      <p:pic>
        <p:nvPicPr>
          <p:cNvPr id="21" name="Immagine 2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164" y="9690834"/>
            <a:ext cx="815678" cy="540000"/>
          </a:xfrm>
          <a:prstGeom prst="rect">
            <a:avLst/>
          </a:prstGeom>
        </p:spPr>
      </p:pic>
      <p:sp>
        <p:nvSpPr>
          <p:cNvPr id="24" name="Titolo 23"/>
          <p:cNvSpPr>
            <a:spLocks noGrp="1"/>
          </p:cNvSpPr>
          <p:nvPr>
            <p:ph type="title" hasCustomPrompt="1"/>
          </p:nvPr>
        </p:nvSpPr>
        <p:spPr>
          <a:xfrm>
            <a:off x="1025381" y="647379"/>
            <a:ext cx="16166236" cy="1135047"/>
          </a:xfrm>
          <a:prstGeom prst="rect">
            <a:avLst/>
          </a:prstGeom>
        </p:spPr>
        <p:txBody>
          <a:bodyPr/>
          <a:lstStyle>
            <a:lvl1pPr algn="ctr">
              <a:defRPr sz="6136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r>
              <a:rPr lang="pl-PL" dirty="0" err="1" smtClean="0"/>
              <a:t>Title</a:t>
            </a:r>
            <a:r>
              <a:rPr lang="pl-PL" dirty="0" smtClean="0"/>
              <a:t> of te </a:t>
            </a:r>
            <a:r>
              <a:rPr lang="pl-PL" dirty="0" err="1" smtClean="0"/>
              <a:t>presentation</a:t>
            </a:r>
            <a:endParaRPr lang="it-IT" dirty="0"/>
          </a:p>
        </p:txBody>
      </p:sp>
      <p:sp>
        <p:nvSpPr>
          <p:cNvPr id="26" name="Segnaposto testo 25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7" y="2115738"/>
            <a:ext cx="13715999" cy="170291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82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smtClean="0"/>
              <a:t>Module numer</a:t>
            </a:r>
          </a:p>
          <a:p>
            <a:pPr lvl="0"/>
            <a:r>
              <a:rPr lang="pl-PL" dirty="0" smtClean="0"/>
              <a:t>Unit </a:t>
            </a:r>
            <a:r>
              <a:rPr lang="pl-PL" dirty="0" err="1" smtClean="0"/>
              <a:t>number</a:t>
            </a:r>
            <a:endParaRPr lang="pl-PL" dirty="0" smtClean="0"/>
          </a:p>
          <a:p>
            <a:pPr lvl="0"/>
            <a:endParaRPr lang="it-IT" dirty="0"/>
          </a:p>
        </p:txBody>
      </p:sp>
      <p:sp>
        <p:nvSpPr>
          <p:cNvPr id="27" name="Rettangolo 26"/>
          <p:cNvSpPr/>
          <p:nvPr userDrawn="1"/>
        </p:nvSpPr>
        <p:spPr>
          <a:xfrm>
            <a:off x="123642" y="125968"/>
            <a:ext cx="18040739" cy="10161036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28" name="Rettangolo 27"/>
          <p:cNvSpPr/>
          <p:nvPr userDrawn="1"/>
        </p:nvSpPr>
        <p:spPr>
          <a:xfrm>
            <a:off x="217169" y="201149"/>
            <a:ext cx="17853660" cy="10085852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0" name="Segnaposto testo 2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7" y="4151973"/>
            <a:ext cx="13715999" cy="67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945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err="1" smtClean="0"/>
              <a:t>presenter’s</a:t>
            </a:r>
            <a:r>
              <a:rPr lang="pl-PL" dirty="0" smtClean="0"/>
              <a:t> </a:t>
            </a:r>
            <a:r>
              <a:rPr lang="pl-PL" dirty="0" err="1" smtClean="0"/>
              <a:t>first</a:t>
            </a:r>
            <a:r>
              <a:rPr lang="pl-PL" dirty="0" smtClean="0"/>
              <a:t> and </a:t>
            </a:r>
            <a:r>
              <a:rPr lang="pl-PL" dirty="0" err="1" smtClean="0"/>
              <a:t>last</a:t>
            </a:r>
            <a:r>
              <a:rPr lang="pl-PL" dirty="0" smtClean="0"/>
              <a:t> </a:t>
            </a:r>
            <a:r>
              <a:rPr lang="pl-PL" dirty="0" err="1" smtClean="0"/>
              <a:t>name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85287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 for power point">
    <p:bg>
      <p:bgPr>
        <a:solidFill>
          <a:srgbClr val="91C6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riangolo isoscele 17"/>
          <p:cNvSpPr/>
          <p:nvPr userDrawn="1"/>
        </p:nvSpPr>
        <p:spPr>
          <a:xfrm>
            <a:off x="1" y="6131590"/>
            <a:ext cx="18288000" cy="4155414"/>
          </a:xfrm>
          <a:prstGeom prst="triangle">
            <a:avLst>
              <a:gd name="adj" fmla="val 49694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19" name="Immagine 18" title="ADLABPRO logo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364" y="5228746"/>
            <a:ext cx="2505270" cy="2505270"/>
          </a:xfrm>
          <a:prstGeom prst="rect">
            <a:avLst/>
          </a:prstGeom>
        </p:spPr>
      </p:pic>
      <p:sp>
        <p:nvSpPr>
          <p:cNvPr id="20" name="Sottotitolo 2"/>
          <p:cNvSpPr txBox="1">
            <a:spLocks/>
          </p:cNvSpPr>
          <p:nvPr userDrawn="1"/>
        </p:nvSpPr>
        <p:spPr>
          <a:xfrm>
            <a:off x="2285998" y="8951775"/>
            <a:ext cx="13716000" cy="682900"/>
          </a:xfrm>
          <a:prstGeom prst="rect">
            <a:avLst/>
          </a:prstGeom>
        </p:spPr>
        <p:txBody>
          <a:bodyPr vert="horz" lIns="112222" tIns="56111" rIns="112222" bIns="5611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Amatic SC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Dept. of Legal, Language, Translation and Interpreting Studies, Section of in Modern Languages for Interpreters and Translators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University of Trieste, Via </a:t>
            </a:r>
            <a:r>
              <a:rPr lang="en-US" sz="736" dirty="0" err="1">
                <a:latin typeface="+mn-lt"/>
              </a:rPr>
              <a:t>Filzi</a:t>
            </a:r>
            <a:r>
              <a:rPr lang="en-US" sz="736" dirty="0">
                <a:latin typeface="+mn-lt"/>
              </a:rPr>
              <a:t>, 14 - 34144 Trieste, Italy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Project </a:t>
            </a:r>
            <a:r>
              <a:rPr lang="en-US" sz="736" dirty="0" err="1">
                <a:latin typeface="+mn-lt"/>
              </a:rPr>
              <a:t>numberStudies</a:t>
            </a:r>
            <a:r>
              <a:rPr lang="en-US" sz="736" dirty="0">
                <a:latin typeface="+mn-lt"/>
              </a:rPr>
              <a:t>: 2016-1-IT02-KA203-024311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u="non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www.adlabproject.eu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FUNDED BY THE ERASMUS + PROGRAMME OF THE EUROPEAN UNION</a:t>
            </a:r>
          </a:p>
          <a:p>
            <a:pPr>
              <a:lnSpc>
                <a:spcPct val="50000"/>
              </a:lnSpc>
            </a:pPr>
            <a:endParaRPr lang="en-US" sz="982" dirty="0">
              <a:latin typeface="+mn-lt"/>
            </a:endParaRPr>
          </a:p>
          <a:p>
            <a:pPr>
              <a:lnSpc>
                <a:spcPct val="50000"/>
              </a:lnSpc>
            </a:pPr>
            <a:endParaRPr lang="it-IT" sz="4909" dirty="0">
              <a:latin typeface="+mn-lt"/>
            </a:endParaRPr>
          </a:p>
        </p:txBody>
      </p:sp>
      <p:pic>
        <p:nvPicPr>
          <p:cNvPr id="21" name="Immagine 2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164" y="9690834"/>
            <a:ext cx="815678" cy="540000"/>
          </a:xfrm>
          <a:prstGeom prst="rect">
            <a:avLst/>
          </a:prstGeom>
        </p:spPr>
      </p:pic>
      <p:sp>
        <p:nvSpPr>
          <p:cNvPr id="24" name="Titolo 23"/>
          <p:cNvSpPr>
            <a:spLocks noGrp="1"/>
          </p:cNvSpPr>
          <p:nvPr>
            <p:ph type="title" hasCustomPrompt="1"/>
          </p:nvPr>
        </p:nvSpPr>
        <p:spPr>
          <a:xfrm>
            <a:off x="1025381" y="647379"/>
            <a:ext cx="16166236" cy="1135047"/>
          </a:xfrm>
          <a:prstGeom prst="rect">
            <a:avLst/>
          </a:prstGeom>
        </p:spPr>
        <p:txBody>
          <a:bodyPr/>
          <a:lstStyle>
            <a:lvl1pPr algn="ctr">
              <a:defRPr sz="6136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r>
              <a:rPr lang="pl-PL" dirty="0" err="1" smtClean="0"/>
              <a:t>Title</a:t>
            </a:r>
            <a:r>
              <a:rPr lang="pl-PL" dirty="0" smtClean="0"/>
              <a:t> of te </a:t>
            </a:r>
            <a:r>
              <a:rPr lang="pl-PL" dirty="0" err="1" smtClean="0"/>
              <a:t>presentation</a:t>
            </a:r>
            <a:endParaRPr lang="it-IT" dirty="0"/>
          </a:p>
        </p:txBody>
      </p:sp>
      <p:sp>
        <p:nvSpPr>
          <p:cNvPr id="26" name="Segnaposto testo 25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7" y="2115738"/>
            <a:ext cx="13715999" cy="170291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82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smtClean="0"/>
              <a:t>Module numer</a:t>
            </a:r>
          </a:p>
          <a:p>
            <a:pPr lvl="0"/>
            <a:r>
              <a:rPr lang="pl-PL" dirty="0" smtClean="0"/>
              <a:t>Unit </a:t>
            </a:r>
            <a:r>
              <a:rPr lang="pl-PL" dirty="0" err="1" smtClean="0"/>
              <a:t>number</a:t>
            </a:r>
            <a:endParaRPr lang="pl-PL" dirty="0" smtClean="0"/>
          </a:p>
          <a:p>
            <a:pPr lvl="0"/>
            <a:endParaRPr lang="it-IT" dirty="0"/>
          </a:p>
        </p:txBody>
      </p:sp>
      <p:sp>
        <p:nvSpPr>
          <p:cNvPr id="27" name="Rettangolo 26"/>
          <p:cNvSpPr/>
          <p:nvPr userDrawn="1"/>
        </p:nvSpPr>
        <p:spPr>
          <a:xfrm>
            <a:off x="123642" y="125968"/>
            <a:ext cx="18040739" cy="10161036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28" name="Rettangolo 27"/>
          <p:cNvSpPr/>
          <p:nvPr userDrawn="1"/>
        </p:nvSpPr>
        <p:spPr>
          <a:xfrm>
            <a:off x="217169" y="201149"/>
            <a:ext cx="17853660" cy="10085852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0" name="Segnaposto testo 2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7" y="4151973"/>
            <a:ext cx="13715999" cy="67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945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err="1" smtClean="0"/>
              <a:t>Author’s</a:t>
            </a:r>
            <a:r>
              <a:rPr lang="pl-PL" dirty="0" smtClean="0"/>
              <a:t> </a:t>
            </a:r>
            <a:r>
              <a:rPr lang="pl-PL" dirty="0" err="1" smtClean="0"/>
              <a:t>first</a:t>
            </a:r>
            <a:r>
              <a:rPr lang="pl-PL" dirty="0" smtClean="0"/>
              <a:t> and </a:t>
            </a:r>
            <a:r>
              <a:rPr lang="pl-PL" dirty="0" err="1" smtClean="0"/>
              <a:t>last</a:t>
            </a:r>
            <a:r>
              <a:rPr lang="pl-PL" dirty="0" smtClean="0"/>
              <a:t> </a:t>
            </a:r>
            <a:r>
              <a:rPr lang="pl-PL" dirty="0" err="1" smtClean="0"/>
              <a:t>name</a:t>
            </a:r>
            <a:endParaRPr lang="it-IT" dirty="0"/>
          </a:p>
        </p:txBody>
      </p:sp>
      <p:pic>
        <p:nvPicPr>
          <p:cNvPr id="11" name="Obraz 1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3419" y="7873811"/>
            <a:ext cx="2601158" cy="910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296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6" name="click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lide typ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itolo 1"/>
          <p:cNvSpPr>
            <a:spLocks noGrp="1"/>
          </p:cNvSpPr>
          <p:nvPr>
            <p:ph type="title" hasCustomPrompt="1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b="1" cap="all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modify</a:t>
            </a:r>
            <a:endParaRPr lang="it-IT" dirty="0"/>
          </a:p>
        </p:txBody>
      </p:sp>
      <p:pic>
        <p:nvPicPr>
          <p:cNvPr id="7" name="Immagine 6" descr=" " title=" 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67" y="354005"/>
            <a:ext cx="1988345" cy="1988345"/>
          </a:xfrm>
          <a:prstGeom prst="rect">
            <a:avLst/>
          </a:prstGeom>
        </p:spPr>
      </p:pic>
      <p:sp>
        <p:nvSpPr>
          <p:cNvPr id="12" name="Segnaposto testo 11"/>
          <p:cNvSpPr>
            <a:spLocks noGrp="1"/>
          </p:cNvSpPr>
          <p:nvPr>
            <p:ph type="body" sz="quarter" idx="10" hasCustomPrompt="1"/>
          </p:nvPr>
        </p:nvSpPr>
        <p:spPr>
          <a:xfrm>
            <a:off x="532210" y="3131811"/>
            <a:ext cx="17223583" cy="4831465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defRPr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modify</a:t>
            </a:r>
            <a:endParaRPr lang="pl-PL" dirty="0" smtClean="0"/>
          </a:p>
          <a:p>
            <a:pPr lvl="0"/>
            <a:endParaRPr lang="it-IT" dirty="0"/>
          </a:p>
        </p:txBody>
      </p:sp>
      <p:sp>
        <p:nvSpPr>
          <p:cNvPr id="13" name="Rettangolo 12"/>
          <p:cNvSpPr/>
          <p:nvPr userDrawn="1"/>
        </p:nvSpPr>
        <p:spPr>
          <a:xfrm>
            <a:off x="123642" y="125965"/>
            <a:ext cx="18040739" cy="9889572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4" name="Rettangolo 13"/>
          <p:cNvSpPr/>
          <p:nvPr userDrawn="1"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11"/>
          </p:nvPr>
        </p:nvSpPr>
        <p:spPr>
          <a:xfrm>
            <a:off x="10456070" y="10013158"/>
            <a:ext cx="1371600" cy="1371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" dirty="0"/>
          </a:p>
        </p:txBody>
      </p:sp>
      <p:pic>
        <p:nvPicPr>
          <p:cNvPr id="19" name="Obraz 18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467265" y="9787180"/>
            <a:ext cx="3353481" cy="35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475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isclaim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 " title=" 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67" y="354005"/>
            <a:ext cx="1988345" cy="1988345"/>
          </a:xfrm>
          <a:prstGeom prst="rect">
            <a:avLst/>
          </a:prstGeom>
        </p:spPr>
      </p:pic>
      <p:sp>
        <p:nvSpPr>
          <p:cNvPr id="12" name="Segnaposto testo 11"/>
          <p:cNvSpPr>
            <a:spLocks noGrp="1"/>
          </p:cNvSpPr>
          <p:nvPr>
            <p:ph type="body" sz="quarter" idx="10"/>
          </p:nvPr>
        </p:nvSpPr>
        <p:spPr>
          <a:xfrm>
            <a:off x="532210" y="379476"/>
            <a:ext cx="17223583" cy="7756915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50000"/>
              </a:lnSpc>
              <a:buNone/>
              <a:defRPr lang="pl-PL" sz="1964" smtClean="0">
                <a:effectLst/>
              </a:defRPr>
            </a:lvl1pPr>
          </a:lstStyle>
          <a:p>
            <a:endParaRPr lang="pl-PL" sz="135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ttangolo 12"/>
          <p:cNvSpPr/>
          <p:nvPr userDrawn="1"/>
        </p:nvSpPr>
        <p:spPr>
          <a:xfrm>
            <a:off x="123642" y="125965"/>
            <a:ext cx="18040739" cy="9889572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4" name="Rettangolo 13"/>
          <p:cNvSpPr/>
          <p:nvPr userDrawn="1"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4" name="Obraz 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451521" y="9795609"/>
            <a:ext cx="3353481" cy="35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0003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 for power point">
    <p:bg>
      <p:bgPr>
        <a:solidFill>
          <a:srgbClr val="91C6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riangolo isoscele 17"/>
          <p:cNvSpPr/>
          <p:nvPr userDrawn="1"/>
        </p:nvSpPr>
        <p:spPr>
          <a:xfrm>
            <a:off x="1" y="6131590"/>
            <a:ext cx="18288000" cy="4155414"/>
          </a:xfrm>
          <a:prstGeom prst="triangle">
            <a:avLst>
              <a:gd name="adj" fmla="val 49694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19" name="Immagine 18" title="ADLABPRO logo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364" y="5228746"/>
            <a:ext cx="2505270" cy="2505270"/>
          </a:xfrm>
          <a:prstGeom prst="rect">
            <a:avLst/>
          </a:prstGeom>
        </p:spPr>
      </p:pic>
      <p:sp>
        <p:nvSpPr>
          <p:cNvPr id="20" name="Sottotitolo 2"/>
          <p:cNvSpPr txBox="1">
            <a:spLocks/>
          </p:cNvSpPr>
          <p:nvPr userDrawn="1"/>
        </p:nvSpPr>
        <p:spPr>
          <a:xfrm>
            <a:off x="2285998" y="8951775"/>
            <a:ext cx="13716000" cy="682900"/>
          </a:xfrm>
          <a:prstGeom prst="rect">
            <a:avLst/>
          </a:prstGeom>
        </p:spPr>
        <p:txBody>
          <a:bodyPr vert="horz" lIns="112222" tIns="56111" rIns="112222" bIns="5611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Amatic SC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Dept. of Legal, Language, Translation and Interpreting Studies, Section of in Modern Languages for Interpreters and Translators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University of Trieste, Via </a:t>
            </a:r>
            <a:r>
              <a:rPr lang="en-US" sz="736" dirty="0" err="1">
                <a:latin typeface="+mn-lt"/>
              </a:rPr>
              <a:t>Filzi</a:t>
            </a:r>
            <a:r>
              <a:rPr lang="en-US" sz="736" dirty="0">
                <a:latin typeface="+mn-lt"/>
              </a:rPr>
              <a:t>, 14 - 34144 Trieste, Italy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Project </a:t>
            </a:r>
            <a:r>
              <a:rPr lang="en-US" sz="736" dirty="0" err="1">
                <a:latin typeface="+mn-lt"/>
              </a:rPr>
              <a:t>numberStudies</a:t>
            </a:r>
            <a:r>
              <a:rPr lang="en-US" sz="736" dirty="0">
                <a:latin typeface="+mn-lt"/>
              </a:rPr>
              <a:t>: 2016-1-IT02-KA203-024311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u="non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www.adlabproject.eu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FUNDED BY THE ERASMUS + PROGRAMME OF THE EUROPEAN UNION</a:t>
            </a:r>
          </a:p>
          <a:p>
            <a:pPr>
              <a:lnSpc>
                <a:spcPct val="50000"/>
              </a:lnSpc>
            </a:pPr>
            <a:endParaRPr lang="en-US" sz="982" dirty="0">
              <a:latin typeface="+mn-lt"/>
            </a:endParaRPr>
          </a:p>
          <a:p>
            <a:pPr>
              <a:lnSpc>
                <a:spcPct val="50000"/>
              </a:lnSpc>
            </a:pPr>
            <a:endParaRPr lang="it-IT" sz="4909" dirty="0">
              <a:latin typeface="+mn-lt"/>
            </a:endParaRPr>
          </a:p>
        </p:txBody>
      </p:sp>
      <p:pic>
        <p:nvPicPr>
          <p:cNvPr id="21" name="Immagine 2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164" y="9690834"/>
            <a:ext cx="815678" cy="540000"/>
          </a:xfrm>
          <a:prstGeom prst="rect">
            <a:avLst/>
          </a:prstGeom>
        </p:spPr>
      </p:pic>
      <p:sp>
        <p:nvSpPr>
          <p:cNvPr id="24" name="Titolo 23"/>
          <p:cNvSpPr>
            <a:spLocks noGrp="1"/>
          </p:cNvSpPr>
          <p:nvPr>
            <p:ph type="title" hasCustomPrompt="1"/>
          </p:nvPr>
        </p:nvSpPr>
        <p:spPr>
          <a:xfrm>
            <a:off x="1025381" y="647379"/>
            <a:ext cx="16166236" cy="1135047"/>
          </a:xfrm>
          <a:prstGeom prst="rect">
            <a:avLst/>
          </a:prstGeom>
        </p:spPr>
        <p:txBody>
          <a:bodyPr/>
          <a:lstStyle>
            <a:lvl1pPr algn="ctr">
              <a:defRPr sz="6136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r>
              <a:rPr lang="pl-PL" dirty="0" err="1" smtClean="0"/>
              <a:t>Title</a:t>
            </a:r>
            <a:r>
              <a:rPr lang="pl-PL" dirty="0" smtClean="0"/>
              <a:t> of te </a:t>
            </a:r>
            <a:r>
              <a:rPr lang="pl-PL" dirty="0" err="1" smtClean="0"/>
              <a:t>presentation</a:t>
            </a:r>
            <a:endParaRPr lang="it-IT" dirty="0"/>
          </a:p>
        </p:txBody>
      </p:sp>
      <p:sp>
        <p:nvSpPr>
          <p:cNvPr id="26" name="Segnaposto testo 25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7" y="2115738"/>
            <a:ext cx="13715999" cy="170291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82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smtClean="0"/>
              <a:t>Module numer</a:t>
            </a:r>
          </a:p>
          <a:p>
            <a:pPr lvl="0"/>
            <a:r>
              <a:rPr lang="pl-PL" dirty="0" smtClean="0"/>
              <a:t>Unit </a:t>
            </a:r>
            <a:r>
              <a:rPr lang="pl-PL" dirty="0" err="1" smtClean="0"/>
              <a:t>number</a:t>
            </a:r>
            <a:endParaRPr lang="pl-PL" dirty="0" smtClean="0"/>
          </a:p>
          <a:p>
            <a:pPr lvl="0"/>
            <a:endParaRPr lang="it-IT" dirty="0"/>
          </a:p>
        </p:txBody>
      </p:sp>
      <p:sp>
        <p:nvSpPr>
          <p:cNvPr id="27" name="Rettangolo 26"/>
          <p:cNvSpPr/>
          <p:nvPr userDrawn="1"/>
        </p:nvSpPr>
        <p:spPr>
          <a:xfrm>
            <a:off x="123642" y="125968"/>
            <a:ext cx="18040739" cy="10161036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28" name="Rettangolo 27"/>
          <p:cNvSpPr/>
          <p:nvPr userDrawn="1"/>
        </p:nvSpPr>
        <p:spPr>
          <a:xfrm>
            <a:off x="217169" y="201149"/>
            <a:ext cx="17853660" cy="10085852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0" name="Segnaposto testo 2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7" y="4151973"/>
            <a:ext cx="13715999" cy="67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945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err="1" smtClean="0"/>
              <a:t>Author’s</a:t>
            </a:r>
            <a:r>
              <a:rPr lang="pl-PL" dirty="0" smtClean="0"/>
              <a:t> </a:t>
            </a:r>
            <a:r>
              <a:rPr lang="pl-PL" dirty="0" err="1" smtClean="0"/>
              <a:t>first</a:t>
            </a:r>
            <a:r>
              <a:rPr lang="pl-PL" dirty="0" smtClean="0"/>
              <a:t> and </a:t>
            </a:r>
            <a:r>
              <a:rPr lang="pl-PL" dirty="0" err="1" smtClean="0"/>
              <a:t>last</a:t>
            </a:r>
            <a:r>
              <a:rPr lang="pl-PL" dirty="0" smtClean="0"/>
              <a:t> </a:t>
            </a:r>
            <a:r>
              <a:rPr lang="pl-PL" dirty="0" err="1" smtClean="0"/>
              <a:t>name</a:t>
            </a:r>
            <a:endParaRPr lang="it-IT" dirty="0"/>
          </a:p>
        </p:txBody>
      </p:sp>
      <p:pic>
        <p:nvPicPr>
          <p:cNvPr id="11" name="Obraz 1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3419" y="7873811"/>
            <a:ext cx="2601158" cy="910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968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6" name="click.wav"/>
          </p:stSnd>
        </p:sndAc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Slide typ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itolo 1"/>
          <p:cNvSpPr>
            <a:spLocks noGrp="1"/>
          </p:cNvSpPr>
          <p:nvPr>
            <p:ph type="title" hasCustomPrompt="1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b="1" cap="all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modify</a:t>
            </a:r>
            <a:endParaRPr lang="it-IT" dirty="0"/>
          </a:p>
        </p:txBody>
      </p:sp>
      <p:pic>
        <p:nvPicPr>
          <p:cNvPr id="7" name="Immagine 6" descr=" " title=" 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67" y="354005"/>
            <a:ext cx="1988345" cy="1988345"/>
          </a:xfrm>
          <a:prstGeom prst="rect">
            <a:avLst/>
          </a:prstGeom>
        </p:spPr>
      </p:pic>
      <p:sp>
        <p:nvSpPr>
          <p:cNvPr id="12" name="Segnaposto testo 11"/>
          <p:cNvSpPr>
            <a:spLocks noGrp="1"/>
          </p:cNvSpPr>
          <p:nvPr>
            <p:ph type="body" sz="quarter" idx="10" hasCustomPrompt="1"/>
          </p:nvPr>
        </p:nvSpPr>
        <p:spPr>
          <a:xfrm>
            <a:off x="532210" y="3131811"/>
            <a:ext cx="17223583" cy="4831465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defRPr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modify</a:t>
            </a:r>
            <a:endParaRPr lang="pl-PL" dirty="0" smtClean="0"/>
          </a:p>
          <a:p>
            <a:pPr lvl="0"/>
            <a:endParaRPr lang="it-IT" dirty="0"/>
          </a:p>
        </p:txBody>
      </p:sp>
      <p:sp>
        <p:nvSpPr>
          <p:cNvPr id="13" name="Rettangolo 12"/>
          <p:cNvSpPr/>
          <p:nvPr userDrawn="1"/>
        </p:nvSpPr>
        <p:spPr>
          <a:xfrm>
            <a:off x="123642" y="125965"/>
            <a:ext cx="18040739" cy="9889572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4" name="Rettangolo 13"/>
          <p:cNvSpPr/>
          <p:nvPr userDrawn="1"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11"/>
          </p:nvPr>
        </p:nvSpPr>
        <p:spPr>
          <a:xfrm>
            <a:off x="10456070" y="10013158"/>
            <a:ext cx="1371600" cy="1371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" dirty="0"/>
          </a:p>
        </p:txBody>
      </p:sp>
      <p:pic>
        <p:nvPicPr>
          <p:cNvPr id="19" name="Obraz 18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467265" y="9787180"/>
            <a:ext cx="3353481" cy="35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605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Disclaim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 " title=" 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67" y="354005"/>
            <a:ext cx="1988345" cy="1988345"/>
          </a:xfrm>
          <a:prstGeom prst="rect">
            <a:avLst/>
          </a:prstGeom>
        </p:spPr>
      </p:pic>
      <p:sp>
        <p:nvSpPr>
          <p:cNvPr id="12" name="Segnaposto testo 11"/>
          <p:cNvSpPr>
            <a:spLocks noGrp="1"/>
          </p:cNvSpPr>
          <p:nvPr>
            <p:ph type="body" sz="quarter" idx="10"/>
          </p:nvPr>
        </p:nvSpPr>
        <p:spPr>
          <a:xfrm>
            <a:off x="532210" y="379476"/>
            <a:ext cx="17223583" cy="7756915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50000"/>
              </a:lnSpc>
              <a:buNone/>
              <a:defRPr lang="pl-PL" sz="1964" smtClean="0">
                <a:effectLst/>
              </a:defRPr>
            </a:lvl1pPr>
          </a:lstStyle>
          <a:p>
            <a:endParaRPr lang="pl-PL" sz="135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ttangolo 12"/>
          <p:cNvSpPr/>
          <p:nvPr userDrawn="1"/>
        </p:nvSpPr>
        <p:spPr>
          <a:xfrm>
            <a:off x="123642" y="125965"/>
            <a:ext cx="18040739" cy="9889572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4" name="Rettangolo 13"/>
          <p:cNvSpPr/>
          <p:nvPr userDrawn="1"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4" name="Obraz 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451521" y="9795609"/>
            <a:ext cx="3353481" cy="35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6403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Disclaim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 " title=" 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67" y="354005"/>
            <a:ext cx="1988345" cy="1988345"/>
          </a:xfrm>
          <a:prstGeom prst="rect">
            <a:avLst/>
          </a:prstGeom>
        </p:spPr>
      </p:pic>
      <p:sp>
        <p:nvSpPr>
          <p:cNvPr id="12" name="Segnaposto testo 11"/>
          <p:cNvSpPr>
            <a:spLocks noGrp="1"/>
          </p:cNvSpPr>
          <p:nvPr>
            <p:ph type="body" sz="quarter" idx="10"/>
          </p:nvPr>
        </p:nvSpPr>
        <p:spPr>
          <a:xfrm>
            <a:off x="532210" y="379476"/>
            <a:ext cx="17223583" cy="7756915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50000"/>
              </a:lnSpc>
              <a:buNone/>
              <a:defRPr lang="pl-PL" sz="1964" smtClean="0">
                <a:effectLst/>
              </a:defRPr>
            </a:lvl1pPr>
          </a:lstStyle>
          <a:p>
            <a:endParaRPr lang="pl-PL" sz="135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ttangolo 12"/>
          <p:cNvSpPr/>
          <p:nvPr userDrawn="1"/>
        </p:nvSpPr>
        <p:spPr>
          <a:xfrm>
            <a:off x="123642" y="125965"/>
            <a:ext cx="18040739" cy="9889572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4" name="Rettangolo 13"/>
          <p:cNvSpPr/>
          <p:nvPr userDrawn="1"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4" name="Obraz 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451521" y="9795609"/>
            <a:ext cx="3353481" cy="35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922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Disclaim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 " title=" 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67" y="354005"/>
            <a:ext cx="1988345" cy="1988345"/>
          </a:xfrm>
          <a:prstGeom prst="rect">
            <a:avLst/>
          </a:prstGeom>
        </p:spPr>
      </p:pic>
      <p:sp>
        <p:nvSpPr>
          <p:cNvPr id="12" name="Segnaposto testo 11"/>
          <p:cNvSpPr>
            <a:spLocks noGrp="1"/>
          </p:cNvSpPr>
          <p:nvPr>
            <p:ph type="body" sz="quarter" idx="10"/>
          </p:nvPr>
        </p:nvSpPr>
        <p:spPr>
          <a:xfrm>
            <a:off x="532210" y="379476"/>
            <a:ext cx="17223583" cy="7756915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50000"/>
              </a:lnSpc>
              <a:buNone/>
              <a:defRPr lang="pl-PL" sz="1964" smtClean="0">
                <a:effectLst/>
              </a:defRPr>
            </a:lvl1pPr>
          </a:lstStyle>
          <a:p>
            <a:endParaRPr lang="pl-PL" sz="135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ttangolo 12"/>
          <p:cNvSpPr/>
          <p:nvPr userDrawn="1"/>
        </p:nvSpPr>
        <p:spPr>
          <a:xfrm>
            <a:off x="123642" y="125965"/>
            <a:ext cx="18040739" cy="9889572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4" name="Rettangolo 13"/>
          <p:cNvSpPr/>
          <p:nvPr userDrawn="1"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4" name="Obraz 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451521" y="9795609"/>
            <a:ext cx="3353481" cy="35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255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for power point">
    <p:bg>
      <p:bgPr>
        <a:solidFill>
          <a:srgbClr val="91C6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riangolo isoscele 17"/>
          <p:cNvSpPr/>
          <p:nvPr userDrawn="1"/>
        </p:nvSpPr>
        <p:spPr>
          <a:xfrm>
            <a:off x="1" y="6131590"/>
            <a:ext cx="18288000" cy="4155414"/>
          </a:xfrm>
          <a:prstGeom prst="triangle">
            <a:avLst>
              <a:gd name="adj" fmla="val 49694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19" name="Immagine 18" title="ADLABPRO logo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364" y="5228746"/>
            <a:ext cx="2505270" cy="2505270"/>
          </a:xfrm>
          <a:prstGeom prst="rect">
            <a:avLst/>
          </a:prstGeom>
        </p:spPr>
      </p:pic>
      <p:sp>
        <p:nvSpPr>
          <p:cNvPr id="20" name="Sottotitolo 2"/>
          <p:cNvSpPr txBox="1">
            <a:spLocks/>
          </p:cNvSpPr>
          <p:nvPr userDrawn="1"/>
        </p:nvSpPr>
        <p:spPr>
          <a:xfrm>
            <a:off x="2285998" y="8951775"/>
            <a:ext cx="13716000" cy="682900"/>
          </a:xfrm>
          <a:prstGeom prst="rect">
            <a:avLst/>
          </a:prstGeom>
        </p:spPr>
        <p:txBody>
          <a:bodyPr vert="horz" lIns="112222" tIns="56111" rIns="112222" bIns="5611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Amatic SC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Dept. of Legal, Language, Translation and Interpreting Studies, Section of in Modern Languages for Interpreters and Translators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University of Trieste, Via </a:t>
            </a:r>
            <a:r>
              <a:rPr lang="en-US" sz="736" dirty="0" err="1">
                <a:latin typeface="+mn-lt"/>
              </a:rPr>
              <a:t>Filzi</a:t>
            </a:r>
            <a:r>
              <a:rPr lang="en-US" sz="736" dirty="0">
                <a:latin typeface="+mn-lt"/>
              </a:rPr>
              <a:t>, 14 - 34144 Trieste, Italy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Project </a:t>
            </a:r>
            <a:r>
              <a:rPr lang="en-US" sz="736" dirty="0" err="1">
                <a:latin typeface="+mn-lt"/>
              </a:rPr>
              <a:t>numberStudies</a:t>
            </a:r>
            <a:r>
              <a:rPr lang="en-US" sz="736" dirty="0">
                <a:latin typeface="+mn-lt"/>
              </a:rPr>
              <a:t>: 2016-1-IT02-KA203-024311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u="non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www.adlabproject.eu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FUNDED BY THE ERASMUS + PROGRAMME OF THE EUROPEAN UNION</a:t>
            </a:r>
          </a:p>
          <a:p>
            <a:pPr>
              <a:lnSpc>
                <a:spcPct val="50000"/>
              </a:lnSpc>
            </a:pPr>
            <a:endParaRPr lang="en-US" sz="982" dirty="0">
              <a:latin typeface="+mn-lt"/>
            </a:endParaRPr>
          </a:p>
          <a:p>
            <a:pPr>
              <a:lnSpc>
                <a:spcPct val="50000"/>
              </a:lnSpc>
            </a:pPr>
            <a:endParaRPr lang="it-IT" sz="4909" dirty="0">
              <a:latin typeface="+mn-lt"/>
            </a:endParaRPr>
          </a:p>
        </p:txBody>
      </p:sp>
      <p:pic>
        <p:nvPicPr>
          <p:cNvPr id="21" name="Immagine 2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164" y="9690834"/>
            <a:ext cx="815678" cy="540000"/>
          </a:xfrm>
          <a:prstGeom prst="rect">
            <a:avLst/>
          </a:prstGeom>
        </p:spPr>
      </p:pic>
      <p:sp>
        <p:nvSpPr>
          <p:cNvPr id="24" name="Titolo 23"/>
          <p:cNvSpPr>
            <a:spLocks noGrp="1"/>
          </p:cNvSpPr>
          <p:nvPr>
            <p:ph type="title" hasCustomPrompt="1"/>
          </p:nvPr>
        </p:nvSpPr>
        <p:spPr>
          <a:xfrm>
            <a:off x="1025381" y="647379"/>
            <a:ext cx="16166236" cy="1135047"/>
          </a:xfrm>
          <a:prstGeom prst="rect">
            <a:avLst/>
          </a:prstGeom>
        </p:spPr>
        <p:txBody>
          <a:bodyPr/>
          <a:lstStyle>
            <a:lvl1pPr algn="ctr">
              <a:defRPr sz="6136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r>
              <a:rPr lang="pl-PL" dirty="0" err="1" smtClean="0"/>
              <a:t>Title</a:t>
            </a:r>
            <a:r>
              <a:rPr lang="pl-PL" dirty="0" smtClean="0"/>
              <a:t> of te </a:t>
            </a:r>
            <a:r>
              <a:rPr lang="pl-PL" dirty="0" err="1" smtClean="0"/>
              <a:t>presentation</a:t>
            </a:r>
            <a:endParaRPr lang="it-IT" dirty="0"/>
          </a:p>
        </p:txBody>
      </p:sp>
      <p:sp>
        <p:nvSpPr>
          <p:cNvPr id="26" name="Segnaposto testo 25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7" y="2115738"/>
            <a:ext cx="13715999" cy="170291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82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smtClean="0"/>
              <a:t>Module numer</a:t>
            </a:r>
          </a:p>
          <a:p>
            <a:pPr lvl="0"/>
            <a:r>
              <a:rPr lang="pl-PL" dirty="0" smtClean="0"/>
              <a:t>Unit </a:t>
            </a:r>
            <a:r>
              <a:rPr lang="pl-PL" dirty="0" err="1" smtClean="0"/>
              <a:t>number</a:t>
            </a:r>
            <a:endParaRPr lang="pl-PL" dirty="0" smtClean="0"/>
          </a:p>
          <a:p>
            <a:pPr lvl="0"/>
            <a:endParaRPr lang="it-IT" dirty="0"/>
          </a:p>
        </p:txBody>
      </p:sp>
      <p:sp>
        <p:nvSpPr>
          <p:cNvPr id="27" name="Rettangolo 26"/>
          <p:cNvSpPr/>
          <p:nvPr userDrawn="1"/>
        </p:nvSpPr>
        <p:spPr>
          <a:xfrm>
            <a:off x="123642" y="125968"/>
            <a:ext cx="18040739" cy="10161036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28" name="Rettangolo 27"/>
          <p:cNvSpPr/>
          <p:nvPr userDrawn="1"/>
        </p:nvSpPr>
        <p:spPr>
          <a:xfrm>
            <a:off x="217169" y="201149"/>
            <a:ext cx="17853660" cy="10085852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0" name="Segnaposto testo 2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7" y="4151973"/>
            <a:ext cx="13715999" cy="67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945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err="1" smtClean="0"/>
              <a:t>Author’s</a:t>
            </a:r>
            <a:r>
              <a:rPr lang="pl-PL" dirty="0" smtClean="0"/>
              <a:t> </a:t>
            </a:r>
            <a:r>
              <a:rPr lang="pl-PL" dirty="0" err="1" smtClean="0"/>
              <a:t>first</a:t>
            </a:r>
            <a:r>
              <a:rPr lang="pl-PL" dirty="0" smtClean="0"/>
              <a:t> and </a:t>
            </a:r>
            <a:r>
              <a:rPr lang="pl-PL" dirty="0" err="1" smtClean="0"/>
              <a:t>last</a:t>
            </a:r>
            <a:r>
              <a:rPr lang="pl-PL" dirty="0" smtClean="0"/>
              <a:t> </a:t>
            </a:r>
            <a:r>
              <a:rPr lang="pl-PL" dirty="0" err="1" smtClean="0"/>
              <a:t>name</a:t>
            </a:r>
            <a:endParaRPr lang="it-IT" dirty="0"/>
          </a:p>
        </p:txBody>
      </p:sp>
      <p:pic>
        <p:nvPicPr>
          <p:cNvPr id="11" name="Obraz 1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3419" y="7873811"/>
            <a:ext cx="2601158" cy="910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4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6" name="click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typ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itolo 1"/>
          <p:cNvSpPr>
            <a:spLocks noGrp="1"/>
          </p:cNvSpPr>
          <p:nvPr>
            <p:ph type="title" hasCustomPrompt="1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6000" b="1" cap="all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modify</a:t>
            </a:r>
            <a:endParaRPr lang="it-IT" dirty="0"/>
          </a:p>
        </p:txBody>
      </p:sp>
      <p:pic>
        <p:nvPicPr>
          <p:cNvPr id="7" name="Immagine 6" descr=" " title=" 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67" y="354005"/>
            <a:ext cx="1988345" cy="1988345"/>
          </a:xfrm>
          <a:prstGeom prst="rect">
            <a:avLst/>
          </a:prstGeom>
        </p:spPr>
      </p:pic>
      <p:sp>
        <p:nvSpPr>
          <p:cNvPr id="12" name="Segnaposto testo 11"/>
          <p:cNvSpPr>
            <a:spLocks noGrp="1"/>
          </p:cNvSpPr>
          <p:nvPr>
            <p:ph type="body" sz="quarter" idx="10" hasCustomPrompt="1"/>
          </p:nvPr>
        </p:nvSpPr>
        <p:spPr>
          <a:xfrm>
            <a:off x="532210" y="3131811"/>
            <a:ext cx="17223583" cy="4831465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defRPr sz="4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modify</a:t>
            </a:r>
            <a:endParaRPr lang="pl-PL" dirty="0" smtClean="0"/>
          </a:p>
          <a:p>
            <a:pPr lvl="0"/>
            <a:endParaRPr lang="it-IT" dirty="0"/>
          </a:p>
        </p:txBody>
      </p:sp>
      <p:sp>
        <p:nvSpPr>
          <p:cNvPr id="13" name="Rettangolo 12"/>
          <p:cNvSpPr/>
          <p:nvPr userDrawn="1"/>
        </p:nvSpPr>
        <p:spPr>
          <a:xfrm>
            <a:off x="123642" y="125965"/>
            <a:ext cx="18040739" cy="9889572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4" name="Rettangolo 13"/>
          <p:cNvSpPr/>
          <p:nvPr userDrawn="1"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11"/>
          </p:nvPr>
        </p:nvSpPr>
        <p:spPr>
          <a:xfrm>
            <a:off x="10456070" y="10013158"/>
            <a:ext cx="1371600" cy="1371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" dirty="0"/>
          </a:p>
        </p:txBody>
      </p:sp>
      <p:pic>
        <p:nvPicPr>
          <p:cNvPr id="19" name="Obraz 18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467265" y="9787180"/>
            <a:ext cx="3353481" cy="35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809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claim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 " title=" 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67" y="354005"/>
            <a:ext cx="1988345" cy="1988345"/>
          </a:xfrm>
          <a:prstGeom prst="rect">
            <a:avLst/>
          </a:prstGeom>
        </p:spPr>
      </p:pic>
      <p:sp>
        <p:nvSpPr>
          <p:cNvPr id="13" name="Rettangolo 12"/>
          <p:cNvSpPr/>
          <p:nvPr userDrawn="1"/>
        </p:nvSpPr>
        <p:spPr>
          <a:xfrm>
            <a:off x="123642" y="125965"/>
            <a:ext cx="18040739" cy="9889572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4" name="Rettangolo 13"/>
          <p:cNvSpPr/>
          <p:nvPr userDrawn="1"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4" name="Obraz 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451521" y="9795609"/>
            <a:ext cx="3353481" cy="35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4630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for video">
    <p:bg>
      <p:bgPr>
        <a:solidFill>
          <a:srgbClr val="91C6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riangolo isoscele 17"/>
          <p:cNvSpPr/>
          <p:nvPr userDrawn="1"/>
        </p:nvSpPr>
        <p:spPr>
          <a:xfrm>
            <a:off x="1" y="6131590"/>
            <a:ext cx="18288000" cy="4155414"/>
          </a:xfrm>
          <a:prstGeom prst="triangle">
            <a:avLst>
              <a:gd name="adj" fmla="val 49694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19" name="Immagine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364" y="5228746"/>
            <a:ext cx="2505270" cy="2505270"/>
          </a:xfrm>
          <a:prstGeom prst="rect">
            <a:avLst/>
          </a:prstGeom>
        </p:spPr>
      </p:pic>
      <p:sp>
        <p:nvSpPr>
          <p:cNvPr id="20" name="Sottotitolo 2"/>
          <p:cNvSpPr txBox="1">
            <a:spLocks/>
          </p:cNvSpPr>
          <p:nvPr userDrawn="1"/>
        </p:nvSpPr>
        <p:spPr>
          <a:xfrm>
            <a:off x="2285998" y="8951775"/>
            <a:ext cx="13716000" cy="682900"/>
          </a:xfrm>
          <a:prstGeom prst="rect">
            <a:avLst/>
          </a:prstGeom>
        </p:spPr>
        <p:txBody>
          <a:bodyPr vert="horz" lIns="112222" tIns="56111" rIns="112222" bIns="5611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Amatic SC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Dept. of Legal, Language, Translation and Interpreting Studies, Section of in Modern Languages for Interpreters and Translators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University of Trieste, Via </a:t>
            </a:r>
            <a:r>
              <a:rPr lang="en-US" sz="736" dirty="0" err="1">
                <a:latin typeface="+mn-lt"/>
              </a:rPr>
              <a:t>Filzi</a:t>
            </a:r>
            <a:r>
              <a:rPr lang="en-US" sz="736" dirty="0">
                <a:latin typeface="+mn-lt"/>
              </a:rPr>
              <a:t>, 14 - 34144 Trieste, Italy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Project </a:t>
            </a:r>
            <a:r>
              <a:rPr lang="en-US" sz="736" dirty="0" err="1">
                <a:latin typeface="+mn-lt"/>
              </a:rPr>
              <a:t>numberStudies</a:t>
            </a:r>
            <a:r>
              <a:rPr lang="en-US" sz="736" dirty="0">
                <a:latin typeface="+mn-lt"/>
              </a:rPr>
              <a:t>: 2016-1-IT02-KA203-024311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u="non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www.adlabproject.eu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FUNDED BY THE ERASMUS + PROGRAMME OF THE EUROPEAN UNION</a:t>
            </a:r>
          </a:p>
          <a:p>
            <a:pPr>
              <a:lnSpc>
                <a:spcPct val="50000"/>
              </a:lnSpc>
            </a:pPr>
            <a:endParaRPr lang="en-US" sz="982" dirty="0">
              <a:latin typeface="+mn-lt"/>
            </a:endParaRPr>
          </a:p>
          <a:p>
            <a:pPr>
              <a:lnSpc>
                <a:spcPct val="50000"/>
              </a:lnSpc>
            </a:pPr>
            <a:endParaRPr lang="it-IT" sz="4909" dirty="0">
              <a:latin typeface="+mn-lt"/>
            </a:endParaRPr>
          </a:p>
        </p:txBody>
      </p:sp>
      <p:pic>
        <p:nvPicPr>
          <p:cNvPr id="21" name="Immagine 2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164" y="9690834"/>
            <a:ext cx="815678" cy="540000"/>
          </a:xfrm>
          <a:prstGeom prst="rect">
            <a:avLst/>
          </a:prstGeom>
        </p:spPr>
      </p:pic>
      <p:sp>
        <p:nvSpPr>
          <p:cNvPr id="24" name="Titolo 23"/>
          <p:cNvSpPr>
            <a:spLocks noGrp="1"/>
          </p:cNvSpPr>
          <p:nvPr>
            <p:ph type="title" hasCustomPrompt="1"/>
          </p:nvPr>
        </p:nvSpPr>
        <p:spPr>
          <a:xfrm>
            <a:off x="1025381" y="647379"/>
            <a:ext cx="16166236" cy="1135047"/>
          </a:xfrm>
          <a:prstGeom prst="rect">
            <a:avLst/>
          </a:prstGeom>
        </p:spPr>
        <p:txBody>
          <a:bodyPr/>
          <a:lstStyle>
            <a:lvl1pPr algn="ctr">
              <a:defRPr sz="6136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r>
              <a:rPr lang="pl-PL" dirty="0" err="1" smtClean="0"/>
              <a:t>Title</a:t>
            </a:r>
            <a:r>
              <a:rPr lang="pl-PL" dirty="0" smtClean="0"/>
              <a:t> of te </a:t>
            </a:r>
            <a:r>
              <a:rPr lang="pl-PL" dirty="0" err="1" smtClean="0"/>
              <a:t>presentation</a:t>
            </a:r>
            <a:endParaRPr lang="it-IT" dirty="0"/>
          </a:p>
        </p:txBody>
      </p:sp>
      <p:sp>
        <p:nvSpPr>
          <p:cNvPr id="26" name="Segnaposto testo 25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7" y="2115738"/>
            <a:ext cx="13715999" cy="170291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82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smtClean="0"/>
              <a:t>Module numer</a:t>
            </a:r>
          </a:p>
          <a:p>
            <a:pPr lvl="0"/>
            <a:r>
              <a:rPr lang="pl-PL" dirty="0" smtClean="0"/>
              <a:t>Unit </a:t>
            </a:r>
            <a:r>
              <a:rPr lang="pl-PL" dirty="0" err="1" smtClean="0"/>
              <a:t>number</a:t>
            </a:r>
            <a:endParaRPr lang="pl-PL" dirty="0" smtClean="0"/>
          </a:p>
          <a:p>
            <a:pPr lvl="0"/>
            <a:endParaRPr lang="it-IT" dirty="0"/>
          </a:p>
        </p:txBody>
      </p:sp>
      <p:sp>
        <p:nvSpPr>
          <p:cNvPr id="27" name="Rettangolo 26"/>
          <p:cNvSpPr/>
          <p:nvPr userDrawn="1"/>
        </p:nvSpPr>
        <p:spPr>
          <a:xfrm>
            <a:off x="123642" y="125968"/>
            <a:ext cx="18040739" cy="10161036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28" name="Rettangolo 27"/>
          <p:cNvSpPr/>
          <p:nvPr userDrawn="1"/>
        </p:nvSpPr>
        <p:spPr>
          <a:xfrm>
            <a:off x="217169" y="201149"/>
            <a:ext cx="17853660" cy="10085852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0" name="Segnaposto testo 2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7" y="4151973"/>
            <a:ext cx="13715999" cy="67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945" b="1" cap="none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err="1" smtClean="0"/>
              <a:t>Author’s</a:t>
            </a:r>
            <a:r>
              <a:rPr lang="pl-PL" dirty="0" smtClean="0"/>
              <a:t> </a:t>
            </a:r>
            <a:r>
              <a:rPr lang="pl-PL" dirty="0" err="1" smtClean="0"/>
              <a:t>first</a:t>
            </a:r>
            <a:r>
              <a:rPr lang="pl-PL" dirty="0" smtClean="0"/>
              <a:t> and </a:t>
            </a:r>
            <a:r>
              <a:rPr lang="pl-PL" dirty="0" err="1" smtClean="0"/>
              <a:t>last</a:t>
            </a:r>
            <a:r>
              <a:rPr lang="pl-PL" dirty="0" smtClean="0"/>
              <a:t> </a:t>
            </a:r>
            <a:r>
              <a:rPr lang="pl-PL" dirty="0" err="1" smtClean="0"/>
              <a:t>name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38288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for powerpoint">
    <p:bg>
      <p:bgPr>
        <a:solidFill>
          <a:srgbClr val="91C6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riangolo isoscele 17"/>
          <p:cNvSpPr/>
          <p:nvPr userDrawn="1"/>
        </p:nvSpPr>
        <p:spPr>
          <a:xfrm>
            <a:off x="1" y="6131590"/>
            <a:ext cx="18288000" cy="4155414"/>
          </a:xfrm>
          <a:prstGeom prst="triangle">
            <a:avLst>
              <a:gd name="adj" fmla="val 49694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19" name="Immagine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364" y="5228746"/>
            <a:ext cx="2505270" cy="2505270"/>
          </a:xfrm>
          <a:prstGeom prst="rect">
            <a:avLst/>
          </a:prstGeom>
        </p:spPr>
      </p:pic>
      <p:sp>
        <p:nvSpPr>
          <p:cNvPr id="20" name="Sottotitolo 2"/>
          <p:cNvSpPr txBox="1">
            <a:spLocks/>
          </p:cNvSpPr>
          <p:nvPr userDrawn="1"/>
        </p:nvSpPr>
        <p:spPr>
          <a:xfrm>
            <a:off x="2285998" y="8951775"/>
            <a:ext cx="13716000" cy="682900"/>
          </a:xfrm>
          <a:prstGeom prst="rect">
            <a:avLst/>
          </a:prstGeom>
        </p:spPr>
        <p:txBody>
          <a:bodyPr vert="horz" lIns="112222" tIns="56111" rIns="112222" bIns="5611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Amatic SC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Dept. of Legal, Language, Translation and Interpreting Studies, Section of in Modern Languages for Interpreters and Translators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University of Trieste, Via </a:t>
            </a:r>
            <a:r>
              <a:rPr lang="en-US" sz="736" dirty="0" err="1">
                <a:latin typeface="+mn-lt"/>
              </a:rPr>
              <a:t>Filzi</a:t>
            </a:r>
            <a:r>
              <a:rPr lang="en-US" sz="736" dirty="0">
                <a:latin typeface="+mn-lt"/>
              </a:rPr>
              <a:t>, 14 - 34144 Trieste, Italy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Project </a:t>
            </a:r>
            <a:r>
              <a:rPr lang="en-US" sz="736" dirty="0" err="1">
                <a:latin typeface="+mn-lt"/>
              </a:rPr>
              <a:t>numberStudies</a:t>
            </a:r>
            <a:r>
              <a:rPr lang="en-US" sz="736" dirty="0">
                <a:latin typeface="+mn-lt"/>
              </a:rPr>
              <a:t>: 2016-1-IT02-KA203-024311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u="non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www.adlabproject.eu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FUNDED BY THE ERASMUS + PROGRAMME OF THE EUROPEAN UNION</a:t>
            </a:r>
          </a:p>
          <a:p>
            <a:pPr>
              <a:lnSpc>
                <a:spcPct val="50000"/>
              </a:lnSpc>
            </a:pPr>
            <a:endParaRPr lang="en-US" sz="982" dirty="0">
              <a:latin typeface="+mn-lt"/>
            </a:endParaRPr>
          </a:p>
          <a:p>
            <a:pPr>
              <a:lnSpc>
                <a:spcPct val="50000"/>
              </a:lnSpc>
            </a:pPr>
            <a:endParaRPr lang="it-IT" sz="4909" dirty="0">
              <a:latin typeface="+mn-lt"/>
            </a:endParaRPr>
          </a:p>
        </p:txBody>
      </p:sp>
      <p:pic>
        <p:nvPicPr>
          <p:cNvPr id="21" name="Immagine 2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164" y="9690834"/>
            <a:ext cx="815678" cy="540000"/>
          </a:xfrm>
          <a:prstGeom prst="rect">
            <a:avLst/>
          </a:prstGeom>
        </p:spPr>
      </p:pic>
      <p:sp>
        <p:nvSpPr>
          <p:cNvPr id="24" name="Titolo 23"/>
          <p:cNvSpPr>
            <a:spLocks noGrp="1"/>
          </p:cNvSpPr>
          <p:nvPr>
            <p:ph type="title" hasCustomPrompt="1"/>
          </p:nvPr>
        </p:nvSpPr>
        <p:spPr>
          <a:xfrm>
            <a:off x="1025381" y="647379"/>
            <a:ext cx="16166236" cy="1135047"/>
          </a:xfrm>
          <a:prstGeom prst="rect">
            <a:avLst/>
          </a:prstGeom>
        </p:spPr>
        <p:txBody>
          <a:bodyPr/>
          <a:lstStyle>
            <a:lvl1pPr algn="ctr">
              <a:defRPr sz="6136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r>
              <a:rPr lang="pl-PL" dirty="0" err="1" smtClean="0"/>
              <a:t>Title</a:t>
            </a:r>
            <a:r>
              <a:rPr lang="pl-PL" dirty="0" smtClean="0"/>
              <a:t> of te </a:t>
            </a:r>
            <a:r>
              <a:rPr lang="pl-PL" dirty="0" err="1" smtClean="0"/>
              <a:t>presentation</a:t>
            </a:r>
            <a:endParaRPr lang="it-IT" dirty="0"/>
          </a:p>
        </p:txBody>
      </p:sp>
      <p:sp>
        <p:nvSpPr>
          <p:cNvPr id="26" name="Segnaposto testo 25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7" y="2115738"/>
            <a:ext cx="13715999" cy="170291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82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smtClean="0"/>
              <a:t>Module numer</a:t>
            </a:r>
          </a:p>
          <a:p>
            <a:pPr lvl="0"/>
            <a:r>
              <a:rPr lang="pl-PL" dirty="0" smtClean="0"/>
              <a:t>Unit </a:t>
            </a:r>
            <a:r>
              <a:rPr lang="pl-PL" dirty="0" err="1" smtClean="0"/>
              <a:t>number</a:t>
            </a:r>
            <a:endParaRPr lang="pl-PL" dirty="0" smtClean="0"/>
          </a:p>
          <a:p>
            <a:pPr lvl="0"/>
            <a:endParaRPr lang="it-IT" dirty="0"/>
          </a:p>
        </p:txBody>
      </p:sp>
      <p:sp>
        <p:nvSpPr>
          <p:cNvPr id="27" name="Rettangolo 26"/>
          <p:cNvSpPr/>
          <p:nvPr userDrawn="1"/>
        </p:nvSpPr>
        <p:spPr>
          <a:xfrm>
            <a:off x="123642" y="125968"/>
            <a:ext cx="18040739" cy="10161036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28" name="Rettangolo 27"/>
          <p:cNvSpPr/>
          <p:nvPr userDrawn="1"/>
        </p:nvSpPr>
        <p:spPr>
          <a:xfrm>
            <a:off x="217169" y="201149"/>
            <a:ext cx="17853660" cy="10085852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0" name="Segnaposto testo 2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7" y="4151973"/>
            <a:ext cx="13715999" cy="67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945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err="1" smtClean="0"/>
              <a:t>Author’s</a:t>
            </a:r>
            <a:r>
              <a:rPr lang="pl-PL" dirty="0" smtClean="0"/>
              <a:t> </a:t>
            </a:r>
            <a:r>
              <a:rPr lang="pl-PL" dirty="0" err="1" smtClean="0"/>
              <a:t>first</a:t>
            </a:r>
            <a:r>
              <a:rPr lang="pl-PL" dirty="0" smtClean="0"/>
              <a:t> and </a:t>
            </a:r>
            <a:r>
              <a:rPr lang="pl-PL" dirty="0" err="1" smtClean="0"/>
              <a:t>last</a:t>
            </a:r>
            <a:r>
              <a:rPr lang="pl-PL" dirty="0" smtClean="0"/>
              <a:t> </a:t>
            </a:r>
            <a:r>
              <a:rPr lang="pl-PL" dirty="0" err="1" smtClean="0"/>
              <a:t>name</a:t>
            </a:r>
            <a:endParaRPr lang="it-IT" dirty="0"/>
          </a:p>
        </p:txBody>
      </p:sp>
      <p:pic>
        <p:nvPicPr>
          <p:cNvPr id="2" name="Obraz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3419" y="7873811"/>
            <a:ext cx="2601158" cy="910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8052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6" name="click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 for power point">
    <p:bg>
      <p:bgPr>
        <a:solidFill>
          <a:srgbClr val="91C6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riangolo isoscele 17"/>
          <p:cNvSpPr/>
          <p:nvPr userDrawn="1"/>
        </p:nvSpPr>
        <p:spPr>
          <a:xfrm>
            <a:off x="1" y="6131590"/>
            <a:ext cx="18288000" cy="4155414"/>
          </a:xfrm>
          <a:prstGeom prst="triangle">
            <a:avLst>
              <a:gd name="adj" fmla="val 49694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19" name="Immagine 18" title="ADLABPRO logo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364" y="5228746"/>
            <a:ext cx="2505270" cy="2505270"/>
          </a:xfrm>
          <a:prstGeom prst="rect">
            <a:avLst/>
          </a:prstGeom>
        </p:spPr>
      </p:pic>
      <p:sp>
        <p:nvSpPr>
          <p:cNvPr id="20" name="Sottotitolo 2"/>
          <p:cNvSpPr txBox="1">
            <a:spLocks/>
          </p:cNvSpPr>
          <p:nvPr userDrawn="1"/>
        </p:nvSpPr>
        <p:spPr>
          <a:xfrm>
            <a:off x="2285998" y="8951775"/>
            <a:ext cx="13716000" cy="682900"/>
          </a:xfrm>
          <a:prstGeom prst="rect">
            <a:avLst/>
          </a:prstGeom>
        </p:spPr>
        <p:txBody>
          <a:bodyPr vert="horz" lIns="112222" tIns="56111" rIns="112222" bIns="5611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Amatic SC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Dept. of Legal, Language, Translation and Interpreting Studies, Section of in Modern Languages for Interpreters and Translators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University of Trieste, Via </a:t>
            </a:r>
            <a:r>
              <a:rPr lang="en-US" sz="736" dirty="0" err="1">
                <a:latin typeface="+mn-lt"/>
              </a:rPr>
              <a:t>Filzi</a:t>
            </a:r>
            <a:r>
              <a:rPr lang="en-US" sz="736" dirty="0">
                <a:latin typeface="+mn-lt"/>
              </a:rPr>
              <a:t>, 14 - 34144 Trieste, Italy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Project </a:t>
            </a:r>
            <a:r>
              <a:rPr lang="en-US" sz="736" dirty="0" err="1">
                <a:latin typeface="+mn-lt"/>
              </a:rPr>
              <a:t>numberStudies</a:t>
            </a:r>
            <a:r>
              <a:rPr lang="en-US" sz="736" dirty="0">
                <a:latin typeface="+mn-lt"/>
              </a:rPr>
              <a:t>: 2016-1-IT02-KA203-024311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u="non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www.adlabproject.eu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FUNDED BY THE ERASMUS + PROGRAMME OF THE EUROPEAN UNION</a:t>
            </a:r>
          </a:p>
          <a:p>
            <a:pPr>
              <a:lnSpc>
                <a:spcPct val="50000"/>
              </a:lnSpc>
            </a:pPr>
            <a:endParaRPr lang="en-US" sz="982" dirty="0">
              <a:latin typeface="+mn-lt"/>
            </a:endParaRPr>
          </a:p>
          <a:p>
            <a:pPr>
              <a:lnSpc>
                <a:spcPct val="50000"/>
              </a:lnSpc>
            </a:pPr>
            <a:endParaRPr lang="it-IT" sz="4909" dirty="0">
              <a:latin typeface="+mn-lt"/>
            </a:endParaRPr>
          </a:p>
        </p:txBody>
      </p:sp>
      <p:pic>
        <p:nvPicPr>
          <p:cNvPr id="21" name="Immagine 2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164" y="9690834"/>
            <a:ext cx="815678" cy="540000"/>
          </a:xfrm>
          <a:prstGeom prst="rect">
            <a:avLst/>
          </a:prstGeom>
        </p:spPr>
      </p:pic>
      <p:sp>
        <p:nvSpPr>
          <p:cNvPr id="24" name="Titolo 23"/>
          <p:cNvSpPr>
            <a:spLocks noGrp="1"/>
          </p:cNvSpPr>
          <p:nvPr>
            <p:ph type="title" hasCustomPrompt="1"/>
          </p:nvPr>
        </p:nvSpPr>
        <p:spPr>
          <a:xfrm>
            <a:off x="1025381" y="647379"/>
            <a:ext cx="16166236" cy="1135047"/>
          </a:xfrm>
          <a:prstGeom prst="rect">
            <a:avLst/>
          </a:prstGeom>
        </p:spPr>
        <p:txBody>
          <a:bodyPr/>
          <a:lstStyle>
            <a:lvl1pPr algn="ctr">
              <a:defRPr sz="6136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r>
              <a:rPr lang="pl-PL" dirty="0" err="1" smtClean="0"/>
              <a:t>Title</a:t>
            </a:r>
            <a:r>
              <a:rPr lang="pl-PL" dirty="0" smtClean="0"/>
              <a:t> of te </a:t>
            </a:r>
            <a:r>
              <a:rPr lang="pl-PL" dirty="0" err="1" smtClean="0"/>
              <a:t>presentation</a:t>
            </a:r>
            <a:endParaRPr lang="it-IT" dirty="0"/>
          </a:p>
        </p:txBody>
      </p:sp>
      <p:sp>
        <p:nvSpPr>
          <p:cNvPr id="26" name="Segnaposto testo 25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7" y="2115738"/>
            <a:ext cx="13715999" cy="170291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82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smtClean="0"/>
              <a:t>Module numer</a:t>
            </a:r>
          </a:p>
          <a:p>
            <a:pPr lvl="0"/>
            <a:r>
              <a:rPr lang="pl-PL" dirty="0" smtClean="0"/>
              <a:t>Unit </a:t>
            </a:r>
            <a:r>
              <a:rPr lang="pl-PL" dirty="0" err="1" smtClean="0"/>
              <a:t>number</a:t>
            </a:r>
            <a:endParaRPr lang="pl-PL" dirty="0" smtClean="0"/>
          </a:p>
          <a:p>
            <a:pPr lvl="0"/>
            <a:endParaRPr lang="it-IT" dirty="0"/>
          </a:p>
        </p:txBody>
      </p:sp>
      <p:sp>
        <p:nvSpPr>
          <p:cNvPr id="27" name="Rettangolo 26"/>
          <p:cNvSpPr/>
          <p:nvPr userDrawn="1"/>
        </p:nvSpPr>
        <p:spPr>
          <a:xfrm>
            <a:off x="123642" y="125968"/>
            <a:ext cx="18040739" cy="10161036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28" name="Rettangolo 27"/>
          <p:cNvSpPr/>
          <p:nvPr userDrawn="1"/>
        </p:nvSpPr>
        <p:spPr>
          <a:xfrm>
            <a:off x="217169" y="201149"/>
            <a:ext cx="17853660" cy="10085852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0" name="Segnaposto testo 2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7" y="4151973"/>
            <a:ext cx="13715999" cy="67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945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err="1" smtClean="0"/>
              <a:t>Author’s</a:t>
            </a:r>
            <a:r>
              <a:rPr lang="pl-PL" dirty="0" smtClean="0"/>
              <a:t> </a:t>
            </a:r>
            <a:r>
              <a:rPr lang="pl-PL" dirty="0" err="1" smtClean="0"/>
              <a:t>first</a:t>
            </a:r>
            <a:r>
              <a:rPr lang="pl-PL" dirty="0" smtClean="0"/>
              <a:t> and </a:t>
            </a:r>
            <a:r>
              <a:rPr lang="pl-PL" dirty="0" err="1" smtClean="0"/>
              <a:t>last</a:t>
            </a:r>
            <a:r>
              <a:rPr lang="pl-PL" dirty="0" smtClean="0"/>
              <a:t> </a:t>
            </a:r>
            <a:r>
              <a:rPr lang="pl-PL" dirty="0" err="1" smtClean="0"/>
              <a:t>name</a:t>
            </a:r>
            <a:endParaRPr lang="it-IT" dirty="0"/>
          </a:p>
        </p:txBody>
      </p:sp>
      <p:pic>
        <p:nvPicPr>
          <p:cNvPr id="11" name="Obraz 1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3419" y="7873811"/>
            <a:ext cx="2601158" cy="910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300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6" name="click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lide typ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itolo 1"/>
          <p:cNvSpPr>
            <a:spLocks noGrp="1"/>
          </p:cNvSpPr>
          <p:nvPr>
            <p:ph type="title" hasCustomPrompt="1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b="1" cap="all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modify</a:t>
            </a:r>
            <a:endParaRPr lang="it-IT" dirty="0"/>
          </a:p>
        </p:txBody>
      </p:sp>
      <p:pic>
        <p:nvPicPr>
          <p:cNvPr id="7" name="Immagine 6" descr=" " title=" 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67" y="354005"/>
            <a:ext cx="1988345" cy="1988345"/>
          </a:xfrm>
          <a:prstGeom prst="rect">
            <a:avLst/>
          </a:prstGeom>
        </p:spPr>
      </p:pic>
      <p:sp>
        <p:nvSpPr>
          <p:cNvPr id="12" name="Segnaposto testo 11"/>
          <p:cNvSpPr>
            <a:spLocks noGrp="1"/>
          </p:cNvSpPr>
          <p:nvPr>
            <p:ph type="body" sz="quarter" idx="10" hasCustomPrompt="1"/>
          </p:nvPr>
        </p:nvSpPr>
        <p:spPr>
          <a:xfrm>
            <a:off x="532210" y="3131811"/>
            <a:ext cx="17223583" cy="4831465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defRPr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modify</a:t>
            </a:r>
            <a:endParaRPr lang="pl-PL" dirty="0" smtClean="0"/>
          </a:p>
          <a:p>
            <a:pPr lvl="0"/>
            <a:endParaRPr lang="it-IT" dirty="0"/>
          </a:p>
        </p:txBody>
      </p:sp>
      <p:sp>
        <p:nvSpPr>
          <p:cNvPr id="13" name="Rettangolo 12"/>
          <p:cNvSpPr/>
          <p:nvPr userDrawn="1"/>
        </p:nvSpPr>
        <p:spPr>
          <a:xfrm>
            <a:off x="123642" y="125965"/>
            <a:ext cx="18040739" cy="9889572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4" name="Rettangolo 13"/>
          <p:cNvSpPr/>
          <p:nvPr userDrawn="1"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11"/>
          </p:nvPr>
        </p:nvSpPr>
        <p:spPr>
          <a:xfrm>
            <a:off x="10456070" y="10013158"/>
            <a:ext cx="1371600" cy="1371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" dirty="0"/>
          </a:p>
        </p:txBody>
      </p:sp>
      <p:pic>
        <p:nvPicPr>
          <p:cNvPr id="19" name="Obraz 18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467265" y="9787180"/>
            <a:ext cx="3353481" cy="35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892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sclaim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 " title=" 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67" y="354005"/>
            <a:ext cx="1988345" cy="1988345"/>
          </a:xfrm>
          <a:prstGeom prst="rect">
            <a:avLst/>
          </a:prstGeom>
        </p:spPr>
      </p:pic>
      <p:sp>
        <p:nvSpPr>
          <p:cNvPr id="12" name="Segnaposto testo 11"/>
          <p:cNvSpPr>
            <a:spLocks noGrp="1"/>
          </p:cNvSpPr>
          <p:nvPr>
            <p:ph type="body" sz="quarter" idx="10"/>
          </p:nvPr>
        </p:nvSpPr>
        <p:spPr>
          <a:xfrm>
            <a:off x="532210" y="379476"/>
            <a:ext cx="17223583" cy="7756915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50000"/>
              </a:lnSpc>
              <a:buNone/>
              <a:defRPr lang="pl-PL" sz="1964" smtClean="0">
                <a:effectLst/>
              </a:defRPr>
            </a:lvl1pPr>
          </a:lstStyle>
          <a:p>
            <a:endParaRPr lang="pl-PL" sz="135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ttangolo 12"/>
          <p:cNvSpPr/>
          <p:nvPr userDrawn="1"/>
        </p:nvSpPr>
        <p:spPr>
          <a:xfrm>
            <a:off x="123642" y="125965"/>
            <a:ext cx="18040739" cy="9889572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4" name="Rettangolo 13"/>
          <p:cNvSpPr/>
          <p:nvPr userDrawn="1"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4" name="Obraz 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451521" y="9795609"/>
            <a:ext cx="3353481" cy="35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296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audio" Target="../media/audio1.wav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91C6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4353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5" r:id="rId3"/>
    <p:sldLayoutId id="2147483662" r:id="rId4"/>
    <p:sldLayoutId id="2147483659" r:id="rId5"/>
    <p:sldLayoutId id="2147483661" r:id="rId6"/>
    <p:sldLayoutId id="2147483675" r:id="rId7"/>
    <p:sldLayoutId id="2147483676" r:id="rId8"/>
    <p:sldLayoutId id="2147483677" r:id="rId9"/>
    <p:sldLayoutId id="2147483690" r:id="rId10"/>
    <p:sldLayoutId id="2147483691" r:id="rId11"/>
    <p:sldLayoutId id="2147483692" r:id="rId12"/>
    <p:sldLayoutId id="2147483735" r:id="rId13"/>
    <p:sldLayoutId id="2147483736" r:id="rId14"/>
    <p:sldLayoutId id="2147483737" r:id="rId15"/>
    <p:sldLayoutId id="2147483738" r:id="rId16"/>
    <p:sldLayoutId id="2147483739" r:id="rId17"/>
  </p:sldLayoutIdLst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9" name="click.wav"/>
          </p:stSnd>
        </p:sndAc>
      </p:transition>
    </mc:Choice>
    <mc:Fallback xmlns="">
      <p:transition spd="slow">
        <p:sndAc>
          <p:stSnd>
            <p:snd r:embed="rId20" name="click.wav"/>
          </p:stSnd>
        </p:sndAc>
      </p:transition>
    </mc:Fallback>
  </mc:AlternateContent>
  <p:txStyles>
    <p:titleStyle>
      <a:lvl1pPr algn="l" defTabSz="1122094" rtl="0" eaLnBrk="1" latinLnBrk="0" hangingPunct="1">
        <a:lnSpc>
          <a:spcPct val="9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0524" indent="-280524" algn="l" defTabSz="1122094" rtl="0" eaLnBrk="1" latinLnBrk="0" hangingPunct="1">
        <a:lnSpc>
          <a:spcPct val="90000"/>
        </a:lnSpc>
        <a:spcBef>
          <a:spcPts val="1227"/>
        </a:spcBef>
        <a:buFont typeface="Arial" panose="020B0604020202020204" pitchFamily="34" charset="0"/>
        <a:buChar char="•"/>
        <a:defRPr sz="3436" kern="1200">
          <a:solidFill>
            <a:schemeClr val="tx1"/>
          </a:solidFill>
          <a:latin typeface="+mn-lt"/>
          <a:ea typeface="+mn-ea"/>
          <a:cs typeface="+mn-cs"/>
        </a:defRPr>
      </a:lvl1pPr>
      <a:lvl2pPr marL="841573" indent="-280524" algn="l" defTabSz="1122094" rtl="0" eaLnBrk="1" latinLnBrk="0" hangingPunct="1">
        <a:lnSpc>
          <a:spcPct val="90000"/>
        </a:lnSpc>
        <a:spcBef>
          <a:spcPts val="614"/>
        </a:spcBef>
        <a:buFont typeface="Arial" panose="020B0604020202020204" pitchFamily="34" charset="0"/>
        <a:buChar char="•"/>
        <a:defRPr sz="2945" kern="1200">
          <a:solidFill>
            <a:schemeClr val="tx1"/>
          </a:solidFill>
          <a:latin typeface="+mn-lt"/>
          <a:ea typeface="+mn-ea"/>
          <a:cs typeface="+mn-cs"/>
        </a:defRPr>
      </a:lvl2pPr>
      <a:lvl3pPr marL="1402617" indent="-280524" algn="l" defTabSz="1122094" rtl="0" eaLnBrk="1" latinLnBrk="0" hangingPunct="1">
        <a:lnSpc>
          <a:spcPct val="90000"/>
        </a:lnSpc>
        <a:spcBef>
          <a:spcPts val="614"/>
        </a:spcBef>
        <a:buFont typeface="Arial" panose="020B0604020202020204" pitchFamily="34" charset="0"/>
        <a:buChar char="•"/>
        <a:defRPr sz="2454" kern="1200">
          <a:solidFill>
            <a:schemeClr val="tx1"/>
          </a:solidFill>
          <a:latin typeface="+mn-lt"/>
          <a:ea typeface="+mn-ea"/>
          <a:cs typeface="+mn-cs"/>
        </a:defRPr>
      </a:lvl3pPr>
      <a:lvl4pPr marL="1963665" indent="-280524" algn="l" defTabSz="1122094" rtl="0" eaLnBrk="1" latinLnBrk="0" hangingPunct="1">
        <a:lnSpc>
          <a:spcPct val="90000"/>
        </a:lnSpc>
        <a:spcBef>
          <a:spcPts val="614"/>
        </a:spcBef>
        <a:buFont typeface="Arial" panose="020B0604020202020204" pitchFamily="34" charset="0"/>
        <a:buChar char="•"/>
        <a:defRPr sz="2209" kern="1200">
          <a:solidFill>
            <a:schemeClr val="tx1"/>
          </a:solidFill>
          <a:latin typeface="+mn-lt"/>
          <a:ea typeface="+mn-ea"/>
          <a:cs typeface="+mn-cs"/>
        </a:defRPr>
      </a:lvl4pPr>
      <a:lvl5pPr marL="2524713" indent="-280524" algn="l" defTabSz="1122094" rtl="0" eaLnBrk="1" latinLnBrk="0" hangingPunct="1">
        <a:lnSpc>
          <a:spcPct val="90000"/>
        </a:lnSpc>
        <a:spcBef>
          <a:spcPts val="614"/>
        </a:spcBef>
        <a:buFont typeface="Arial" panose="020B0604020202020204" pitchFamily="34" charset="0"/>
        <a:buChar char="•"/>
        <a:defRPr sz="2209" kern="1200">
          <a:solidFill>
            <a:schemeClr val="tx1"/>
          </a:solidFill>
          <a:latin typeface="+mn-lt"/>
          <a:ea typeface="+mn-ea"/>
          <a:cs typeface="+mn-cs"/>
        </a:defRPr>
      </a:lvl5pPr>
      <a:lvl6pPr marL="3085759" indent="-280524" algn="l" defTabSz="1122094" rtl="0" eaLnBrk="1" latinLnBrk="0" hangingPunct="1">
        <a:lnSpc>
          <a:spcPct val="90000"/>
        </a:lnSpc>
        <a:spcBef>
          <a:spcPts val="614"/>
        </a:spcBef>
        <a:buFont typeface="Arial" panose="020B0604020202020204" pitchFamily="34" charset="0"/>
        <a:buChar char="•"/>
        <a:defRPr sz="2209" kern="1200">
          <a:solidFill>
            <a:schemeClr val="tx1"/>
          </a:solidFill>
          <a:latin typeface="+mn-lt"/>
          <a:ea typeface="+mn-ea"/>
          <a:cs typeface="+mn-cs"/>
        </a:defRPr>
      </a:lvl6pPr>
      <a:lvl7pPr marL="3646805" indent="-280524" algn="l" defTabSz="1122094" rtl="0" eaLnBrk="1" latinLnBrk="0" hangingPunct="1">
        <a:lnSpc>
          <a:spcPct val="90000"/>
        </a:lnSpc>
        <a:spcBef>
          <a:spcPts val="614"/>
        </a:spcBef>
        <a:buFont typeface="Arial" panose="020B0604020202020204" pitchFamily="34" charset="0"/>
        <a:buChar char="•"/>
        <a:defRPr sz="2209" kern="1200">
          <a:solidFill>
            <a:schemeClr val="tx1"/>
          </a:solidFill>
          <a:latin typeface="+mn-lt"/>
          <a:ea typeface="+mn-ea"/>
          <a:cs typeface="+mn-cs"/>
        </a:defRPr>
      </a:lvl7pPr>
      <a:lvl8pPr marL="4207852" indent="-280524" algn="l" defTabSz="1122094" rtl="0" eaLnBrk="1" latinLnBrk="0" hangingPunct="1">
        <a:lnSpc>
          <a:spcPct val="90000"/>
        </a:lnSpc>
        <a:spcBef>
          <a:spcPts val="614"/>
        </a:spcBef>
        <a:buFont typeface="Arial" panose="020B0604020202020204" pitchFamily="34" charset="0"/>
        <a:buChar char="•"/>
        <a:defRPr sz="2209" kern="1200">
          <a:solidFill>
            <a:schemeClr val="tx1"/>
          </a:solidFill>
          <a:latin typeface="+mn-lt"/>
          <a:ea typeface="+mn-ea"/>
          <a:cs typeface="+mn-cs"/>
        </a:defRPr>
      </a:lvl8pPr>
      <a:lvl9pPr marL="4768901" indent="-280524" algn="l" defTabSz="1122094" rtl="0" eaLnBrk="1" latinLnBrk="0" hangingPunct="1">
        <a:lnSpc>
          <a:spcPct val="90000"/>
        </a:lnSpc>
        <a:spcBef>
          <a:spcPts val="614"/>
        </a:spcBef>
        <a:buFont typeface="Arial" panose="020B0604020202020204" pitchFamily="34" charset="0"/>
        <a:buChar char="•"/>
        <a:defRPr sz="2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1122094" rtl="0" eaLnBrk="1" latinLnBrk="0" hangingPunct="1">
        <a:defRPr sz="2209" kern="1200">
          <a:solidFill>
            <a:schemeClr val="tx1"/>
          </a:solidFill>
          <a:latin typeface="+mn-lt"/>
          <a:ea typeface="+mn-ea"/>
          <a:cs typeface="+mn-cs"/>
        </a:defRPr>
      </a:lvl1pPr>
      <a:lvl2pPr marL="561046" algn="l" defTabSz="1122094" rtl="0" eaLnBrk="1" latinLnBrk="0" hangingPunct="1">
        <a:defRPr sz="2209" kern="1200">
          <a:solidFill>
            <a:schemeClr val="tx1"/>
          </a:solidFill>
          <a:latin typeface="+mn-lt"/>
          <a:ea typeface="+mn-ea"/>
          <a:cs typeface="+mn-cs"/>
        </a:defRPr>
      </a:lvl2pPr>
      <a:lvl3pPr marL="1122094" algn="l" defTabSz="1122094" rtl="0" eaLnBrk="1" latinLnBrk="0" hangingPunct="1">
        <a:defRPr sz="2209" kern="1200">
          <a:solidFill>
            <a:schemeClr val="tx1"/>
          </a:solidFill>
          <a:latin typeface="+mn-lt"/>
          <a:ea typeface="+mn-ea"/>
          <a:cs typeface="+mn-cs"/>
        </a:defRPr>
      </a:lvl3pPr>
      <a:lvl4pPr marL="1683140" algn="l" defTabSz="1122094" rtl="0" eaLnBrk="1" latinLnBrk="0" hangingPunct="1">
        <a:defRPr sz="2209" kern="1200">
          <a:solidFill>
            <a:schemeClr val="tx1"/>
          </a:solidFill>
          <a:latin typeface="+mn-lt"/>
          <a:ea typeface="+mn-ea"/>
          <a:cs typeface="+mn-cs"/>
        </a:defRPr>
      </a:lvl4pPr>
      <a:lvl5pPr marL="2244188" algn="l" defTabSz="1122094" rtl="0" eaLnBrk="1" latinLnBrk="0" hangingPunct="1">
        <a:defRPr sz="2209" kern="1200">
          <a:solidFill>
            <a:schemeClr val="tx1"/>
          </a:solidFill>
          <a:latin typeface="+mn-lt"/>
          <a:ea typeface="+mn-ea"/>
          <a:cs typeface="+mn-cs"/>
        </a:defRPr>
      </a:lvl5pPr>
      <a:lvl6pPr marL="2805236" algn="l" defTabSz="1122094" rtl="0" eaLnBrk="1" latinLnBrk="0" hangingPunct="1">
        <a:defRPr sz="2209" kern="1200">
          <a:solidFill>
            <a:schemeClr val="tx1"/>
          </a:solidFill>
          <a:latin typeface="+mn-lt"/>
          <a:ea typeface="+mn-ea"/>
          <a:cs typeface="+mn-cs"/>
        </a:defRPr>
      </a:lvl6pPr>
      <a:lvl7pPr marL="3366281" algn="l" defTabSz="1122094" rtl="0" eaLnBrk="1" latinLnBrk="0" hangingPunct="1">
        <a:defRPr sz="2209" kern="1200">
          <a:solidFill>
            <a:schemeClr val="tx1"/>
          </a:solidFill>
          <a:latin typeface="+mn-lt"/>
          <a:ea typeface="+mn-ea"/>
          <a:cs typeface="+mn-cs"/>
        </a:defRPr>
      </a:lvl7pPr>
      <a:lvl8pPr marL="3927329" algn="l" defTabSz="1122094" rtl="0" eaLnBrk="1" latinLnBrk="0" hangingPunct="1">
        <a:defRPr sz="2209" kern="1200">
          <a:solidFill>
            <a:schemeClr val="tx1"/>
          </a:solidFill>
          <a:latin typeface="+mn-lt"/>
          <a:ea typeface="+mn-ea"/>
          <a:cs typeface="+mn-cs"/>
        </a:defRPr>
      </a:lvl8pPr>
      <a:lvl9pPr marL="4488378" algn="l" defTabSz="1122094" rtl="0" eaLnBrk="1" latinLnBrk="0" hangingPunct="1">
        <a:defRPr sz="2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5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5" Type="http://schemas.openxmlformats.org/officeDocument/2006/relationships/audio" Target="../media/audio1.wav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5" Type="http://schemas.openxmlformats.org/officeDocument/2006/relationships/audio" Target="../media/audio1.wav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5" Type="http://schemas.openxmlformats.org/officeDocument/2006/relationships/audio" Target="../media/audio1.wav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5" Type="http://schemas.openxmlformats.org/officeDocument/2006/relationships/audio" Target="../media/audio1.wav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5" Type="http://schemas.openxmlformats.org/officeDocument/2006/relationships/audio" Target="../media/audio1.wav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5" Type="http://schemas.openxmlformats.org/officeDocument/2006/relationships/audio" Target="../media/audio1.wav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5" Type="http://schemas.openxmlformats.org/officeDocument/2006/relationships/audio" Target="../media/audio1.wav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5" Type="http://schemas.openxmlformats.org/officeDocument/2006/relationships/audio" Target="../media/audio1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audio" Target="../media/audio1.wav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Relationship Id="rId4" Type="http://schemas.openxmlformats.org/officeDocument/2006/relationships/audio" Target="NUL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5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5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5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5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5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Audio introductions</a:t>
            </a:r>
            <a:endParaRPr lang="en-US" sz="6600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quarter" idx="10"/>
          </p:nvPr>
        </p:nvSpPr>
        <p:spPr>
          <a:xfrm>
            <a:off x="3497407" y="2181821"/>
            <a:ext cx="11222181" cy="1393296"/>
          </a:xfrm>
        </p:spPr>
        <p:txBody>
          <a:bodyPr/>
          <a:lstStyle/>
          <a:p>
            <a:r>
              <a:rPr lang="en-US" sz="4000" dirty="0" smtClean="0"/>
              <a:t>Module </a:t>
            </a:r>
            <a:r>
              <a:rPr lang="pl-PL" sz="4000" dirty="0"/>
              <a:t>3</a:t>
            </a:r>
            <a:endParaRPr lang="en-US" sz="4000" dirty="0" smtClean="0"/>
          </a:p>
          <a:p>
            <a:r>
              <a:rPr lang="en-US" sz="4000" dirty="0" smtClean="0"/>
              <a:t>Unit </a:t>
            </a:r>
            <a:r>
              <a:rPr lang="pl-PL" sz="4000" dirty="0"/>
              <a:t>9</a:t>
            </a:r>
            <a:endParaRPr lang="en-US" sz="4000" dirty="0"/>
          </a:p>
        </p:txBody>
      </p:sp>
      <p:sp>
        <p:nvSpPr>
          <p:cNvPr id="7" name="Symbol zastępczy tekstu 6"/>
          <p:cNvSpPr>
            <a:spLocks noGrp="1"/>
          </p:cNvSpPr>
          <p:nvPr>
            <p:ph type="body" sz="quarter" idx="11"/>
          </p:nvPr>
        </p:nvSpPr>
        <p:spPr>
          <a:xfrm>
            <a:off x="3497408" y="3673140"/>
            <a:ext cx="11222181" cy="551823"/>
          </a:xfrm>
        </p:spPr>
        <p:txBody>
          <a:bodyPr/>
          <a:lstStyle/>
          <a:p>
            <a:r>
              <a:rPr lang="en-US" sz="3500" dirty="0" smtClean="0"/>
              <a:t>Dr. Louise Fryer</a:t>
            </a:r>
            <a:endParaRPr lang="en-US" sz="3500" dirty="0"/>
          </a:p>
        </p:txBody>
      </p:sp>
      <p:sp>
        <p:nvSpPr>
          <p:cNvPr id="8" name="Symbol zastępczy tekstu 6"/>
          <p:cNvSpPr txBox="1">
            <a:spLocks/>
          </p:cNvSpPr>
          <p:nvPr/>
        </p:nvSpPr>
        <p:spPr>
          <a:xfrm>
            <a:off x="3497408" y="4335716"/>
            <a:ext cx="11222181" cy="551823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 cap="all" baseline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500" dirty="0" smtClean="0">
                <a:latin typeface="Verdana" charset="0"/>
                <a:ea typeface="Verdana" charset="0"/>
                <a:cs typeface="Verdana" charset="0"/>
              </a:rPr>
              <a:t>Utopian Voices Ltd.</a:t>
            </a:r>
            <a:endParaRPr lang="en-US" sz="3500" dirty="0"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9807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4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r>
              <a:rPr lang="en-GB" dirty="0"/>
              <a:t>Pre-show information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Create the world of the </a:t>
            </a:r>
            <a:r>
              <a:rPr lang="en-GB" dirty="0" smtClean="0"/>
              <a:t>piece. </a:t>
            </a:r>
            <a:endParaRPr lang="en-GB" dirty="0"/>
          </a:p>
          <a:p>
            <a:pPr lvl="0"/>
            <a:r>
              <a:rPr lang="en-GB" dirty="0"/>
              <a:t>Where </a:t>
            </a:r>
            <a:r>
              <a:rPr lang="en-GB" dirty="0" smtClean="0"/>
              <a:t>and </a:t>
            </a:r>
            <a:r>
              <a:rPr lang="en-GB" dirty="0"/>
              <a:t>when </a:t>
            </a:r>
            <a:r>
              <a:rPr lang="en-GB" dirty="0" smtClean="0"/>
              <a:t>the “story” happens</a:t>
            </a:r>
            <a:r>
              <a:rPr lang="en-GB" dirty="0"/>
              <a:t>. How many </a:t>
            </a:r>
            <a:r>
              <a:rPr lang="en-GB" dirty="0" smtClean="0"/>
              <a:t>dancers and/or actors</a:t>
            </a:r>
            <a:r>
              <a:rPr lang="en-GB" dirty="0"/>
              <a:t>?</a:t>
            </a:r>
          </a:p>
          <a:p>
            <a:pPr lvl="0"/>
            <a:r>
              <a:rPr lang="en-GB" dirty="0"/>
              <a:t>What do they look like?</a:t>
            </a:r>
          </a:p>
          <a:p>
            <a:pPr lvl="0"/>
            <a:r>
              <a:rPr lang="en-GB" dirty="0"/>
              <a:t>How do they move?</a:t>
            </a:r>
          </a:p>
          <a:p>
            <a:pPr lvl="0"/>
            <a:r>
              <a:rPr lang="en-GB" dirty="0"/>
              <a:t>Designer/director’s vision (visual style</a:t>
            </a:r>
            <a:r>
              <a:rPr lang="en-GB" dirty="0" smtClean="0"/>
              <a:t>).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4483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7003" y="898223"/>
            <a:ext cx="14786904" cy="2044237"/>
          </a:xfrm>
        </p:spPr>
        <p:txBody>
          <a:bodyPr/>
          <a:lstStyle/>
          <a:p>
            <a:r>
              <a:rPr lang="en-GB" dirty="0" smtClean="0"/>
              <a:t>Informal synopsis</a:t>
            </a:r>
            <a:r>
              <a:rPr lang="en-GB" i="1" dirty="0"/>
              <a:t/>
            </a:r>
            <a:br>
              <a:rPr lang="en-GB" i="1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D</a:t>
            </a:r>
            <a:r>
              <a:rPr lang="en-GB" dirty="0" smtClean="0"/>
              <a:t>escriptive information is </a:t>
            </a:r>
            <a:r>
              <a:rPr lang="en-GB" dirty="0"/>
              <a:t>more easily remembered if it’s threaded through a loose telling of the </a:t>
            </a:r>
            <a:r>
              <a:rPr lang="en-GB" dirty="0" smtClean="0"/>
              <a:t>plot.</a:t>
            </a:r>
          </a:p>
          <a:p>
            <a:r>
              <a:rPr lang="en-GB" dirty="0" smtClean="0"/>
              <a:t>Characters </a:t>
            </a:r>
            <a:r>
              <a:rPr lang="en-GB" dirty="0"/>
              <a:t>are associated with </a:t>
            </a:r>
            <a:r>
              <a:rPr lang="en-GB" dirty="0" smtClean="0"/>
              <a:t>particular locations.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938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 with the big picture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97882" y="2102253"/>
            <a:ext cx="17223583" cy="4831465"/>
          </a:xfrm>
        </p:spPr>
        <p:txBody>
          <a:bodyPr/>
          <a:lstStyle/>
          <a:p>
            <a:endParaRPr lang="en-GB" dirty="0" smtClean="0"/>
          </a:p>
          <a:p>
            <a:r>
              <a:rPr lang="en-GB" dirty="0" smtClean="0"/>
              <a:t>Move </a:t>
            </a:r>
            <a:r>
              <a:rPr lang="en-GB" dirty="0"/>
              <a:t>from the general to the </a:t>
            </a:r>
            <a:r>
              <a:rPr lang="en-GB" dirty="0" smtClean="0"/>
              <a:t>specific.</a:t>
            </a:r>
            <a:endParaRPr lang="en-GB" dirty="0"/>
          </a:p>
          <a:p>
            <a:r>
              <a:rPr lang="en-GB" dirty="0"/>
              <a:t>There is a cast of 30, of whom 8</a:t>
            </a:r>
            <a:r>
              <a:rPr lang="en-GB" dirty="0" smtClean="0"/>
              <a:t> </a:t>
            </a:r>
            <a:r>
              <a:rPr lang="en-GB" dirty="0"/>
              <a:t>are named </a:t>
            </a:r>
            <a:r>
              <a:rPr lang="en-GB" dirty="0" smtClean="0"/>
              <a:t>characters.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0317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consider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88562" y="2942461"/>
            <a:ext cx="17275081" cy="6690227"/>
          </a:xfrm>
        </p:spPr>
        <p:txBody>
          <a:bodyPr/>
          <a:lstStyle/>
          <a:p>
            <a:r>
              <a:rPr lang="en-US" dirty="0" smtClean="0"/>
              <a:t>Do you start with the set or the characters?</a:t>
            </a:r>
          </a:p>
          <a:p>
            <a:r>
              <a:rPr lang="en-US" dirty="0" smtClean="0"/>
              <a:t>How </a:t>
            </a:r>
            <a:r>
              <a:rPr lang="en-US" dirty="0"/>
              <a:t>do you order the characters</a:t>
            </a:r>
            <a:r>
              <a:rPr lang="en-US" dirty="0" smtClean="0"/>
              <a:t>?</a:t>
            </a:r>
            <a:r>
              <a:rPr lang="en-GB" dirty="0"/>
              <a:t> </a:t>
            </a:r>
            <a:endParaRPr lang="en-GB" dirty="0" smtClean="0"/>
          </a:p>
          <a:p>
            <a:r>
              <a:rPr lang="en-US" dirty="0" smtClean="0"/>
              <a:t>By </a:t>
            </a:r>
            <a:r>
              <a:rPr lang="en-US" dirty="0"/>
              <a:t>order of </a:t>
            </a:r>
            <a:r>
              <a:rPr lang="en-US" dirty="0" smtClean="0"/>
              <a:t>importance</a:t>
            </a:r>
            <a:r>
              <a:rPr lang="en-US" dirty="0"/>
              <a:t> </a:t>
            </a:r>
            <a:r>
              <a:rPr lang="en-US" dirty="0" smtClean="0"/>
              <a:t>or appearance</a:t>
            </a:r>
            <a:r>
              <a:rPr lang="en-US" dirty="0"/>
              <a:t>?</a:t>
            </a:r>
            <a:endParaRPr lang="en-GB" dirty="0"/>
          </a:p>
          <a:p>
            <a:pPr>
              <a:buFont typeface="Arial"/>
              <a:buChar char="•"/>
            </a:pPr>
            <a:r>
              <a:rPr lang="en-GB" dirty="0" smtClean="0"/>
              <a:t>Give </a:t>
            </a:r>
            <a:r>
              <a:rPr lang="en-GB" dirty="0"/>
              <a:t>a more detailed description of more important characters. </a:t>
            </a:r>
            <a:endParaRPr lang="en-GB" dirty="0" smtClean="0"/>
          </a:p>
          <a:p>
            <a:pPr>
              <a:buFont typeface="Arial"/>
              <a:buChar char="•"/>
            </a:pPr>
            <a:r>
              <a:rPr lang="en-GB" dirty="0" smtClean="0"/>
              <a:t>Do you include “surprise” characters? </a:t>
            </a:r>
          </a:p>
          <a:p>
            <a:pPr>
              <a:buFont typeface="Arial"/>
              <a:buChar char="•"/>
            </a:pPr>
            <a:r>
              <a:rPr lang="en-GB" dirty="0"/>
              <a:t>B</a:t>
            </a:r>
            <a:r>
              <a:rPr lang="en-GB" dirty="0" smtClean="0"/>
              <a:t>e guided by the printed programme.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 </a:t>
            </a: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840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description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32210" y="2725648"/>
            <a:ext cx="17223583" cy="6721201"/>
          </a:xfrm>
        </p:spPr>
        <p:txBody>
          <a:bodyPr/>
          <a:lstStyle/>
          <a:p>
            <a:r>
              <a:rPr lang="en-GB" dirty="0" smtClean="0"/>
              <a:t>Include what each setting looks like.</a:t>
            </a:r>
          </a:p>
          <a:p>
            <a:r>
              <a:rPr lang="en-GB" dirty="0"/>
              <a:t>N</a:t>
            </a:r>
            <a:r>
              <a:rPr lang="en-GB" dirty="0" smtClean="0"/>
              <a:t>ot every detail.</a:t>
            </a:r>
          </a:p>
          <a:p>
            <a:pPr lvl="0"/>
            <a:r>
              <a:rPr lang="en-GB" dirty="0" smtClean="0"/>
              <a:t>How is set changed? </a:t>
            </a:r>
            <a:endParaRPr lang="en-GB" dirty="0"/>
          </a:p>
          <a:p>
            <a:pPr lvl="0"/>
            <a:r>
              <a:rPr lang="en-GB" dirty="0"/>
              <a:t>B</a:t>
            </a:r>
            <a:r>
              <a:rPr lang="en-GB" dirty="0" smtClean="0"/>
              <a:t>y </a:t>
            </a:r>
            <a:r>
              <a:rPr lang="en-GB" dirty="0"/>
              <a:t>stage </a:t>
            </a:r>
            <a:r>
              <a:rPr lang="en-GB" dirty="0" smtClean="0"/>
              <a:t>hands</a:t>
            </a:r>
            <a:r>
              <a:rPr lang="en-GB" dirty="0"/>
              <a:t>?</a:t>
            </a:r>
            <a:endParaRPr lang="en-GB" dirty="0" smtClean="0"/>
          </a:p>
          <a:p>
            <a:pPr lvl="0"/>
            <a:r>
              <a:rPr lang="en-GB" dirty="0" smtClean="0"/>
              <a:t>By members </a:t>
            </a:r>
            <a:r>
              <a:rPr lang="en-GB" dirty="0"/>
              <a:t>of the </a:t>
            </a:r>
            <a:r>
              <a:rPr lang="en-GB" dirty="0" smtClean="0"/>
              <a:t>cast. </a:t>
            </a:r>
          </a:p>
          <a:p>
            <a:pPr lvl="0"/>
            <a:r>
              <a:rPr lang="en-GB" dirty="0" smtClean="0"/>
              <a:t>“</a:t>
            </a:r>
            <a:r>
              <a:rPr lang="en-GB" dirty="0"/>
              <a:t>A</a:t>
            </a:r>
            <a:r>
              <a:rPr lang="en-GB" dirty="0" smtClean="0"/>
              <a:t>utomatically</a:t>
            </a:r>
            <a:r>
              <a:rPr lang="en-GB" dirty="0"/>
              <a:t>” </a:t>
            </a:r>
            <a:r>
              <a:rPr lang="en-GB" dirty="0" smtClean="0"/>
              <a:t>or is it all in the audience’s imagination?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9711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coherence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T</a:t>
            </a:r>
            <a:r>
              <a:rPr lang="en-GB" dirty="0" smtClean="0"/>
              <a:t>he </a:t>
            </a:r>
            <a:r>
              <a:rPr lang="en-GB" dirty="0"/>
              <a:t>AI is written to support the </a:t>
            </a:r>
            <a:r>
              <a:rPr lang="en-GB" dirty="0" smtClean="0"/>
              <a:t>AD.</a:t>
            </a:r>
          </a:p>
          <a:p>
            <a:r>
              <a:rPr lang="en-GB" dirty="0" smtClean="0"/>
              <a:t>Maintain consistent terminology for people and places.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8725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collaboration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It’s common for the AD of a live event to be written and delivered by </a:t>
            </a:r>
            <a:r>
              <a:rPr lang="en-GB" dirty="0"/>
              <a:t>two describers. </a:t>
            </a:r>
            <a:endParaRPr lang="en-GB" dirty="0" smtClean="0"/>
          </a:p>
          <a:p>
            <a:r>
              <a:rPr lang="en-GB" dirty="0"/>
              <a:t>T</a:t>
            </a:r>
            <a:r>
              <a:rPr lang="en-GB" dirty="0" smtClean="0"/>
              <a:t>he </a:t>
            </a:r>
            <a:r>
              <a:rPr lang="en-GB" dirty="0"/>
              <a:t>AI </a:t>
            </a:r>
            <a:r>
              <a:rPr lang="en-GB" dirty="0" smtClean="0"/>
              <a:t>written </a:t>
            </a:r>
            <a:r>
              <a:rPr lang="en-GB" dirty="0"/>
              <a:t>collaboratively by both. </a:t>
            </a:r>
            <a:endParaRPr lang="en-GB" dirty="0" smtClean="0"/>
          </a:p>
          <a:p>
            <a:r>
              <a:rPr lang="en-GB" dirty="0"/>
              <a:t>O</a:t>
            </a:r>
            <a:r>
              <a:rPr lang="en-GB" dirty="0" smtClean="0"/>
              <a:t>ften </a:t>
            </a:r>
            <a:r>
              <a:rPr lang="en-GB" dirty="0"/>
              <a:t>a third </a:t>
            </a:r>
            <a:r>
              <a:rPr lang="en-GB" dirty="0" smtClean="0"/>
              <a:t>person (editor) </a:t>
            </a:r>
            <a:r>
              <a:rPr lang="en-GB" dirty="0"/>
              <a:t>feeds back on the AI, ideally someone who has not seen the </a:t>
            </a:r>
            <a:r>
              <a:rPr lang="en-GB" dirty="0" smtClean="0"/>
              <a:t>show.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6008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duration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GB" dirty="0" smtClean="0"/>
              <a:t>The </a:t>
            </a:r>
            <a:r>
              <a:rPr lang="en-GB" dirty="0"/>
              <a:t>Pre-show information should last a maximum of 15 minutes. </a:t>
            </a:r>
            <a:endParaRPr lang="en-GB" dirty="0" smtClean="0"/>
          </a:p>
          <a:p>
            <a:pPr>
              <a:buFont typeface="Arial"/>
              <a:buChar char="•"/>
            </a:pPr>
            <a:r>
              <a:rPr lang="en-GB" dirty="0" smtClean="0"/>
              <a:t>A shortened version is given live </a:t>
            </a:r>
            <a:r>
              <a:rPr lang="en-GB" dirty="0"/>
              <a:t>immediately before the show starts. </a:t>
            </a:r>
            <a:endParaRPr lang="en-GB" dirty="0" smtClean="0"/>
          </a:p>
          <a:p>
            <a:pPr>
              <a:buFont typeface="Arial"/>
              <a:buChar char="•"/>
            </a:pPr>
            <a:r>
              <a:rPr lang="en-GB" dirty="0" smtClean="0"/>
              <a:t>The </a:t>
            </a:r>
            <a:r>
              <a:rPr lang="en-GB" dirty="0"/>
              <a:t>PVI – 3 minutes max – </a:t>
            </a:r>
            <a:r>
              <a:rPr lang="en-GB" dirty="0" smtClean="0"/>
              <a:t>is dropped </a:t>
            </a:r>
            <a:r>
              <a:rPr lang="en-GB" dirty="0"/>
              <a:t>in the live version.</a:t>
            </a:r>
          </a:p>
          <a:p>
            <a:endParaRPr lang="en-GB" i="1" dirty="0" smtClean="0"/>
          </a:p>
          <a:p>
            <a:endParaRPr lang="en-GB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333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Live </a:t>
            </a:r>
            <a:r>
              <a:rPr lang="en-US" dirty="0" err="1" smtClean="0"/>
              <a:t>ai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The abbreviated notes are given ‘live’</a:t>
            </a:r>
            <a:r>
              <a:rPr lang="en-US" dirty="0"/>
              <a:t> </a:t>
            </a:r>
            <a:r>
              <a:rPr lang="en-US" dirty="0" smtClean="0"/>
              <a:t>for any PLS who </a:t>
            </a:r>
            <a:r>
              <a:rPr lang="en-US" dirty="0"/>
              <a:t>didn’t book in advance. </a:t>
            </a:r>
            <a:r>
              <a:rPr lang="en-US" dirty="0" smtClean="0"/>
              <a:t>  </a:t>
            </a:r>
          </a:p>
          <a:p>
            <a:r>
              <a:rPr lang="en-US" dirty="0" smtClean="0"/>
              <a:t>A useful reminder for all AD users.</a:t>
            </a:r>
          </a:p>
          <a:p>
            <a:r>
              <a:rPr lang="en-US" dirty="0" smtClean="0"/>
              <a:t>They can accommodate </a:t>
            </a:r>
            <a:r>
              <a:rPr lang="en-US" dirty="0"/>
              <a:t>any last minute changes e.g. a cast </a:t>
            </a:r>
            <a:r>
              <a:rPr lang="en-US" dirty="0" smtClean="0"/>
              <a:t>replacement.  </a:t>
            </a:r>
            <a:endParaRPr lang="en-GB" dirty="0"/>
          </a:p>
          <a:p>
            <a:pPr marL="0" lvl="0" indent="0">
              <a:buNone/>
            </a:pPr>
            <a:endParaRPr lang="en-US" dirty="0" smtClean="0"/>
          </a:p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595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4"/>
          <p:cNvSpPr>
            <a:spLocks noGrp="1"/>
          </p:cNvSpPr>
          <p:nvPr>
            <p:ph type="title"/>
          </p:nvPr>
        </p:nvSpPr>
        <p:spPr>
          <a:xfrm>
            <a:off x="1025381" y="647379"/>
            <a:ext cx="16166236" cy="1135047"/>
          </a:xfrm>
        </p:spPr>
        <p:txBody>
          <a:bodyPr>
            <a:normAutofit/>
          </a:bodyPr>
          <a:lstStyle/>
          <a:p>
            <a:r>
              <a:rPr lang="en-US" sz="6600" dirty="0" smtClean="0"/>
              <a:t>Audio introductions</a:t>
            </a:r>
            <a:endParaRPr lang="en-US" sz="6600" dirty="0"/>
          </a:p>
        </p:txBody>
      </p:sp>
      <p:sp>
        <p:nvSpPr>
          <p:cNvPr id="10" name="Symbol zastępczy tekstu 5"/>
          <p:cNvSpPr>
            <a:spLocks noGrp="1"/>
          </p:cNvSpPr>
          <p:nvPr>
            <p:ph type="body" sz="quarter" idx="10"/>
          </p:nvPr>
        </p:nvSpPr>
        <p:spPr>
          <a:xfrm>
            <a:off x="3497407" y="2181821"/>
            <a:ext cx="11222181" cy="1393296"/>
          </a:xfrm>
        </p:spPr>
        <p:txBody>
          <a:bodyPr/>
          <a:lstStyle/>
          <a:p>
            <a:r>
              <a:rPr lang="en-US" sz="4000" dirty="0" smtClean="0"/>
              <a:t>Module </a:t>
            </a:r>
            <a:r>
              <a:rPr lang="pl-PL" sz="4000" dirty="0"/>
              <a:t>3</a:t>
            </a:r>
            <a:endParaRPr lang="en-US" sz="4000" dirty="0" smtClean="0"/>
          </a:p>
          <a:p>
            <a:r>
              <a:rPr lang="en-US" sz="4000" dirty="0" smtClean="0"/>
              <a:t>Unit </a:t>
            </a:r>
            <a:r>
              <a:rPr lang="pl-PL" sz="4000" dirty="0"/>
              <a:t>9</a:t>
            </a:r>
            <a:endParaRPr lang="en-US" sz="4000" dirty="0"/>
          </a:p>
        </p:txBody>
      </p:sp>
      <p:sp>
        <p:nvSpPr>
          <p:cNvPr id="11" name="Symbol zastępczy tekstu 6"/>
          <p:cNvSpPr>
            <a:spLocks noGrp="1"/>
          </p:cNvSpPr>
          <p:nvPr>
            <p:ph type="body" sz="quarter" idx="11"/>
          </p:nvPr>
        </p:nvSpPr>
        <p:spPr>
          <a:xfrm>
            <a:off x="3497408" y="3673140"/>
            <a:ext cx="11222181" cy="551823"/>
          </a:xfrm>
        </p:spPr>
        <p:txBody>
          <a:bodyPr/>
          <a:lstStyle/>
          <a:p>
            <a:r>
              <a:rPr lang="en-US" sz="3500" dirty="0" smtClean="0"/>
              <a:t>Dr. Louise Fryer</a:t>
            </a:r>
            <a:endParaRPr lang="en-US" sz="3500" dirty="0"/>
          </a:p>
        </p:txBody>
      </p:sp>
      <p:sp>
        <p:nvSpPr>
          <p:cNvPr id="12" name="Symbol zastępczy tekstu 6"/>
          <p:cNvSpPr txBox="1">
            <a:spLocks/>
          </p:cNvSpPr>
          <p:nvPr/>
        </p:nvSpPr>
        <p:spPr>
          <a:xfrm>
            <a:off x="3497408" y="4335716"/>
            <a:ext cx="11222181" cy="551823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 cap="all" baseline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500" dirty="0" smtClean="0">
                <a:latin typeface="Verdana" charset="0"/>
                <a:ea typeface="Verdana" charset="0"/>
                <a:cs typeface="Verdana" charset="0"/>
              </a:rPr>
              <a:t>Utopian Voices Ltd.</a:t>
            </a:r>
            <a:endParaRPr lang="en-US" sz="3500" dirty="0"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8159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6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definition</a:t>
            </a:r>
            <a:endParaRPr lang="en-US" sz="60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0"/>
          </p:nvPr>
        </p:nvSpPr>
        <p:spPr>
          <a:xfrm>
            <a:off x="1017332" y="2487537"/>
            <a:ext cx="16496575" cy="5010543"/>
          </a:xfrm>
        </p:spPr>
        <p:txBody>
          <a:bodyPr>
            <a:noAutofit/>
          </a:bodyPr>
          <a:lstStyle/>
          <a:p>
            <a:pPr>
              <a:buFont typeface="Arial"/>
              <a:buChar char="•"/>
            </a:pPr>
            <a:r>
              <a:rPr lang="en-GB" dirty="0"/>
              <a:t>An audio introduction (AI) is </a:t>
            </a:r>
            <a:r>
              <a:rPr lang="en-GB" dirty="0" smtClean="0"/>
              <a:t>“a </a:t>
            </a:r>
            <a:r>
              <a:rPr lang="en-GB" dirty="0"/>
              <a:t>piece of continuous prose, spoken by a single voice or a combination of voices lasting between 5 and 15 </a:t>
            </a:r>
            <a:r>
              <a:rPr lang="en-GB" dirty="0" smtClean="0"/>
              <a:t>minutes” </a:t>
            </a:r>
            <a:r>
              <a:rPr lang="en-GB" dirty="0"/>
              <a:t>(Fryer &amp; Romero </a:t>
            </a:r>
            <a:r>
              <a:rPr lang="en-GB" dirty="0" smtClean="0"/>
              <a:t>Fresco, 2013). </a:t>
            </a:r>
          </a:p>
          <a:p>
            <a:pPr>
              <a:buFont typeface="Arial"/>
              <a:buChar char="•"/>
            </a:pPr>
            <a:r>
              <a:rPr lang="en-GB" dirty="0"/>
              <a:t>It is usually hosted on the theatre or AD Provider’s website as a </a:t>
            </a:r>
            <a:r>
              <a:rPr lang="en-GB" dirty="0" smtClean="0"/>
              <a:t>document </a:t>
            </a:r>
            <a:r>
              <a:rPr lang="en-GB" dirty="0"/>
              <a:t>or audio file.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3569002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4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4"/>
          <p:cNvSpPr>
            <a:spLocks noGrp="1"/>
          </p:cNvSpPr>
          <p:nvPr>
            <p:ph type="body" sz="quarter" idx="10"/>
          </p:nvPr>
        </p:nvSpPr>
        <p:spPr>
          <a:xfrm>
            <a:off x="1912446" y="580826"/>
            <a:ext cx="14763322" cy="8635363"/>
          </a:xfrm>
        </p:spPr>
        <p:txBody>
          <a:bodyPr>
            <a:noAutofit/>
          </a:bodyPr>
          <a:lstStyle/>
          <a:p>
            <a:r>
              <a:rPr lang="pl-PL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</a:t>
            </a:r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preparation of this </a:t>
            </a:r>
            <a:r>
              <a:rPr lang="en-US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presentation</a:t>
            </a:r>
            <a:r>
              <a:rPr lang="pl-PL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was </a:t>
            </a:r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supported</a:t>
            </a:r>
            <a:r>
              <a:rPr lang="pl-PL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4000" spc="123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by</a:t>
            </a:r>
            <a:r>
              <a:rPr lang="pl-PL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4000" spc="123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ADLAB PRO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4000" spc="123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(Audio Description: A Laboratory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4000" spc="123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the Development of a New Professional Profile),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4000" spc="123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financed by the European Union</a:t>
            </a:r>
            <a:endParaRPr lang="pl-PL" sz="4000" spc="123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4000" spc="123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under the Erasmus+ </a:t>
            </a:r>
            <a:r>
              <a:rPr lang="en-US" sz="4000" spc="123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Programme</a:t>
            </a:r>
            <a:r>
              <a:rPr lang="en-US" sz="4000" spc="123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4000" spc="123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Key Action 2 – Strategic Partnerships,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4000" spc="123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Project number:2016-1-IT02-KA203-024311. 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4484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4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sz="quarter" idx="10"/>
          </p:nvPr>
        </p:nvSpPr>
        <p:spPr>
          <a:xfrm>
            <a:off x="2454442" y="1381478"/>
            <a:ext cx="15011718" cy="7858774"/>
          </a:xfrm>
        </p:spPr>
        <p:txBody>
          <a:bodyPr/>
          <a:lstStyle/>
          <a:p>
            <a:r>
              <a:rPr lang="en-US" sz="4000" spc="123" dirty="0">
                <a:solidFill>
                  <a:srgbClr val="2121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information and views set out in this presentation</a:t>
            </a:r>
          </a:p>
          <a:p>
            <a:r>
              <a:rPr lang="en-US" sz="4000" spc="123" dirty="0">
                <a:solidFill>
                  <a:srgbClr val="2121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are those of the authors and do not necessarily reflect</a:t>
            </a:r>
          </a:p>
          <a:p>
            <a:r>
              <a:rPr lang="en-US" sz="4000" spc="123" dirty="0">
                <a:solidFill>
                  <a:srgbClr val="2121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official opinion of the European Union</a:t>
            </a:r>
            <a:r>
              <a:rPr lang="en-US" sz="4000" spc="123" dirty="0" smtClean="0">
                <a:solidFill>
                  <a:srgbClr val="2121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pl-PL" sz="4000" spc="123" dirty="0" smtClean="0">
              <a:solidFill>
                <a:srgbClr val="21212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4000" spc="123" dirty="0">
                <a:solidFill>
                  <a:srgbClr val="2121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Neither the European Union institutions and bodies</a:t>
            </a:r>
          </a:p>
          <a:p>
            <a:r>
              <a:rPr lang="en-US" sz="4000" spc="123" dirty="0">
                <a:solidFill>
                  <a:srgbClr val="2121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nor any person acting on their behalf may be held responsible</a:t>
            </a:r>
            <a:r>
              <a:rPr lang="pl-PL" sz="4000" spc="123" dirty="0">
                <a:solidFill>
                  <a:srgbClr val="2121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4000" spc="123" dirty="0">
                <a:solidFill>
                  <a:srgbClr val="2121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the use which may be made</a:t>
            </a:r>
          </a:p>
          <a:p>
            <a:r>
              <a:rPr lang="en-US" sz="4000" spc="123" dirty="0">
                <a:solidFill>
                  <a:srgbClr val="2121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 the information contained therein.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4000" spc="123" dirty="0">
                <a:solidFill>
                  <a:srgbClr val="2121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pl-PL" sz="4000" spc="123" dirty="0" smtClean="0">
              <a:solidFill>
                <a:srgbClr val="21212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4000" spc="123" dirty="0">
              <a:solidFill>
                <a:srgbClr val="21212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5322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lick.wav"/>
          </p:stSnd>
        </p:sndAc>
      </p:transition>
    </mc:Choice>
    <mc:Fallback xmlns="">
      <p:transition spd="slow"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purpose</a:t>
            </a:r>
            <a:endParaRPr lang="en-US" sz="60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0"/>
          </p:nvPr>
        </p:nvSpPr>
        <p:spPr>
          <a:xfrm>
            <a:off x="1067209" y="3065311"/>
            <a:ext cx="16446698" cy="5669153"/>
          </a:xfrm>
        </p:spPr>
        <p:txBody>
          <a:bodyPr>
            <a:noAutofit/>
          </a:bodyPr>
          <a:lstStyle/>
          <a:p>
            <a:pPr>
              <a:buFont typeface="Arial"/>
              <a:buChar char="•"/>
            </a:pPr>
            <a:r>
              <a:rPr lang="it-IT" dirty="0" smtClean="0"/>
              <a:t>An AI </a:t>
            </a:r>
            <a:r>
              <a:rPr lang="en-US" dirty="0" smtClean="0"/>
              <a:t>creates </a:t>
            </a:r>
            <a:r>
              <a:rPr lang="en-US" dirty="0"/>
              <a:t>a framework by which to understand the </a:t>
            </a:r>
            <a:r>
              <a:rPr lang="en-US" dirty="0" smtClean="0"/>
              <a:t>piece.</a:t>
            </a:r>
          </a:p>
          <a:p>
            <a:pPr lvl="0">
              <a:buFont typeface="Arial"/>
              <a:buChar char="•"/>
            </a:pPr>
            <a:r>
              <a:rPr lang="en-US" dirty="0"/>
              <a:t>D</a:t>
            </a:r>
            <a:r>
              <a:rPr lang="en-US" dirty="0" smtClean="0"/>
              <a:t>etailed </a:t>
            </a:r>
            <a:r>
              <a:rPr lang="en-US" dirty="0"/>
              <a:t>descriptions of </a:t>
            </a:r>
            <a:r>
              <a:rPr lang="en-US" dirty="0" smtClean="0"/>
              <a:t>the </a:t>
            </a:r>
            <a:r>
              <a:rPr lang="en-US" dirty="0"/>
              <a:t>set, </a:t>
            </a:r>
            <a:r>
              <a:rPr lang="en-US" dirty="0" smtClean="0"/>
              <a:t>costumes </a:t>
            </a:r>
            <a:r>
              <a:rPr lang="en-US" dirty="0"/>
              <a:t>and </a:t>
            </a:r>
            <a:r>
              <a:rPr lang="en-US" dirty="0" smtClean="0"/>
              <a:t>characters</a:t>
            </a:r>
            <a:r>
              <a:rPr lang="en-US" dirty="0"/>
              <a:t> </a:t>
            </a:r>
            <a:r>
              <a:rPr lang="en-US" dirty="0" smtClean="0"/>
              <a:t>and background information from the printed </a:t>
            </a:r>
            <a:r>
              <a:rPr lang="en-US" dirty="0" err="1" smtClean="0"/>
              <a:t>programme</a:t>
            </a:r>
            <a:r>
              <a:rPr lang="en-US" dirty="0" smtClean="0"/>
              <a:t>. </a:t>
            </a:r>
            <a:endParaRPr lang="en-GB" dirty="0"/>
          </a:p>
          <a:p>
            <a:pPr lvl="0"/>
            <a:r>
              <a:rPr lang="en-US" dirty="0"/>
              <a:t>P</a:t>
            </a:r>
            <a:r>
              <a:rPr lang="en-US" dirty="0" smtClean="0"/>
              <a:t>repares </a:t>
            </a:r>
            <a:r>
              <a:rPr lang="en-US" dirty="0"/>
              <a:t>the user for the AD by providing a fuller description of </a:t>
            </a:r>
            <a:r>
              <a:rPr lang="en-US" dirty="0" smtClean="0"/>
              <a:t>certain </a:t>
            </a:r>
            <a:r>
              <a:rPr lang="en-US" dirty="0"/>
              <a:t>elements than is possible during the show itself</a:t>
            </a:r>
            <a:r>
              <a:rPr lang="en-US" dirty="0" smtClean="0"/>
              <a:t>.</a:t>
            </a:r>
            <a:r>
              <a:rPr lang="en-US" dirty="0"/>
              <a:t> 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22663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4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 for live events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>
                <a:latin typeface="Verdana"/>
                <a:ea typeface="ＭＳ ゴシック"/>
                <a:cs typeface="Verdana"/>
              </a:rPr>
              <a:t>P</a:t>
            </a:r>
            <a:r>
              <a:rPr lang="en-US" dirty="0" smtClean="0">
                <a:latin typeface="Verdana"/>
                <a:ea typeface="ＭＳ ゴシック"/>
                <a:cs typeface="Verdana"/>
              </a:rPr>
              <a:t>re-show information.</a:t>
            </a:r>
          </a:p>
          <a:p>
            <a:pPr>
              <a:buFont typeface="Arial"/>
              <a:buChar char="•"/>
            </a:pPr>
            <a:r>
              <a:rPr lang="en-US" dirty="0" smtClean="0">
                <a:latin typeface="Verdana"/>
                <a:ea typeface="ＭＳ ゴシック"/>
                <a:cs typeface="Verdana"/>
                <a:sym typeface="Zapf Dingbats"/>
              </a:rPr>
              <a:t>Pre-visit information.</a:t>
            </a:r>
            <a:endParaRPr lang="en-US" dirty="0" smtClean="0">
              <a:latin typeface="Verdana"/>
              <a:ea typeface="Zapf Dingbats"/>
              <a:cs typeface="Verdana"/>
              <a:sym typeface="Zapf Dingbats"/>
            </a:endParaRPr>
          </a:p>
          <a:p>
            <a:pPr marL="0" indent="0">
              <a:buNone/>
            </a:pP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44357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Pre-show</a:t>
            </a:r>
            <a:endParaRPr lang="en-US" sz="60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0"/>
          </p:nvPr>
        </p:nvSpPr>
        <p:spPr>
          <a:xfrm>
            <a:off x="1067209" y="3065311"/>
            <a:ext cx="16446698" cy="4649921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S</a:t>
            </a:r>
            <a:r>
              <a:rPr lang="en-US" dirty="0" smtClean="0"/>
              <a:t>upports the AD</a:t>
            </a:r>
            <a:r>
              <a:rPr lang="en-GB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n-GB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33686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4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Pre-visit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991261" y="3190248"/>
            <a:ext cx="16764532" cy="4773028"/>
          </a:xfrm>
        </p:spPr>
        <p:txBody>
          <a:bodyPr/>
          <a:lstStyle/>
          <a:p>
            <a:pPr lvl="0"/>
            <a:r>
              <a:rPr lang="en-US" dirty="0"/>
              <a:t>S</a:t>
            </a:r>
            <a:r>
              <a:rPr lang="en-US" dirty="0" smtClean="0"/>
              <a:t>upports </a:t>
            </a:r>
            <a:r>
              <a:rPr lang="en-US" dirty="0"/>
              <a:t>the visit to the venue by </a:t>
            </a:r>
            <a:r>
              <a:rPr lang="en-US" dirty="0" smtClean="0"/>
              <a:t>PSL.</a:t>
            </a:r>
            <a:endParaRPr lang="en-GB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50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Venue information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32210" y="3131811"/>
            <a:ext cx="17223583" cy="4831465"/>
          </a:xfrm>
        </p:spPr>
        <p:txBody>
          <a:bodyPr/>
          <a:lstStyle/>
          <a:p>
            <a:r>
              <a:rPr lang="en-US" dirty="0" smtClean="0"/>
              <a:t>Venue address, postcode </a:t>
            </a:r>
            <a:r>
              <a:rPr lang="en-GB" dirty="0" smtClean="0"/>
              <a:t>&amp; </a:t>
            </a:r>
            <a:r>
              <a:rPr lang="en-US" dirty="0" smtClean="0"/>
              <a:t>telephone number.</a:t>
            </a:r>
            <a:endParaRPr lang="en-GB" dirty="0"/>
          </a:p>
          <a:p>
            <a:pPr lvl="0"/>
            <a:r>
              <a:rPr lang="en-US" dirty="0" smtClean="0"/>
              <a:t>Public transport links.</a:t>
            </a:r>
            <a:endParaRPr lang="en-GB" dirty="0"/>
          </a:p>
          <a:p>
            <a:pPr lvl="0"/>
            <a:r>
              <a:rPr lang="en-US" dirty="0" smtClean="0"/>
              <a:t>Information about accessible toilets.</a:t>
            </a:r>
            <a:endParaRPr lang="en-GB" dirty="0"/>
          </a:p>
          <a:p>
            <a:pPr lvl="0"/>
            <a:r>
              <a:rPr lang="en-US" dirty="0" smtClean="0"/>
              <a:t>Information about refreshment facilities. </a:t>
            </a:r>
            <a:endParaRPr lang="en-GB" dirty="0" smtClean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312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Venue information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Guide Dog policy.</a:t>
            </a:r>
            <a:endParaRPr lang="en-GB" dirty="0"/>
          </a:p>
          <a:p>
            <a:pPr lvl="0"/>
            <a:r>
              <a:rPr lang="en-GB" dirty="0" smtClean="0"/>
              <a:t>Is Assistance available?</a:t>
            </a:r>
            <a:endParaRPr lang="en-GB" dirty="0"/>
          </a:p>
          <a:p>
            <a:pPr lvl="0"/>
            <a:r>
              <a:rPr lang="en-GB" dirty="0" smtClean="0"/>
              <a:t>Where do you collect your headset?</a:t>
            </a:r>
            <a:endParaRPr lang="en-GB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162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 of information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56117" y="3503491"/>
            <a:ext cx="17223583" cy="4831465"/>
          </a:xfrm>
        </p:spPr>
        <p:txBody>
          <a:bodyPr/>
          <a:lstStyle/>
          <a:p>
            <a:pPr lvl="0"/>
            <a:r>
              <a:rPr lang="en-GB" dirty="0"/>
              <a:t>PVI ordered following the logic of a </a:t>
            </a:r>
            <a:r>
              <a:rPr lang="en-GB" dirty="0" smtClean="0"/>
              <a:t>visit. </a:t>
            </a:r>
            <a:endParaRPr lang="en-GB" dirty="0"/>
          </a:p>
          <a:p>
            <a:pPr lvl="0"/>
            <a:r>
              <a:rPr lang="en-US" dirty="0" smtClean="0"/>
              <a:t>How </a:t>
            </a:r>
            <a:r>
              <a:rPr lang="en-US" dirty="0"/>
              <a:t>to get to the </a:t>
            </a:r>
            <a:r>
              <a:rPr lang="en-US" dirty="0" smtClean="0"/>
              <a:t>venue.</a:t>
            </a:r>
            <a:endParaRPr lang="en-GB" dirty="0"/>
          </a:p>
          <a:p>
            <a:pPr lvl="0"/>
            <a:r>
              <a:rPr lang="en-US" dirty="0" smtClean="0"/>
              <a:t>What </a:t>
            </a:r>
            <a:r>
              <a:rPr lang="en-US" dirty="0"/>
              <a:t>to expect when you arrive (physical details) and what to do (where to pick up your AD </a:t>
            </a:r>
            <a:r>
              <a:rPr lang="en-US" dirty="0" smtClean="0"/>
              <a:t>headset).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068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IMA PAGINA - TITOL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/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12055</TotalTime>
  <Words>609</Words>
  <Application>Microsoft Office PowerPoint</Application>
  <PresentationFormat>Personalització</PresentationFormat>
  <Paragraphs>102</Paragraphs>
  <Slides>21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Títols de les diapositives</vt:lpstr>
      </vt:variant>
      <vt:variant>
        <vt:i4>21</vt:i4>
      </vt:variant>
    </vt:vector>
  </HeadingPairs>
  <TitlesOfParts>
    <vt:vector size="22" baseType="lpstr">
      <vt:lpstr>PRIMA PAGINA - TITOLO</vt:lpstr>
      <vt:lpstr>Audio introductions</vt:lpstr>
      <vt:lpstr>definition</vt:lpstr>
      <vt:lpstr>purpose</vt:lpstr>
      <vt:lpstr>Ai for live events</vt:lpstr>
      <vt:lpstr>Pre-show</vt:lpstr>
      <vt:lpstr>Pre-visit</vt:lpstr>
      <vt:lpstr>Venue information</vt:lpstr>
      <vt:lpstr>Venue information</vt:lpstr>
      <vt:lpstr>Order of information</vt:lpstr>
      <vt:lpstr> Pre-show information </vt:lpstr>
      <vt:lpstr>Informal synopsis </vt:lpstr>
      <vt:lpstr>Start with the big picture</vt:lpstr>
      <vt:lpstr>Things to consider</vt:lpstr>
      <vt:lpstr>Set description </vt:lpstr>
      <vt:lpstr>coherence</vt:lpstr>
      <vt:lpstr>collaboration</vt:lpstr>
      <vt:lpstr>duration</vt:lpstr>
      <vt:lpstr>Live ai</vt:lpstr>
      <vt:lpstr>Audio introductions</vt:lpstr>
      <vt:lpstr>Presentació del PowerPoint</vt:lpstr>
      <vt:lpstr>Presentació del PowerPoint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Audio introductions</dc:title>
  <dc:creator>Marta Rial Pan</dc:creator>
  <cp:lastModifiedBy>1228835</cp:lastModifiedBy>
  <cp:revision>320</cp:revision>
  <dcterms:created xsi:type="dcterms:W3CDTF">2016-10-18T07:38:44Z</dcterms:created>
  <dcterms:modified xsi:type="dcterms:W3CDTF">2019-02-15T12:30:37Z</dcterms:modified>
</cp:coreProperties>
</file>