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  <Override PartName="/ppt/media/audio2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2" r:id="rId2"/>
    <p:sldId id="286" r:id="rId3"/>
    <p:sldId id="331" r:id="rId4"/>
    <p:sldId id="301" r:id="rId5"/>
    <p:sldId id="302" r:id="rId6"/>
    <p:sldId id="330" r:id="rId7"/>
    <p:sldId id="306" r:id="rId8"/>
    <p:sldId id="309" r:id="rId9"/>
    <p:sldId id="311" r:id="rId10"/>
    <p:sldId id="313" r:id="rId11"/>
    <p:sldId id="314" r:id="rId12"/>
    <p:sldId id="315" r:id="rId13"/>
    <p:sldId id="318" r:id="rId14"/>
    <p:sldId id="323" r:id="rId15"/>
    <p:sldId id="321" r:id="rId16"/>
    <p:sldId id="324" r:id="rId17"/>
    <p:sldId id="326" r:id="rId18"/>
    <p:sldId id="327" r:id="rId19"/>
    <p:sldId id="328" r:id="rId20"/>
    <p:sldId id="333" r:id="rId21"/>
    <p:sldId id="334" r:id="rId22"/>
    <p:sldId id="335" r:id="rId23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BBDBE7"/>
    <a:srgbClr val="91C6D8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80826" autoAdjust="0"/>
  </p:normalViewPr>
  <p:slideViewPr>
    <p:cSldViewPr snapToGrid="0">
      <p:cViewPr varScale="1">
        <p:scale>
          <a:sx n="63" d="100"/>
          <a:sy n="63" d="100"/>
        </p:scale>
        <p:origin x="1194" y="84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pPr/>
              <a:t>2/15/2019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15/02/2019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00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0300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712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65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2.wav"/><Relationship Id="rId4" Type="http://schemas.openxmlformats.org/officeDocument/2006/relationships/image" Target="../media/image2.gi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2.wav"/><Relationship Id="rId4" Type="http://schemas.openxmlformats.org/officeDocument/2006/relationships/image" Target="../media/image2.gi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presenter’s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2" y="6131588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3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7" y="8951767"/>
            <a:ext cx="13716000" cy="682901"/>
          </a:xfrm>
          <a:prstGeom prst="rect">
            <a:avLst/>
          </a:prstGeom>
        </p:spPr>
        <p:txBody>
          <a:bodyPr vert="horz" lIns="137160" tIns="68580" rIns="137160" bIns="6858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University of Trieste, Via </a:t>
            </a:r>
            <a:r>
              <a:rPr lang="en-US" sz="900" dirty="0" err="1">
                <a:latin typeface="+mn-lt"/>
              </a:rPr>
              <a:t>Filzi</a:t>
            </a:r>
            <a:r>
              <a:rPr lang="en-US" sz="900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Project </a:t>
            </a:r>
            <a:r>
              <a:rPr lang="en-US" sz="900" dirty="0" err="1">
                <a:latin typeface="+mn-lt"/>
              </a:rPr>
              <a:t>numberStudies</a:t>
            </a:r>
            <a:r>
              <a:rPr lang="en-US" sz="900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6000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0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72" y="647379"/>
            <a:ext cx="16672263" cy="1135047"/>
          </a:xfrm>
          <a:prstGeom prst="rect">
            <a:avLst/>
          </a:prstGeom>
        </p:spPr>
        <p:txBody>
          <a:bodyPr/>
          <a:lstStyle>
            <a:lvl1pPr algn="ctr">
              <a:defRPr sz="7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the unit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405846" y="1890418"/>
            <a:ext cx="13715999" cy="14954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31" y="125965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503504" y="3705293"/>
            <a:ext cx="13715999" cy="67747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presenter’s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  <p:sp>
        <p:nvSpPr>
          <p:cNvPr id="11" name="Segnaposto testo 25"/>
          <p:cNvSpPr>
            <a:spLocks noGrp="1"/>
          </p:cNvSpPr>
          <p:nvPr>
            <p:ph type="body" sz="quarter" idx="12" hasCustomPrompt="1"/>
          </p:nvPr>
        </p:nvSpPr>
        <p:spPr>
          <a:xfrm>
            <a:off x="2405846" y="4498127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3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presenter’s</a:t>
            </a:r>
            <a:r>
              <a:rPr lang="pl-PL" dirty="0"/>
              <a:t> </a:t>
            </a:r>
            <a:r>
              <a:rPr lang="pl-PL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230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Outro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2" y="6131588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4050"/>
              <a:t>Edited by: editor’s first and last name</a:t>
            </a:r>
            <a:endParaRPr lang="pl-PL" sz="4050" dirty="0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3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7" y="8951767"/>
            <a:ext cx="13716000" cy="682901"/>
          </a:xfrm>
          <a:prstGeom prst="rect">
            <a:avLst/>
          </a:prstGeom>
        </p:spPr>
        <p:txBody>
          <a:bodyPr vert="horz" lIns="137160" tIns="68580" rIns="137160" bIns="6858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University of Trieste, Via </a:t>
            </a:r>
            <a:r>
              <a:rPr lang="en-US" sz="900" dirty="0" err="1">
                <a:latin typeface="+mn-lt"/>
              </a:rPr>
              <a:t>Filzi</a:t>
            </a:r>
            <a:r>
              <a:rPr lang="en-US" sz="900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Project </a:t>
            </a:r>
            <a:r>
              <a:rPr lang="en-US" sz="900" dirty="0" err="1">
                <a:latin typeface="+mn-lt"/>
              </a:rPr>
              <a:t>numberStudies</a:t>
            </a:r>
            <a:r>
              <a:rPr lang="en-US" sz="900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1050"/>
              </a:spcBef>
            </a:pPr>
            <a:r>
              <a:rPr lang="en-US" sz="900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1200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6000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0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72" y="647379"/>
            <a:ext cx="16166237" cy="1135047"/>
          </a:xfrm>
          <a:prstGeom prst="rect">
            <a:avLst/>
          </a:prstGeom>
        </p:spPr>
        <p:txBody>
          <a:bodyPr/>
          <a:lstStyle>
            <a:lvl1pPr algn="ctr">
              <a:defRPr sz="7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the unit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5996" y="1804041"/>
            <a:ext cx="13715999" cy="17029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5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x</a:t>
            </a:r>
          </a:p>
          <a:p>
            <a:pPr lvl="0"/>
            <a:r>
              <a:rPr lang="pl-PL" dirty="0"/>
              <a:t>Unit x</a:t>
            </a:r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31" y="125965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8"/>
            <a:ext cx="17853660" cy="1008585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4050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192456" y="3410846"/>
            <a:ext cx="13715999" cy="674450"/>
          </a:xfrm>
          <a:prstGeom prst="rect">
            <a:avLst/>
          </a:prstGeom>
        </p:spPr>
        <p:txBody>
          <a:bodyPr/>
          <a:lstStyle>
            <a:lvl1pPr marL="0" marR="0" indent="0" algn="ctr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Prepared</a:t>
            </a:r>
            <a:r>
              <a:rPr lang="pl-PL" dirty="0"/>
              <a:t> by: </a:t>
            </a:r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12" name="Segnaposto testo 25"/>
          <p:cNvSpPr>
            <a:spLocks noGrp="1"/>
          </p:cNvSpPr>
          <p:nvPr>
            <p:ph type="body" sz="quarter" idx="12" hasCustomPrompt="1"/>
          </p:nvPr>
        </p:nvSpPr>
        <p:spPr>
          <a:xfrm>
            <a:off x="2250490" y="4760015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Authors</a:t>
            </a:r>
            <a:r>
              <a:rPr lang="pl-PL" dirty="0"/>
              <a:t>’ </a:t>
            </a:r>
            <a:r>
              <a:rPr lang="pl-PL" dirty="0" err="1"/>
              <a:t>affiliation</a:t>
            </a:r>
            <a:endParaRPr lang="it-IT" dirty="0"/>
          </a:p>
        </p:txBody>
      </p:sp>
      <p:sp>
        <p:nvSpPr>
          <p:cNvPr id="13" name="Segnaposto testo 25"/>
          <p:cNvSpPr>
            <a:spLocks noGrp="1"/>
          </p:cNvSpPr>
          <p:nvPr>
            <p:ph type="body" sz="quarter" idx="13" hasCustomPrompt="1"/>
          </p:nvPr>
        </p:nvSpPr>
        <p:spPr>
          <a:xfrm>
            <a:off x="2192456" y="4050262"/>
            <a:ext cx="13715999" cy="674450"/>
          </a:xfrm>
          <a:prstGeom prst="rect">
            <a:avLst/>
          </a:prstGeom>
        </p:spPr>
        <p:txBody>
          <a:bodyPr/>
          <a:lstStyle>
            <a:lvl1pPr marL="0" marR="0" indent="0" algn="ctr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edited</a:t>
            </a:r>
            <a:r>
              <a:rPr lang="pl-PL" dirty="0"/>
              <a:t> by: </a:t>
            </a:r>
            <a:r>
              <a:rPr lang="pl-PL" dirty="0" err="1"/>
              <a:t>editor’s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pl-PL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8152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47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 title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te </a:t>
            </a:r>
            <a:r>
              <a:rPr lang="pl-PL" dirty="0" err="1" smtClean="0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smtClean="0"/>
              <a:t>Module numer</a:t>
            </a:r>
          </a:p>
          <a:p>
            <a:pPr lvl="0"/>
            <a:r>
              <a:rPr lang="pl-PL" dirty="0" smtClean="0"/>
              <a:t>Unit </a:t>
            </a:r>
            <a:r>
              <a:rPr lang="pl-PL" dirty="0" err="1" smtClean="0"/>
              <a:t>number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Author’s</a:t>
            </a:r>
            <a:r>
              <a:rPr lang="pl-PL" dirty="0" smtClean="0"/>
              <a:t> </a:t>
            </a:r>
            <a:r>
              <a:rPr lang="pl-PL" dirty="0" err="1" smtClean="0"/>
              <a:t>first</a:t>
            </a:r>
            <a:r>
              <a:rPr lang="pl-PL" dirty="0" smtClean="0"/>
              <a:t> and </a:t>
            </a:r>
            <a:r>
              <a:rPr lang="pl-PL" dirty="0" err="1" smtClean="0"/>
              <a:t>last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modify</a:t>
            </a:r>
            <a:endParaRPr lang="pl-PL" dirty="0" smtClean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audio" Target="../media/audio10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40" r:id="rId16"/>
    <p:sldLayoutId id="2147483741" r:id="rId17"/>
    <p:sldLayoutId id="2147483742" r:id="rId18"/>
    <p:sldLayoutId id="2147483743" r:id="rId19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1" name="click.wav"/>
          </p:stSnd>
        </p:sndAc>
      </p:transition>
    </mc:Choice>
    <mc:Fallback xmlns="">
      <p:transition spd="slow">
        <p:sndAc>
          <p:stSnd>
            <p:snd r:embed="rId22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audio" Target="NUL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Static arts</a:t>
            </a:r>
            <a:endParaRPr lang="en-GB" sz="66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Module </a:t>
            </a:r>
            <a:r>
              <a:rPr lang="en-GB" sz="4000" dirty="0" smtClean="0"/>
              <a:t>4</a:t>
            </a:r>
            <a:endParaRPr lang="en-GB" sz="4000" dirty="0"/>
          </a:p>
          <a:p>
            <a:r>
              <a:rPr lang="en-GB" sz="4000" dirty="0"/>
              <a:t>Unit </a:t>
            </a:r>
            <a:r>
              <a:rPr lang="en-GB" sz="4000" dirty="0" smtClean="0"/>
              <a:t>1</a:t>
            </a:r>
            <a:endParaRPr lang="en-GB" sz="4000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1"/>
          </p:nvPr>
        </p:nvSpPr>
        <p:spPr>
          <a:xfrm>
            <a:off x="1315573" y="3603243"/>
            <a:ext cx="16091859" cy="677471"/>
          </a:xfrm>
        </p:spPr>
        <p:txBody>
          <a:bodyPr>
            <a:normAutofit/>
          </a:bodyPr>
          <a:lstStyle/>
          <a:p>
            <a:r>
              <a:rPr lang="en-GB" sz="3500" dirty="0" smtClean="0"/>
              <a:t>Chris </a:t>
            </a:r>
            <a:r>
              <a:rPr lang="en-GB" sz="3500" dirty="0" err="1" smtClean="0"/>
              <a:t>taylor</a:t>
            </a:r>
            <a:endParaRPr lang="en-GB" sz="3500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12"/>
          </p:nvPr>
        </p:nvSpPr>
        <p:spPr>
          <a:xfrm>
            <a:off x="2286000" y="4444163"/>
            <a:ext cx="13715999" cy="674450"/>
          </a:xfrm>
        </p:spPr>
        <p:txBody>
          <a:bodyPr>
            <a:normAutofit/>
          </a:bodyPr>
          <a:lstStyle/>
          <a:p>
            <a:r>
              <a:rPr lang="en-GB" sz="3500" dirty="0" smtClean="0"/>
              <a:t>University of </a:t>
            </a:r>
            <a:r>
              <a:rPr lang="en-GB" sz="3500" dirty="0" err="1" smtClean="0"/>
              <a:t>trieste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393303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 art works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Picasso, Mondrian, </a:t>
            </a:r>
            <a:r>
              <a:rPr lang="en-US" dirty="0" smtClean="0"/>
              <a:t>Klee</a:t>
            </a:r>
            <a:r>
              <a:rPr lang="en-US" sz="4000" dirty="0" smtClean="0"/>
              <a:t>, etc.</a:t>
            </a:r>
          </a:p>
          <a:p>
            <a:pPr marL="0" indent="0">
              <a:buNone/>
            </a:pPr>
            <a:r>
              <a:rPr lang="en-US" dirty="0" err="1" smtClean="0"/>
              <a:t>Recognise</a:t>
            </a:r>
            <a:r>
              <a:rPr lang="en-US" dirty="0" smtClean="0"/>
              <a:t> major works: historical and geographical provenance, where to find the paintings now.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71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Recognition of static arts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3D art.</a:t>
            </a:r>
          </a:p>
          <a:p>
            <a:pPr marL="0" indent="0">
              <a:buNone/>
            </a:pPr>
            <a:r>
              <a:rPr lang="en-US" dirty="0" smtClean="0"/>
              <a:t>Basic knowledge of art history.</a:t>
            </a:r>
          </a:p>
          <a:p>
            <a:pPr marL="0" indent="0">
              <a:buNone/>
            </a:pPr>
            <a:r>
              <a:rPr lang="en-US" sz="4000" dirty="0" err="1" smtClean="0"/>
              <a:t>Recognise</a:t>
            </a:r>
            <a:r>
              <a:rPr lang="en-US" sz="4000" dirty="0" smtClean="0"/>
              <a:t> ancient, Renaissance, modern abstract,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459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ancient sculpture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Originally ancient sculpture was focused on religious or ‘political’ themes e.g. wooden or stone sculptures of the Virgin or stone statues of emperors, ancient gods,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171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ancient sculpture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Egyptian, Greek, Roman artefacts.</a:t>
            </a:r>
          </a:p>
          <a:p>
            <a:pPr marL="0" indent="0">
              <a:buNone/>
            </a:pPr>
            <a:r>
              <a:rPr lang="en-US" dirty="0" err="1" smtClean="0"/>
              <a:t>Recognise</a:t>
            </a:r>
            <a:r>
              <a:rPr lang="en-US" dirty="0" smtClean="0"/>
              <a:t> major works: historical and geographical provenance, where to find the sculptures now.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647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renaissance sculpture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Michelangelo, Donatello, etc.</a:t>
            </a:r>
          </a:p>
          <a:p>
            <a:pPr marL="0" indent="0">
              <a:buNone/>
            </a:pPr>
            <a:r>
              <a:rPr lang="en-US" dirty="0" err="1" smtClean="0"/>
              <a:t>Recognise</a:t>
            </a:r>
            <a:r>
              <a:rPr lang="en-US" dirty="0" smtClean="0"/>
              <a:t> major works: historical and geographical provenance, where to find the sculptures now.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976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modern abstract sculpture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Henry </a:t>
            </a:r>
            <a:r>
              <a:rPr lang="en-US" dirty="0"/>
              <a:t>M</a:t>
            </a:r>
            <a:r>
              <a:rPr lang="en-US" sz="4000" dirty="0" smtClean="0"/>
              <a:t>oore, Picasso, </a:t>
            </a:r>
            <a:r>
              <a:rPr lang="en-US" sz="4000" dirty="0" err="1" smtClean="0"/>
              <a:t>Dal</a:t>
            </a:r>
            <a:r>
              <a:rPr lang="en-US" sz="4000" dirty="0" err="1" smtClean="0">
                <a:latin typeface="Calibri"/>
              </a:rPr>
              <a:t>í</a:t>
            </a:r>
            <a:r>
              <a:rPr lang="en-US" sz="4000" dirty="0" smtClean="0"/>
              <a:t>, etc.</a:t>
            </a:r>
          </a:p>
          <a:p>
            <a:pPr marL="0" indent="0">
              <a:buNone/>
            </a:pPr>
            <a:r>
              <a:rPr lang="en-US" dirty="0" err="1" smtClean="0"/>
              <a:t>Recognise</a:t>
            </a:r>
            <a:r>
              <a:rPr lang="en-US" dirty="0" smtClean="0"/>
              <a:t> major works: historical and geographical provenance, where to find the sculptures now.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429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Recognising</a:t>
            </a:r>
            <a:r>
              <a:rPr lang="en-US" dirty="0" smtClean="0"/>
              <a:t> important landmarks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Nelson’s Column, The Colosseum, The </a:t>
            </a:r>
            <a:r>
              <a:rPr lang="en-US" dirty="0" err="1" smtClean="0"/>
              <a:t>Atomium</a:t>
            </a:r>
            <a:r>
              <a:rPr lang="en-US" dirty="0" smtClean="0"/>
              <a:t>, </a:t>
            </a:r>
            <a:r>
              <a:rPr lang="en-US" sz="4000" dirty="0" smtClean="0"/>
              <a:t>etc.</a:t>
            </a:r>
          </a:p>
          <a:p>
            <a:pPr marL="0" indent="0">
              <a:buNone/>
            </a:pPr>
            <a:r>
              <a:rPr lang="en-US" dirty="0" err="1" smtClean="0"/>
              <a:t>Recognise</a:t>
            </a:r>
            <a:r>
              <a:rPr lang="en-US" dirty="0" smtClean="0"/>
              <a:t> major landmarks: historical background, geographical location, physical details.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6327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66043" y="514432"/>
            <a:ext cx="14786904" cy="1988345"/>
          </a:xfrm>
        </p:spPr>
        <p:txBody>
          <a:bodyPr>
            <a:normAutofit/>
          </a:bodyPr>
          <a:lstStyle/>
          <a:p>
            <a:r>
              <a:rPr lang="en-US" dirty="0" smtClean="0"/>
              <a:t>minor landmarks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London letter box, New York taxi, Venetian gondola, </a:t>
            </a:r>
            <a:r>
              <a:rPr lang="en-US" sz="4000" dirty="0" smtClean="0"/>
              <a:t>etc.</a:t>
            </a:r>
          </a:p>
          <a:p>
            <a:pPr marL="0" indent="0">
              <a:buNone/>
            </a:pPr>
            <a:r>
              <a:rPr lang="en-US" dirty="0" err="1" smtClean="0"/>
              <a:t>Recognise</a:t>
            </a:r>
            <a:r>
              <a:rPr lang="en-US" dirty="0" smtClean="0"/>
              <a:t> (or research) lesser known landmarks: historical background, geographical location, physical details.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14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Linking art to museums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Know (or research) what major art galleries and museums contain.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14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Choose 2D and 3D art works and landmarks/buildings/objects to study and </a:t>
            </a:r>
            <a:r>
              <a:rPr lang="en-US" dirty="0" err="1" smtClean="0"/>
              <a:t>analyse</a:t>
            </a:r>
            <a:r>
              <a:rPr lang="en-US" dirty="0" smtClean="0"/>
              <a:t> with a view to describing them.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14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Static arts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756472"/>
            <a:ext cx="16496575" cy="50105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2D </a:t>
            </a:r>
            <a:r>
              <a:rPr lang="it-IT" sz="4000" dirty="0" err="1" smtClean="0"/>
              <a:t>static</a:t>
            </a:r>
            <a:r>
              <a:rPr lang="it-IT" sz="4000" dirty="0" smtClean="0"/>
              <a:t> </a:t>
            </a:r>
            <a:r>
              <a:rPr lang="it-IT" sz="4000" dirty="0" err="1" smtClean="0"/>
              <a:t>arts</a:t>
            </a:r>
            <a:r>
              <a:rPr lang="it-IT" dirty="0" smtClean="0"/>
              <a:t>: </a:t>
            </a:r>
            <a:r>
              <a:rPr lang="it-IT" dirty="0" err="1" smtClean="0"/>
              <a:t>paintings</a:t>
            </a:r>
            <a:r>
              <a:rPr lang="it-IT" dirty="0" smtClean="0"/>
              <a:t>, </a:t>
            </a:r>
            <a:r>
              <a:rPr lang="it-IT" dirty="0" err="1" smtClean="0"/>
              <a:t>drawings</a:t>
            </a:r>
            <a:r>
              <a:rPr lang="it-IT" dirty="0" smtClean="0"/>
              <a:t>, </a:t>
            </a:r>
            <a:r>
              <a:rPr lang="it-IT" dirty="0" err="1" smtClean="0"/>
              <a:t>maps</a:t>
            </a:r>
            <a:r>
              <a:rPr lang="it-IT" dirty="0" smtClean="0"/>
              <a:t>, etc.</a:t>
            </a:r>
            <a:endParaRPr lang="it-IT" sz="4000" dirty="0"/>
          </a:p>
          <a:p>
            <a:pPr marL="0" indent="0">
              <a:buNone/>
            </a:pPr>
            <a:r>
              <a:rPr lang="it-IT" dirty="0" smtClean="0"/>
              <a:t>3D </a:t>
            </a:r>
            <a:r>
              <a:rPr lang="it-IT" dirty="0" err="1" smtClean="0"/>
              <a:t>static</a:t>
            </a:r>
            <a:r>
              <a:rPr lang="it-IT" dirty="0" smtClean="0"/>
              <a:t> </a:t>
            </a:r>
            <a:r>
              <a:rPr lang="it-IT" dirty="0" err="1" smtClean="0"/>
              <a:t>arts</a:t>
            </a:r>
            <a:r>
              <a:rPr lang="it-IT" dirty="0" smtClean="0"/>
              <a:t>: </a:t>
            </a:r>
            <a:r>
              <a:rPr lang="it-IT" dirty="0" err="1" smtClean="0"/>
              <a:t>sculpture</a:t>
            </a:r>
            <a:r>
              <a:rPr lang="it-IT" dirty="0" smtClean="0"/>
              <a:t>, art </a:t>
            </a:r>
            <a:r>
              <a:rPr lang="it-IT" dirty="0" err="1" smtClean="0"/>
              <a:t>installations</a:t>
            </a:r>
            <a:r>
              <a:rPr lang="it-IT" dirty="0" smtClean="0"/>
              <a:t>, </a:t>
            </a:r>
            <a:r>
              <a:rPr lang="it-IT" dirty="0" err="1" smtClean="0"/>
              <a:t>buildings</a:t>
            </a:r>
            <a:r>
              <a:rPr lang="it-IT" dirty="0" smtClean="0"/>
              <a:t>, etc.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5"/>
          <p:cNvSpPr>
            <a:spLocks noGrp="1"/>
          </p:cNvSpPr>
          <p:nvPr>
            <p:ph type="title"/>
          </p:nvPr>
        </p:nvSpPr>
        <p:spPr>
          <a:xfrm>
            <a:off x="1025372" y="647379"/>
            <a:ext cx="16672263" cy="1135047"/>
          </a:xfrm>
        </p:spPr>
        <p:txBody>
          <a:bodyPr>
            <a:normAutofit/>
          </a:bodyPr>
          <a:lstStyle/>
          <a:p>
            <a:r>
              <a:rPr lang="en-GB" sz="6600" dirty="0" smtClean="0"/>
              <a:t>Static arts</a:t>
            </a:r>
            <a:endParaRPr lang="en-GB" sz="6600" dirty="0"/>
          </a:p>
        </p:txBody>
      </p:sp>
      <p:sp>
        <p:nvSpPr>
          <p:cNvPr id="15" name="Symbol zastępczy tekstu 6"/>
          <p:cNvSpPr>
            <a:spLocks noGrp="1"/>
          </p:cNvSpPr>
          <p:nvPr>
            <p:ph type="body" sz="quarter" idx="10"/>
          </p:nvPr>
        </p:nvSpPr>
        <p:spPr>
          <a:xfrm>
            <a:off x="2405846" y="1890418"/>
            <a:ext cx="13715999" cy="1495412"/>
          </a:xfrm>
        </p:spPr>
        <p:txBody>
          <a:bodyPr>
            <a:normAutofit/>
          </a:bodyPr>
          <a:lstStyle/>
          <a:p>
            <a:r>
              <a:rPr lang="en-GB" sz="4000" dirty="0"/>
              <a:t>Module </a:t>
            </a:r>
            <a:r>
              <a:rPr lang="en-GB" sz="4000" dirty="0" smtClean="0"/>
              <a:t>4</a:t>
            </a:r>
            <a:endParaRPr lang="en-GB" sz="4000" dirty="0"/>
          </a:p>
          <a:p>
            <a:r>
              <a:rPr lang="en-GB" sz="4000" dirty="0"/>
              <a:t>Unit </a:t>
            </a:r>
            <a:r>
              <a:rPr lang="en-GB" sz="4000" dirty="0" smtClean="0"/>
              <a:t>1</a:t>
            </a:r>
            <a:endParaRPr lang="en-GB" sz="4000" dirty="0"/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1"/>
          </p:nvPr>
        </p:nvSpPr>
        <p:spPr>
          <a:xfrm>
            <a:off x="1315573" y="3603243"/>
            <a:ext cx="16091859" cy="677471"/>
          </a:xfrm>
        </p:spPr>
        <p:txBody>
          <a:bodyPr>
            <a:normAutofit/>
          </a:bodyPr>
          <a:lstStyle/>
          <a:p>
            <a:r>
              <a:rPr lang="en-GB" sz="3500" dirty="0" smtClean="0"/>
              <a:t>Chris </a:t>
            </a:r>
            <a:r>
              <a:rPr lang="en-GB" sz="3500" dirty="0" err="1" smtClean="0"/>
              <a:t>taylor</a:t>
            </a:r>
            <a:endParaRPr lang="en-GB" sz="3500" dirty="0"/>
          </a:p>
        </p:txBody>
      </p:sp>
      <p:sp>
        <p:nvSpPr>
          <p:cNvPr id="17" name="Symbol zastępczy tekstu 8"/>
          <p:cNvSpPr>
            <a:spLocks noGrp="1"/>
          </p:cNvSpPr>
          <p:nvPr>
            <p:ph type="body" sz="quarter" idx="12"/>
          </p:nvPr>
        </p:nvSpPr>
        <p:spPr>
          <a:xfrm>
            <a:off x="2286000" y="4444163"/>
            <a:ext cx="13715999" cy="674450"/>
          </a:xfrm>
        </p:spPr>
        <p:txBody>
          <a:bodyPr>
            <a:normAutofit/>
          </a:bodyPr>
          <a:lstStyle/>
          <a:p>
            <a:r>
              <a:rPr lang="en-GB" sz="3500" dirty="0" smtClean="0"/>
              <a:t>University of </a:t>
            </a:r>
            <a:r>
              <a:rPr lang="en-GB" sz="3500" dirty="0" err="1" smtClean="0"/>
              <a:t>trieste</a:t>
            </a: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294965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85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</a:t>
            </a:r>
            <a:r>
              <a:rPr lang="en-US" sz="4000" spc="123" dirty="0" smtClean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 smtClean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42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2d art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2712721"/>
            <a:ext cx="16446698" cy="5002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Let’s begin by looking at paintings and other manifestations of two-dimensional art.</a:t>
            </a:r>
          </a:p>
        </p:txBody>
      </p:sp>
    </p:spTree>
    <p:extLst>
      <p:ext uri="{BB962C8B-B14F-4D97-AF65-F5344CB8AC3E}">
        <p14:creationId xmlns:p14="http://schemas.microsoft.com/office/powerpoint/2010/main" val="352358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analysing</a:t>
            </a:r>
            <a:r>
              <a:rPr lang="en-US" sz="6000" dirty="0" smtClean="0"/>
              <a:t> artefacts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Visible details: images, </a:t>
            </a:r>
            <a:r>
              <a:rPr lang="en-US" sz="4000" dirty="0" err="1" smtClean="0"/>
              <a:t>colour</a:t>
            </a:r>
            <a:r>
              <a:rPr lang="en-US" sz="4000" dirty="0" smtClean="0"/>
              <a:t>, light, etc.</a:t>
            </a: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Invisible details: historical context, artist’s background, etc.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26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Ancient art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Originally ancient art was focused almost exclusively on religious subjects.</a:t>
            </a:r>
          </a:p>
          <a:p>
            <a:pPr marL="0" indent="0">
              <a:buNone/>
            </a:pPr>
            <a:r>
              <a:rPr lang="en-US" dirty="0" smtClean="0"/>
              <a:t>The artists are often unknown.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368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ancient art works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Famous icons, m</a:t>
            </a:r>
            <a:r>
              <a:rPr lang="en-US" sz="4000" dirty="0" smtClean="0"/>
              <a:t>osaics, frescoes, etc.</a:t>
            </a:r>
          </a:p>
          <a:p>
            <a:pPr marL="0" indent="0">
              <a:buNone/>
            </a:pPr>
            <a:r>
              <a:rPr lang="en-US" dirty="0" smtClean="0"/>
              <a:t>E.g. Ravenna, Aquileia.</a:t>
            </a:r>
            <a:endParaRPr lang="en-US" sz="4000" dirty="0" smtClean="0"/>
          </a:p>
          <a:p>
            <a:pPr marL="0" indent="0">
              <a:buNone/>
            </a:pPr>
            <a:r>
              <a:rPr lang="en-US" dirty="0" err="1" smtClean="0"/>
              <a:t>Recognise</a:t>
            </a:r>
            <a:r>
              <a:rPr lang="en-US" dirty="0" smtClean="0"/>
              <a:t> major works: historical and geographical provenance, where to find the works now.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358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renaissance art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Originally Renaissance art was also focused on religious or mythical themes. This was also a means of communication for a largely illiterate population.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465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Renaissance art works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Veronese, </a:t>
            </a:r>
            <a:r>
              <a:rPr lang="en-US" dirty="0" smtClean="0"/>
              <a:t>B</a:t>
            </a:r>
            <a:r>
              <a:rPr lang="en-US" sz="4000" dirty="0" smtClean="0"/>
              <a:t>otticelli, etc.</a:t>
            </a:r>
          </a:p>
          <a:p>
            <a:pPr marL="0" indent="0">
              <a:buNone/>
            </a:pPr>
            <a:r>
              <a:rPr lang="en-US" dirty="0" err="1" smtClean="0"/>
              <a:t>Recognise</a:t>
            </a:r>
            <a:r>
              <a:rPr lang="en-US" dirty="0" smtClean="0"/>
              <a:t> major works: historical and geographical provenance, where to find the paintings now.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597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impressionist art works</a:t>
            </a:r>
            <a:endParaRPr lang="en-US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67209" y="3065311"/>
            <a:ext cx="16446698" cy="46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Monet, Millais, </a:t>
            </a:r>
            <a:r>
              <a:rPr lang="en-US" sz="4000" dirty="0" err="1" smtClean="0"/>
              <a:t>Cèzanne</a:t>
            </a:r>
            <a:r>
              <a:rPr lang="en-US" sz="4000" dirty="0" smtClean="0"/>
              <a:t>, etc.</a:t>
            </a:r>
          </a:p>
          <a:p>
            <a:pPr marL="0" indent="0">
              <a:buNone/>
            </a:pPr>
            <a:r>
              <a:rPr lang="en-US" dirty="0" err="1" smtClean="0"/>
              <a:t>Recognise</a:t>
            </a:r>
            <a:r>
              <a:rPr lang="en-US" dirty="0" smtClean="0"/>
              <a:t> major works: historical and geographical provenance, where to find the paintings now.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863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10729</TotalTime>
  <Words>524</Words>
  <Application>Microsoft Office PowerPoint</Application>
  <PresentationFormat>Personalitzat</PresentationFormat>
  <Paragraphs>96</Paragraphs>
  <Slides>22</Slides>
  <Notes>21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PRIMA PAGINA - TITOLO</vt:lpstr>
      <vt:lpstr>Static arts</vt:lpstr>
      <vt:lpstr>Static arts</vt:lpstr>
      <vt:lpstr>2d art</vt:lpstr>
      <vt:lpstr>analysing artefacts</vt:lpstr>
      <vt:lpstr>Ancient art</vt:lpstr>
      <vt:lpstr>ancient art works</vt:lpstr>
      <vt:lpstr>renaissance art</vt:lpstr>
      <vt:lpstr>Renaissance art works</vt:lpstr>
      <vt:lpstr>impressionist art works</vt:lpstr>
      <vt:lpstr>abstract art works</vt:lpstr>
      <vt:lpstr>Recognition of static arts</vt:lpstr>
      <vt:lpstr>ancient sculpture</vt:lpstr>
      <vt:lpstr>ancient sculpture</vt:lpstr>
      <vt:lpstr>renaissance sculpture</vt:lpstr>
      <vt:lpstr>modern abstract sculpture</vt:lpstr>
      <vt:lpstr>Recognising important landmarks</vt:lpstr>
      <vt:lpstr>minor landmarks</vt:lpstr>
      <vt:lpstr>Linking art to museums</vt:lpstr>
      <vt:lpstr>selection</vt:lpstr>
      <vt:lpstr>Static arts</vt:lpstr>
      <vt:lpstr>Presentació del PowerPoint</vt:lpstr>
      <vt:lpstr>Presentació del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arts</dc:title>
  <dc:subject/>
  <dc:creator>Marta Rial Pan</dc:creator>
  <cp:keywords/>
  <dc:description/>
  <cp:lastModifiedBy>Marta Rial Pan</cp:lastModifiedBy>
  <cp:revision>250</cp:revision>
  <dcterms:created xsi:type="dcterms:W3CDTF">2016-10-18T07:38:44Z</dcterms:created>
  <dcterms:modified xsi:type="dcterms:W3CDTF">2019-02-15T16:49:38Z</dcterms:modified>
  <cp:category/>
</cp:coreProperties>
</file>