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  <Override PartName="/ppt/media/audio2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2" r:id="rId2"/>
    <p:sldId id="326" r:id="rId3"/>
    <p:sldId id="330" r:id="rId4"/>
    <p:sldId id="327" r:id="rId5"/>
    <p:sldId id="286" r:id="rId6"/>
    <p:sldId id="306" r:id="rId7"/>
    <p:sldId id="307" r:id="rId8"/>
    <p:sldId id="309" r:id="rId9"/>
    <p:sldId id="316" r:id="rId10"/>
    <p:sldId id="319" r:id="rId11"/>
    <p:sldId id="320" r:id="rId12"/>
    <p:sldId id="321" r:id="rId13"/>
    <p:sldId id="310" r:id="rId14"/>
    <p:sldId id="311" r:id="rId15"/>
    <p:sldId id="312" r:id="rId16"/>
    <p:sldId id="313" r:id="rId17"/>
    <p:sldId id="328" r:id="rId18"/>
    <p:sldId id="331" r:id="rId19"/>
    <p:sldId id="325" r:id="rId20"/>
    <p:sldId id="329" r:id="rId21"/>
    <p:sldId id="333" r:id="rId22"/>
    <p:sldId id="334" r:id="rId23"/>
    <p:sldId id="335" r:id="rId24"/>
  </p:sldIdLst>
  <p:sldSz cx="18288000" cy="10287000"/>
  <p:notesSz cx="6797675" cy="9926638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0293" autoAdjust="0"/>
  </p:normalViewPr>
  <p:slideViewPr>
    <p:cSldViewPr snapToGrid="0">
      <p:cViewPr varScale="1">
        <p:scale>
          <a:sx n="29" d="100"/>
          <a:sy n="29" d="100"/>
        </p:scale>
        <p:origin x="-1782" y="-96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pPr/>
              <a:t>2/15/2019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00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030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08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image" Target="../media/image2.gi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image" Target="../media/image2.gi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2" y="6131588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3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7" y="8951767"/>
            <a:ext cx="13716000" cy="682901"/>
          </a:xfrm>
          <a:prstGeom prst="rect">
            <a:avLst/>
          </a:prstGeom>
        </p:spPr>
        <p:txBody>
          <a:bodyPr vert="horz" lIns="137160" tIns="68580" rIns="137160" bIns="6858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University of Trieste, Via </a:t>
            </a:r>
            <a:r>
              <a:rPr lang="en-US" sz="900" dirty="0" err="1">
                <a:latin typeface="+mn-lt"/>
              </a:rPr>
              <a:t>Filzi</a:t>
            </a:r>
            <a:r>
              <a:rPr lang="en-US" sz="900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Project </a:t>
            </a:r>
            <a:r>
              <a:rPr lang="en-US" sz="900" dirty="0" err="1">
                <a:latin typeface="+mn-lt"/>
              </a:rPr>
              <a:t>numberStudies</a:t>
            </a:r>
            <a:r>
              <a:rPr lang="en-US" sz="900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6000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0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72" y="647379"/>
            <a:ext cx="16672263" cy="1135047"/>
          </a:xfrm>
          <a:prstGeom prst="rect">
            <a:avLst/>
          </a:prstGeom>
        </p:spPr>
        <p:txBody>
          <a:bodyPr/>
          <a:lstStyle>
            <a:lvl1pPr algn="ctr">
              <a:defRPr sz="7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the unit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31" y="125965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503504" y="3705293"/>
            <a:ext cx="13715999" cy="6774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presenter’s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sp>
        <p:nvSpPr>
          <p:cNvPr id="11" name="Segnaposto tes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presenter’s</a:t>
            </a:r>
            <a:r>
              <a:rPr lang="pl-PL" dirty="0"/>
              <a:t> </a:t>
            </a:r>
            <a:r>
              <a:rPr lang="pl-PL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54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Outro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2" y="6131588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4050"/>
              <a:t>Edited by: editor’s first and last name</a:t>
            </a:r>
            <a:endParaRPr lang="pl-PL" sz="4050" dirty="0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3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7" y="8951767"/>
            <a:ext cx="13716000" cy="682901"/>
          </a:xfrm>
          <a:prstGeom prst="rect">
            <a:avLst/>
          </a:prstGeom>
        </p:spPr>
        <p:txBody>
          <a:bodyPr vert="horz" lIns="137160" tIns="68580" rIns="137160" bIns="6858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University of Trieste, Via </a:t>
            </a:r>
            <a:r>
              <a:rPr lang="en-US" sz="900" dirty="0" err="1">
                <a:latin typeface="+mn-lt"/>
              </a:rPr>
              <a:t>Filzi</a:t>
            </a:r>
            <a:r>
              <a:rPr lang="en-US" sz="900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Project </a:t>
            </a:r>
            <a:r>
              <a:rPr lang="en-US" sz="900" dirty="0" err="1">
                <a:latin typeface="+mn-lt"/>
              </a:rPr>
              <a:t>numberStudies</a:t>
            </a:r>
            <a:r>
              <a:rPr lang="en-US" sz="900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6000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0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</p:spPr>
        <p:txBody>
          <a:bodyPr/>
          <a:lstStyle>
            <a:lvl1pPr algn="ctr">
              <a:defRPr sz="7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the unit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x</a:t>
            </a:r>
          </a:p>
          <a:p>
            <a:pPr lvl="0"/>
            <a:r>
              <a:rPr lang="pl-PL" dirty="0"/>
              <a:t>Unit x</a:t>
            </a:r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31" y="125965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192456" y="3410846"/>
            <a:ext cx="13715999" cy="674450"/>
          </a:xfrm>
          <a:prstGeom prst="rect">
            <a:avLst/>
          </a:prstGeom>
        </p:spPr>
        <p:txBody>
          <a:bodyPr/>
          <a:lstStyle>
            <a:lvl1pPr marL="0" marR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Prepared</a:t>
            </a:r>
            <a:r>
              <a:rPr lang="pl-PL" dirty="0"/>
              <a:t> by: </a:t>
            </a:r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12" name="Segnaposto tes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Authors</a:t>
            </a:r>
            <a:r>
              <a:rPr lang="pl-PL" dirty="0"/>
              <a:t>’ </a:t>
            </a:r>
            <a:r>
              <a:rPr lang="pl-PL" dirty="0" err="1"/>
              <a:t>affiliation</a:t>
            </a:r>
            <a:endParaRPr lang="it-IT" dirty="0"/>
          </a:p>
        </p:txBody>
      </p:sp>
      <p:sp>
        <p:nvSpPr>
          <p:cNvPr id="13" name="Segnaposto testo 25"/>
          <p:cNvSpPr>
            <a:spLocks noGrp="1"/>
          </p:cNvSpPr>
          <p:nvPr>
            <p:ph type="body" sz="quarter" idx="13" hasCustomPrompt="1"/>
          </p:nvPr>
        </p:nvSpPr>
        <p:spPr>
          <a:xfrm>
            <a:off x="2192456" y="4050262"/>
            <a:ext cx="13715999" cy="674450"/>
          </a:xfrm>
          <a:prstGeom prst="rect">
            <a:avLst/>
          </a:prstGeom>
        </p:spPr>
        <p:txBody>
          <a:bodyPr/>
          <a:lstStyle>
            <a:lvl1pPr marL="0" marR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edited</a:t>
            </a:r>
            <a:r>
              <a:rPr lang="pl-PL" dirty="0"/>
              <a:t> by: </a:t>
            </a:r>
            <a:r>
              <a:rPr lang="pl-PL" dirty="0" err="1"/>
              <a:t>editor’s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297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3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40" r:id="rId16"/>
    <p:sldLayoutId id="2147483741" r:id="rId17"/>
    <p:sldLayoutId id="2147483742" r:id="rId18"/>
    <p:sldLayoutId id="2147483743" r:id="rId19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1" name="click.wav"/>
          </p:stSnd>
        </p:sndAc>
      </p:transition>
    </mc:Choice>
    <mc:Fallback xmlns="">
      <p:transition spd="slow">
        <p:sndAc>
          <p:stSnd>
            <p:snd r:embed="rId22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audio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Ad for Static arts</a:t>
            </a:r>
            <a:endParaRPr lang="en-GB" sz="66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Module </a:t>
            </a:r>
            <a:r>
              <a:rPr lang="en-GB" sz="4000" dirty="0" smtClean="0"/>
              <a:t>4</a:t>
            </a:r>
            <a:endParaRPr lang="en-GB" sz="4000" dirty="0"/>
          </a:p>
          <a:p>
            <a:r>
              <a:rPr lang="en-GB" sz="4000" dirty="0"/>
              <a:t>Unit </a:t>
            </a:r>
            <a:r>
              <a:rPr lang="en-GB" sz="4000" dirty="0" smtClean="0"/>
              <a:t>3</a:t>
            </a:r>
            <a:endParaRPr lang="en-GB" sz="4000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1"/>
          </p:nvPr>
        </p:nvSpPr>
        <p:spPr>
          <a:xfrm>
            <a:off x="1315573" y="3603243"/>
            <a:ext cx="16091859" cy="677471"/>
          </a:xfrm>
        </p:spPr>
        <p:txBody>
          <a:bodyPr>
            <a:normAutofit/>
          </a:bodyPr>
          <a:lstStyle/>
          <a:p>
            <a:r>
              <a:rPr lang="en-GB" sz="3500" dirty="0" smtClean="0"/>
              <a:t>Chris </a:t>
            </a:r>
            <a:r>
              <a:rPr lang="en-GB" sz="3500" dirty="0" err="1" smtClean="0"/>
              <a:t>taylor</a:t>
            </a:r>
            <a:endParaRPr lang="en-GB" sz="3500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2"/>
          </p:nvPr>
        </p:nvSpPr>
        <p:spPr>
          <a:xfrm>
            <a:off x="2286000" y="4444163"/>
            <a:ext cx="13715999" cy="67445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University of </a:t>
            </a:r>
            <a:r>
              <a:rPr lang="en-GB" sz="3500" dirty="0" err="1" smtClean="0"/>
              <a:t>trieste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296384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Concision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Screen AD </a:t>
            </a:r>
            <a:r>
              <a:rPr lang="it-IT" dirty="0" err="1" smtClean="0"/>
              <a:t>generally</a:t>
            </a:r>
            <a:r>
              <a:rPr lang="it-IT" dirty="0" smtClean="0"/>
              <a:t> </a:t>
            </a:r>
            <a:r>
              <a:rPr lang="it-IT" dirty="0" err="1" smtClean="0"/>
              <a:t>requires</a:t>
            </a:r>
            <a:r>
              <a:rPr lang="it-IT" dirty="0" smtClean="0"/>
              <a:t> the use of short, </a:t>
            </a:r>
            <a:r>
              <a:rPr lang="it-IT" dirty="0" err="1" smtClean="0"/>
              <a:t>simple</a:t>
            </a:r>
            <a:r>
              <a:rPr lang="it-IT" dirty="0" smtClean="0"/>
              <a:t>, </a:t>
            </a:r>
            <a:r>
              <a:rPr lang="it-IT" dirty="0" err="1" smtClean="0"/>
              <a:t>paratactic</a:t>
            </a:r>
            <a:r>
              <a:rPr lang="it-IT" dirty="0" smtClean="0"/>
              <a:t> </a:t>
            </a:r>
            <a:r>
              <a:rPr lang="it-IT" dirty="0" err="1" smtClean="0"/>
              <a:t>sentences</a:t>
            </a:r>
            <a:r>
              <a:rPr lang="it-IT" dirty="0" smtClean="0"/>
              <a:t>,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static</a:t>
            </a:r>
            <a:r>
              <a:rPr lang="it-IT" dirty="0" smtClean="0"/>
              <a:t> art AD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subject</a:t>
            </a:r>
            <a:r>
              <a:rPr lang="it-IT" dirty="0" smtClean="0"/>
              <a:t> to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strict</a:t>
            </a:r>
            <a:r>
              <a:rPr lang="it-IT" dirty="0" smtClean="0"/>
              <a:t> </a:t>
            </a:r>
            <a:r>
              <a:rPr lang="it-IT" dirty="0" err="1" smtClean="0"/>
              <a:t>limitations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334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timing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Timing </a:t>
            </a:r>
            <a:r>
              <a:rPr lang="it-IT" dirty="0" err="1" smtClean="0"/>
              <a:t>is</a:t>
            </a:r>
            <a:r>
              <a:rPr lang="it-IT" dirty="0" smtClean="0"/>
              <a:t> of </a:t>
            </a:r>
            <a:r>
              <a:rPr lang="it-IT" dirty="0" err="1" smtClean="0"/>
              <a:t>paramount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r>
              <a:rPr lang="it-IT" dirty="0" smtClean="0"/>
              <a:t> in screen AD </a:t>
            </a:r>
            <a:r>
              <a:rPr lang="it-IT" dirty="0" err="1" smtClean="0"/>
              <a:t>where</a:t>
            </a:r>
            <a:r>
              <a:rPr lang="it-IT" dirty="0" smtClean="0"/>
              <a:t> the text </a:t>
            </a:r>
            <a:r>
              <a:rPr lang="it-IT" dirty="0" err="1" smtClean="0"/>
              <a:t>has</a:t>
            </a:r>
            <a:r>
              <a:rPr lang="it-IT" dirty="0" smtClean="0"/>
              <a:t> to be </a:t>
            </a:r>
            <a:r>
              <a:rPr lang="it-IT" dirty="0" err="1" smtClean="0"/>
              <a:t>inserted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stretches</a:t>
            </a:r>
            <a:r>
              <a:rPr lang="it-IT" dirty="0" smtClean="0"/>
              <a:t> of </a:t>
            </a:r>
            <a:r>
              <a:rPr lang="it-IT" dirty="0" err="1" smtClean="0"/>
              <a:t>dialogue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in </a:t>
            </a:r>
            <a:r>
              <a:rPr lang="it-IT" dirty="0" err="1" smtClean="0"/>
              <a:t>static</a:t>
            </a:r>
            <a:r>
              <a:rPr lang="it-IT" dirty="0" smtClean="0"/>
              <a:t> art AD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unnecessary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482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synchronisation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Whereas</a:t>
            </a:r>
            <a:r>
              <a:rPr lang="it-IT" dirty="0" smtClean="0"/>
              <a:t> in screen AD, the text </a:t>
            </a:r>
            <a:r>
              <a:rPr lang="it-IT" dirty="0" err="1" smtClean="0"/>
              <a:t>has</a:t>
            </a:r>
            <a:r>
              <a:rPr lang="it-IT" dirty="0" smtClean="0"/>
              <a:t> to be </a:t>
            </a:r>
            <a:r>
              <a:rPr lang="it-IT" dirty="0" err="1" smtClean="0"/>
              <a:t>synchronised</a:t>
            </a:r>
            <a:r>
              <a:rPr lang="it-IT" dirty="0" smtClean="0"/>
              <a:t> with the </a:t>
            </a:r>
            <a:r>
              <a:rPr lang="it-IT" dirty="0" err="1" smtClean="0"/>
              <a:t>moving</a:t>
            </a:r>
            <a:r>
              <a:rPr lang="it-IT" dirty="0" smtClean="0"/>
              <a:t> </a:t>
            </a:r>
            <a:r>
              <a:rPr lang="it-IT" dirty="0" err="1" smtClean="0"/>
              <a:t>pictures</a:t>
            </a:r>
            <a:r>
              <a:rPr lang="it-IT" dirty="0" smtClean="0"/>
              <a:t>, </a:t>
            </a:r>
            <a:r>
              <a:rPr lang="it-IT" dirty="0" err="1" smtClean="0"/>
              <a:t>static</a:t>
            </a:r>
            <a:r>
              <a:rPr lang="it-IT" dirty="0" smtClean="0"/>
              <a:t> art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require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precision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024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appraisal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3325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 smtClean="0"/>
              <a:t>While</a:t>
            </a:r>
            <a:r>
              <a:rPr lang="it-IT" dirty="0" smtClean="0"/>
              <a:t> for AD in general the use of </a:t>
            </a:r>
            <a:r>
              <a:rPr lang="it-IT" dirty="0" err="1" smtClean="0"/>
              <a:t>appraisal</a:t>
            </a:r>
            <a:r>
              <a:rPr lang="it-IT" dirty="0" smtClean="0"/>
              <a:t> (personal </a:t>
            </a:r>
            <a:r>
              <a:rPr lang="it-IT" dirty="0" err="1" smtClean="0"/>
              <a:t>interpretations</a:t>
            </a:r>
            <a:r>
              <a:rPr lang="it-IT" dirty="0" smtClean="0"/>
              <a:t>, </a:t>
            </a:r>
            <a:r>
              <a:rPr lang="it-IT" dirty="0" err="1" smtClean="0"/>
              <a:t>subjective</a:t>
            </a:r>
            <a:r>
              <a:rPr lang="it-IT" dirty="0" smtClean="0"/>
              <a:t> </a:t>
            </a:r>
            <a:r>
              <a:rPr lang="it-IT" dirty="0" err="1" smtClean="0"/>
              <a:t>description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either</a:t>
            </a:r>
            <a:r>
              <a:rPr lang="it-IT" dirty="0" smtClean="0"/>
              <a:t> </a:t>
            </a:r>
            <a:r>
              <a:rPr lang="it-IT" dirty="0" err="1" smtClean="0"/>
              <a:t>frowned</a:t>
            </a:r>
            <a:r>
              <a:rPr lang="it-IT" dirty="0" smtClean="0"/>
              <a:t> </a:t>
            </a:r>
            <a:r>
              <a:rPr lang="it-IT" dirty="0" err="1" smtClean="0"/>
              <a:t>upon</a:t>
            </a:r>
            <a:r>
              <a:rPr lang="it-IT" dirty="0" smtClean="0"/>
              <a:t> or </a:t>
            </a:r>
            <a:r>
              <a:rPr lang="it-IT" dirty="0" err="1" smtClean="0"/>
              <a:t>acceptable</a:t>
            </a:r>
            <a:r>
              <a:rPr lang="it-IT" dirty="0" smtClean="0"/>
              <a:t> in small </a:t>
            </a:r>
            <a:r>
              <a:rPr lang="it-IT" dirty="0" err="1" smtClean="0"/>
              <a:t>doses</a:t>
            </a:r>
            <a:r>
              <a:rPr lang="it-IT" dirty="0" smtClean="0"/>
              <a:t>, </a:t>
            </a:r>
            <a:r>
              <a:rPr lang="it-IT" dirty="0" err="1" smtClean="0"/>
              <a:t>museum</a:t>
            </a:r>
            <a:r>
              <a:rPr lang="it-IT" dirty="0" smtClean="0"/>
              <a:t> AD </a:t>
            </a:r>
            <a:r>
              <a:rPr lang="it-IT" dirty="0" err="1" smtClean="0"/>
              <a:t>allows</a:t>
            </a:r>
            <a:r>
              <a:rPr lang="it-IT" dirty="0" smtClean="0"/>
              <a:t> for more liberty 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respect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38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Example of appraisal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3325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phrase</a:t>
            </a:r>
            <a:r>
              <a:rPr lang="it-IT" dirty="0" smtClean="0"/>
              <a:t> ‘a beautiful girl’ in film </a:t>
            </a:r>
            <a:r>
              <a:rPr lang="it-IT" dirty="0" err="1" smtClean="0"/>
              <a:t>translation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subjective</a:t>
            </a:r>
            <a:r>
              <a:rPr lang="it-IT" dirty="0" smtClean="0"/>
              <a:t> opinion and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avoided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 err="1" smtClean="0"/>
              <a:t>describing</a:t>
            </a:r>
            <a:r>
              <a:rPr lang="it-IT" dirty="0" smtClean="0"/>
              <a:t> art, more </a:t>
            </a:r>
            <a:r>
              <a:rPr lang="it-IT" dirty="0" err="1" smtClean="0"/>
              <a:t>flexibility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afforded</a:t>
            </a:r>
            <a:r>
              <a:rPr lang="it-IT" dirty="0" smtClean="0"/>
              <a:t> the </a:t>
            </a:r>
            <a:r>
              <a:rPr lang="it-IT" dirty="0" err="1" smtClean="0"/>
              <a:t>describer</a:t>
            </a:r>
            <a:r>
              <a:rPr lang="it-IT" dirty="0" smtClean="0"/>
              <a:t> e.g., ‘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magnificent</a:t>
            </a:r>
            <a:r>
              <a:rPr lang="it-IT" dirty="0" smtClean="0"/>
              <a:t> 17th </a:t>
            </a:r>
            <a:r>
              <a:rPr lang="it-IT" dirty="0" err="1" smtClean="0"/>
              <a:t>century</a:t>
            </a:r>
            <a:r>
              <a:rPr lang="it-IT" dirty="0" smtClean="0"/>
              <a:t> </a:t>
            </a:r>
            <a:r>
              <a:rPr lang="it-IT" dirty="0" err="1" smtClean="0"/>
              <a:t>tapestries</a:t>
            </a:r>
            <a:r>
              <a:rPr lang="it-IT" dirty="0" smtClean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19808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 example from </a:t>
            </a:r>
            <a:r>
              <a:rPr lang="en-US" sz="6000" dirty="0" err="1" smtClean="0"/>
              <a:t>miramare</a:t>
            </a:r>
            <a:r>
              <a:rPr lang="en-US" sz="6000" dirty="0" smtClean="0"/>
              <a:t> castle, </a:t>
            </a:r>
            <a:r>
              <a:rPr lang="en-US" sz="6000" dirty="0" err="1" smtClean="0"/>
              <a:t>trieste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3178715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… the </a:t>
            </a:r>
            <a:r>
              <a:rPr lang="it-IT" dirty="0" err="1" smtClean="0"/>
              <a:t>walls</a:t>
            </a:r>
            <a:r>
              <a:rPr lang="it-IT" dirty="0" smtClean="0"/>
              <a:t> are </a:t>
            </a:r>
            <a:r>
              <a:rPr lang="it-IT" dirty="0" err="1" smtClean="0"/>
              <a:t>covered</a:t>
            </a:r>
            <a:r>
              <a:rPr lang="it-IT" dirty="0" smtClean="0"/>
              <a:t> with </a:t>
            </a:r>
            <a:r>
              <a:rPr lang="it-IT" u="sng" dirty="0" err="1" smtClean="0"/>
              <a:t>rich</a:t>
            </a:r>
            <a:r>
              <a:rPr lang="it-IT" dirty="0" smtClean="0"/>
              <a:t>, </a:t>
            </a:r>
            <a:r>
              <a:rPr lang="it-IT" dirty="0" err="1" smtClean="0"/>
              <a:t>cream</a:t>
            </a:r>
            <a:r>
              <a:rPr lang="it-IT" dirty="0" smtClean="0"/>
              <a:t>-coloured </a:t>
            </a:r>
            <a:r>
              <a:rPr lang="it-IT" dirty="0" err="1" smtClean="0"/>
              <a:t>silk</a:t>
            </a:r>
            <a:r>
              <a:rPr lang="it-IT" dirty="0" smtClean="0"/>
              <a:t>, </a:t>
            </a:r>
            <a:r>
              <a:rPr lang="it-IT" dirty="0" err="1" smtClean="0"/>
              <a:t>hand</a:t>
            </a:r>
            <a:r>
              <a:rPr lang="it-IT" dirty="0" smtClean="0"/>
              <a:t> </a:t>
            </a:r>
            <a:r>
              <a:rPr lang="it-IT" dirty="0" err="1" smtClean="0"/>
              <a:t>painted</a:t>
            </a:r>
            <a:r>
              <a:rPr lang="it-IT" dirty="0" smtClean="0"/>
              <a:t> with </a:t>
            </a:r>
            <a:r>
              <a:rPr lang="it-IT" dirty="0" err="1" smtClean="0"/>
              <a:t>floral</a:t>
            </a:r>
            <a:r>
              <a:rPr lang="it-IT" dirty="0" smtClean="0"/>
              <a:t> </a:t>
            </a:r>
            <a:r>
              <a:rPr lang="it-IT" dirty="0" err="1" smtClean="0"/>
              <a:t>patterns</a:t>
            </a:r>
            <a:r>
              <a:rPr lang="it-IT" dirty="0" smtClean="0"/>
              <a:t> to </a:t>
            </a:r>
            <a:r>
              <a:rPr lang="it-IT" dirty="0" err="1" smtClean="0"/>
              <a:t>achieve</a:t>
            </a:r>
            <a:r>
              <a:rPr lang="it-IT" dirty="0" smtClean="0"/>
              <a:t> a </a:t>
            </a:r>
            <a:r>
              <a:rPr lang="it-IT" u="sng" dirty="0" err="1" smtClean="0"/>
              <a:t>perfect</a:t>
            </a:r>
            <a:r>
              <a:rPr lang="it-IT" dirty="0" smtClean="0"/>
              <a:t> </a:t>
            </a:r>
            <a:r>
              <a:rPr lang="it-IT" dirty="0" err="1" smtClean="0"/>
              <a:t>oriental</a:t>
            </a:r>
            <a:r>
              <a:rPr lang="it-IT" dirty="0" smtClean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19808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Analysis and criticism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3325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</a:t>
            </a:r>
            <a:r>
              <a:rPr lang="it-IT" dirty="0" err="1" smtClean="0"/>
              <a:t>able</a:t>
            </a:r>
            <a:r>
              <a:rPr lang="it-IT" dirty="0" smtClean="0"/>
              <a:t> to </a:t>
            </a:r>
            <a:r>
              <a:rPr lang="it-IT" dirty="0" err="1" smtClean="0"/>
              <a:t>analyse</a:t>
            </a:r>
            <a:r>
              <a:rPr lang="it-IT" dirty="0" smtClean="0"/>
              <a:t> and </a:t>
            </a:r>
            <a:r>
              <a:rPr lang="it-IT" dirty="0" err="1" smtClean="0"/>
              <a:t>criticise</a:t>
            </a:r>
            <a:r>
              <a:rPr lang="it-IT" dirty="0" smtClean="0"/>
              <a:t>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ADs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To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extent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the </a:t>
            </a:r>
            <a:r>
              <a:rPr lang="it-IT" dirty="0" err="1" smtClean="0"/>
              <a:t>considerations</a:t>
            </a:r>
            <a:r>
              <a:rPr lang="it-IT" dirty="0" smtClean="0"/>
              <a:t> (</a:t>
            </a:r>
            <a:r>
              <a:rPr lang="it-IT" dirty="0" err="1" smtClean="0"/>
              <a:t>slides</a:t>
            </a:r>
            <a:r>
              <a:rPr lang="it-IT" dirty="0" smtClean="0"/>
              <a:t> 2-4)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followed</a:t>
            </a:r>
            <a:r>
              <a:rPr lang="it-IT" dirty="0" smtClean="0"/>
              <a:t>?</a:t>
            </a:r>
            <a:r>
              <a:rPr lang="it-IT" dirty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sufficient</a:t>
            </a:r>
            <a:r>
              <a:rPr lang="it-IT" dirty="0" smtClean="0"/>
              <a:t> or </a:t>
            </a:r>
            <a:r>
              <a:rPr lang="it-IT" dirty="0" err="1" smtClean="0"/>
              <a:t>too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detail</a:t>
            </a:r>
            <a:r>
              <a:rPr lang="it-IT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165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Analysis and </a:t>
            </a:r>
            <a:r>
              <a:rPr lang="it-IT" dirty="0" err="1" smtClean="0"/>
              <a:t>criticism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Are the </a:t>
            </a:r>
            <a:r>
              <a:rPr lang="it-IT" dirty="0" err="1"/>
              <a:t>features</a:t>
            </a:r>
            <a:r>
              <a:rPr lang="it-IT" dirty="0"/>
              <a:t> </a:t>
            </a:r>
            <a:r>
              <a:rPr lang="it-IT" dirty="0" err="1"/>
              <a:t>described</a:t>
            </a:r>
            <a:r>
              <a:rPr lang="it-IT" dirty="0"/>
              <a:t> </a:t>
            </a:r>
            <a:r>
              <a:rPr lang="it-IT" dirty="0" err="1"/>
              <a:t>suitable</a:t>
            </a:r>
            <a:r>
              <a:rPr lang="it-IT" dirty="0"/>
              <a:t> for the audience (art lovers, </a:t>
            </a:r>
            <a:r>
              <a:rPr lang="it-IT" dirty="0" err="1"/>
              <a:t>ordinary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of the public, the </a:t>
            </a:r>
            <a:r>
              <a:rPr lang="it-IT" dirty="0" err="1"/>
              <a:t>elderly</a:t>
            </a:r>
            <a:r>
              <a:rPr lang="it-IT" dirty="0"/>
              <a:t>, </a:t>
            </a:r>
            <a:r>
              <a:rPr lang="it-IT" dirty="0" err="1"/>
              <a:t>children</a:t>
            </a:r>
            <a:r>
              <a:rPr lang="it-IT" dirty="0" smtClean="0"/>
              <a:t>)?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180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Analysis and </a:t>
            </a:r>
            <a:r>
              <a:rPr lang="it-IT" dirty="0" err="1" smtClean="0"/>
              <a:t>criticism</a:t>
            </a:r>
            <a:r>
              <a:rPr lang="it-IT" dirty="0" smtClean="0"/>
              <a:t> (3)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linguistic</a:t>
            </a:r>
            <a:r>
              <a:rPr lang="it-IT" dirty="0"/>
              <a:t> and </a:t>
            </a:r>
            <a:r>
              <a:rPr lang="it-IT" dirty="0" err="1"/>
              <a:t>textual</a:t>
            </a:r>
            <a:r>
              <a:rPr lang="it-IT" dirty="0"/>
              <a:t> </a:t>
            </a:r>
            <a:r>
              <a:rPr lang="it-IT" dirty="0" err="1"/>
              <a:t>features</a:t>
            </a:r>
            <a:r>
              <a:rPr lang="it-IT" dirty="0"/>
              <a:t> of the </a:t>
            </a:r>
            <a:r>
              <a:rPr lang="it-IT" dirty="0" err="1"/>
              <a:t>genre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applied</a:t>
            </a:r>
            <a:r>
              <a:rPr lang="it-IT" dirty="0"/>
              <a:t>?</a:t>
            </a:r>
          </a:p>
          <a:p>
            <a:pPr marL="0" indent="0">
              <a:buNone/>
            </a:pP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sufficient</a:t>
            </a:r>
            <a:r>
              <a:rPr lang="it-IT" dirty="0"/>
              <a:t>, or </a:t>
            </a:r>
            <a:r>
              <a:rPr lang="it-IT" dirty="0" err="1"/>
              <a:t>too</a:t>
            </a:r>
            <a:r>
              <a:rPr lang="it-IT" dirty="0"/>
              <a:t> </a:t>
            </a:r>
            <a:r>
              <a:rPr lang="it-IT" dirty="0" err="1"/>
              <a:t>much</a:t>
            </a:r>
            <a:r>
              <a:rPr lang="it-IT" dirty="0"/>
              <a:t>, </a:t>
            </a:r>
            <a:r>
              <a:rPr lang="it-IT" dirty="0" err="1"/>
              <a:t>appraisal</a:t>
            </a:r>
            <a:r>
              <a:rPr lang="it-IT" dirty="0"/>
              <a:t>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907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of a woman with a dog" title="Giuseppe De Nittis, Signora col cane (Ritorno dalle corse) (1878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791" y="634252"/>
            <a:ext cx="12392586" cy="901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68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considerations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95050" y="2994651"/>
            <a:ext cx="17223583" cy="48314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Provide general information on the work;</a:t>
            </a:r>
            <a:endParaRPr lang="it-IT" dirty="0" smtClean="0"/>
          </a:p>
          <a:p>
            <a:pPr marL="0" indent="0">
              <a:buNone/>
            </a:pPr>
            <a:r>
              <a:rPr lang="en-US" dirty="0" smtClean="0"/>
              <a:t>Give an explanation of the style, movement, period of the exhibit.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813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ANALYSIS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Please</a:t>
            </a:r>
            <a:r>
              <a:rPr lang="it-IT" dirty="0" smtClean="0"/>
              <a:t> </a:t>
            </a:r>
            <a:r>
              <a:rPr lang="it-IT" dirty="0" err="1" smtClean="0"/>
              <a:t>refer</a:t>
            </a:r>
            <a:r>
              <a:rPr lang="it-IT" dirty="0" smtClean="0"/>
              <a:t> to the </a:t>
            </a:r>
            <a:r>
              <a:rPr lang="it-IT" dirty="0" err="1" smtClean="0"/>
              <a:t>additional</a:t>
            </a:r>
            <a:r>
              <a:rPr lang="it-IT" dirty="0" smtClean="0"/>
              <a:t> video ‘AD ANALYSIS’ for </a:t>
            </a:r>
            <a:r>
              <a:rPr lang="it-IT" dirty="0" err="1" smtClean="0"/>
              <a:t>advice</a:t>
            </a:r>
            <a:r>
              <a:rPr lang="it-IT" dirty="0" smtClean="0"/>
              <a:t> on </a:t>
            </a:r>
            <a:r>
              <a:rPr lang="it-IT" dirty="0" err="1" smtClean="0"/>
              <a:t>analysing</a:t>
            </a:r>
            <a:r>
              <a:rPr lang="it-IT" dirty="0" smtClean="0"/>
              <a:t> the audio </a:t>
            </a:r>
            <a:r>
              <a:rPr lang="it-IT" dirty="0" err="1" smtClean="0"/>
              <a:t>description</a:t>
            </a:r>
            <a:r>
              <a:rPr lang="it-IT" dirty="0" smtClean="0"/>
              <a:t> of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picture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31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5"/>
          <p:cNvSpPr>
            <a:spLocks noGrp="1"/>
          </p:cNvSpPr>
          <p:nvPr>
            <p:ph type="title"/>
          </p:nvPr>
        </p:nvSpPr>
        <p:spPr>
          <a:xfrm>
            <a:off x="1025372" y="647379"/>
            <a:ext cx="16672263" cy="1135047"/>
          </a:xfrm>
        </p:spPr>
        <p:txBody>
          <a:bodyPr>
            <a:normAutofit/>
          </a:bodyPr>
          <a:lstStyle/>
          <a:p>
            <a:r>
              <a:rPr lang="en-GB" sz="6600" dirty="0" smtClean="0"/>
              <a:t>Ad for Static arts</a:t>
            </a:r>
            <a:endParaRPr lang="en-GB" sz="6600" dirty="0"/>
          </a:p>
        </p:txBody>
      </p:sp>
      <p:sp>
        <p:nvSpPr>
          <p:cNvPr id="15" name="Symbol zastępczy tekstu 6"/>
          <p:cNvSpPr>
            <a:spLocks noGrp="1"/>
          </p:cNvSpPr>
          <p:nvPr>
            <p:ph type="body" sz="quarter" idx="10"/>
          </p:nvPr>
        </p:nvSpPr>
        <p:spPr>
          <a:xfrm>
            <a:off x="2405846" y="1890418"/>
            <a:ext cx="13715999" cy="1495412"/>
          </a:xfrm>
        </p:spPr>
        <p:txBody>
          <a:bodyPr>
            <a:normAutofit/>
          </a:bodyPr>
          <a:lstStyle/>
          <a:p>
            <a:r>
              <a:rPr lang="en-GB" sz="4000" dirty="0"/>
              <a:t>Module </a:t>
            </a:r>
            <a:r>
              <a:rPr lang="en-GB" sz="4000" dirty="0" smtClean="0"/>
              <a:t>4</a:t>
            </a:r>
            <a:endParaRPr lang="en-GB" sz="4000" dirty="0"/>
          </a:p>
          <a:p>
            <a:r>
              <a:rPr lang="en-GB" sz="4000" dirty="0"/>
              <a:t>Unit </a:t>
            </a:r>
            <a:r>
              <a:rPr lang="en-GB" sz="4000" dirty="0" smtClean="0"/>
              <a:t>3</a:t>
            </a:r>
            <a:endParaRPr lang="en-GB" sz="4000" dirty="0"/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1"/>
          </p:nvPr>
        </p:nvSpPr>
        <p:spPr>
          <a:xfrm>
            <a:off x="1315573" y="3603243"/>
            <a:ext cx="16091859" cy="677471"/>
          </a:xfrm>
        </p:spPr>
        <p:txBody>
          <a:bodyPr>
            <a:normAutofit/>
          </a:bodyPr>
          <a:lstStyle/>
          <a:p>
            <a:r>
              <a:rPr lang="en-GB" sz="3500" dirty="0" smtClean="0"/>
              <a:t>Chris </a:t>
            </a:r>
            <a:r>
              <a:rPr lang="en-GB" sz="3500" dirty="0" err="1" smtClean="0"/>
              <a:t>taylor</a:t>
            </a:r>
            <a:endParaRPr lang="en-GB" sz="3500" dirty="0"/>
          </a:p>
        </p:txBody>
      </p:sp>
      <p:sp>
        <p:nvSpPr>
          <p:cNvPr id="17" name="Symbol zastępczy tekstu 8"/>
          <p:cNvSpPr>
            <a:spLocks noGrp="1"/>
          </p:cNvSpPr>
          <p:nvPr>
            <p:ph type="body" sz="quarter" idx="12"/>
          </p:nvPr>
        </p:nvSpPr>
        <p:spPr>
          <a:xfrm>
            <a:off x="2286000" y="4444163"/>
            <a:ext cx="13715999" cy="67445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University of </a:t>
            </a:r>
            <a:r>
              <a:rPr lang="en-GB" sz="3500" dirty="0" err="1" smtClean="0"/>
              <a:t>trieste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16848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2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More </a:t>
            </a:r>
            <a:r>
              <a:rPr lang="it-IT" dirty="0" err="1" smtClean="0"/>
              <a:t>considerations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Help the person with sight loss (PSL) to build up the image (</a:t>
            </a:r>
            <a:r>
              <a:rPr lang="en-US" dirty="0" err="1"/>
              <a:t>colours</a:t>
            </a:r>
            <a:r>
              <a:rPr lang="en-US" dirty="0"/>
              <a:t>, shapes, position of objects).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37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More </a:t>
            </a:r>
            <a:r>
              <a:rPr lang="it-IT" dirty="0" err="1" smtClean="0"/>
              <a:t>considerations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C</a:t>
            </a:r>
            <a:r>
              <a:rPr lang="it-IT" dirty="0" err="1" smtClean="0"/>
              <a:t>areful</a:t>
            </a:r>
            <a:r>
              <a:rPr lang="it-IT" dirty="0" smtClean="0"/>
              <a:t> use of </a:t>
            </a:r>
            <a:r>
              <a:rPr lang="it-IT" dirty="0" err="1" smtClean="0"/>
              <a:t>vocabulary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r>
              <a:rPr lang="it-IT" dirty="0" err="1" smtClean="0"/>
              <a:t>Offer</a:t>
            </a:r>
            <a:r>
              <a:rPr lang="it-IT" dirty="0" smtClean="0"/>
              <a:t> the chance to </a:t>
            </a:r>
            <a:r>
              <a:rPr lang="it-IT" dirty="0" err="1" smtClean="0"/>
              <a:t>touch</a:t>
            </a:r>
            <a:r>
              <a:rPr lang="it-IT" dirty="0" smtClean="0"/>
              <a:t> the </a:t>
            </a:r>
            <a:r>
              <a:rPr lang="it-IT" dirty="0" err="1" smtClean="0"/>
              <a:t>exhibits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96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Linguistic and textual features of ad in general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3325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AD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genre</a:t>
            </a:r>
            <a:r>
              <a:rPr lang="it-IT" dirty="0" smtClean="0"/>
              <a:t> </a:t>
            </a:r>
            <a:r>
              <a:rPr lang="it-IT" dirty="0" err="1" smtClean="0"/>
              <a:t>distinguishable</a:t>
            </a:r>
            <a:r>
              <a:rPr lang="it-IT" dirty="0" smtClean="0"/>
              <a:t> from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text.</a:t>
            </a:r>
          </a:p>
          <a:p>
            <a:pPr marL="0" indent="0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Linguistic features of ad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3325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/>
              <a:t>A</a:t>
            </a:r>
            <a:r>
              <a:rPr lang="it-IT" dirty="0" err="1" smtClean="0"/>
              <a:t>lmost</a:t>
            </a:r>
            <a:r>
              <a:rPr lang="it-IT" dirty="0" smtClean="0"/>
              <a:t>) </a:t>
            </a:r>
            <a:r>
              <a:rPr lang="it-IT" dirty="0" err="1" smtClean="0"/>
              <a:t>e</a:t>
            </a:r>
            <a:r>
              <a:rPr lang="it-IT" sz="4000" dirty="0" err="1" smtClean="0"/>
              <a:t>xclusive</a:t>
            </a:r>
            <a:r>
              <a:rPr lang="it-IT" sz="4000" dirty="0" smtClean="0"/>
              <a:t> use of </a:t>
            </a:r>
            <a:r>
              <a:rPr lang="it-IT" sz="4000" dirty="0" err="1" smtClean="0"/>
              <a:t>present</a:t>
            </a:r>
            <a:r>
              <a:rPr lang="it-IT" sz="4000" dirty="0" smtClean="0"/>
              <a:t> tense; </a:t>
            </a:r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hort, </a:t>
            </a:r>
            <a:r>
              <a:rPr lang="it-IT" dirty="0" err="1" smtClean="0"/>
              <a:t>paratactic</a:t>
            </a:r>
            <a:r>
              <a:rPr lang="it-IT" dirty="0" smtClean="0"/>
              <a:t>, </a:t>
            </a:r>
            <a:r>
              <a:rPr lang="it-IT" dirty="0" err="1" smtClean="0"/>
              <a:t>declarative</a:t>
            </a:r>
            <a:r>
              <a:rPr lang="it-IT" dirty="0" smtClean="0"/>
              <a:t> </a:t>
            </a:r>
            <a:r>
              <a:rPr lang="it-IT" dirty="0" err="1" smtClean="0"/>
              <a:t>sentences</a:t>
            </a:r>
            <a:r>
              <a:rPr lang="it-IT" sz="4000" dirty="0" smtClean="0"/>
              <a:t>;</a:t>
            </a:r>
          </a:p>
          <a:p>
            <a:pPr marL="0" indent="0">
              <a:buNone/>
            </a:pPr>
            <a:r>
              <a:rPr lang="it-IT" dirty="0"/>
              <a:t>M</a:t>
            </a:r>
            <a:r>
              <a:rPr lang="it-IT" dirty="0" smtClean="0"/>
              <a:t>ore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usual</a:t>
            </a:r>
            <a:r>
              <a:rPr lang="it-IT" dirty="0" smtClean="0"/>
              <a:t> use of </a:t>
            </a:r>
            <a:r>
              <a:rPr lang="it-IT" dirty="0" err="1" smtClean="0"/>
              <a:t>verbs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r>
              <a:rPr lang="it-IT" dirty="0" err="1"/>
              <a:t>V</a:t>
            </a:r>
            <a:r>
              <a:rPr lang="it-IT" dirty="0" err="1" smtClean="0"/>
              <a:t>ivid</a:t>
            </a:r>
            <a:r>
              <a:rPr lang="it-IT" dirty="0" smtClean="0"/>
              <a:t> </a:t>
            </a:r>
            <a:r>
              <a:rPr lang="it-IT" dirty="0" err="1" smtClean="0"/>
              <a:t>vocabulary</a:t>
            </a:r>
            <a:r>
              <a:rPr lang="it-IT" dirty="0" smtClean="0"/>
              <a:t>, </a:t>
            </a:r>
            <a:r>
              <a:rPr lang="it-IT" dirty="0" err="1" smtClean="0"/>
              <a:t>particularly</a:t>
            </a:r>
            <a:r>
              <a:rPr lang="it-IT" dirty="0" smtClean="0"/>
              <a:t> </a:t>
            </a:r>
            <a:r>
              <a:rPr lang="it-IT" dirty="0" err="1" smtClean="0"/>
              <a:t>adjectives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textual features of ad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7897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/>
              <a:t>C</a:t>
            </a:r>
            <a:r>
              <a:rPr lang="it-IT" dirty="0" err="1" smtClean="0"/>
              <a:t>ohesion</a:t>
            </a:r>
            <a:r>
              <a:rPr lang="it-IT" dirty="0" smtClean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repetition</a:t>
            </a:r>
            <a:r>
              <a:rPr lang="it-IT" dirty="0"/>
              <a:t> and </a:t>
            </a:r>
            <a:r>
              <a:rPr lang="it-IT" dirty="0" err="1"/>
              <a:t>anaphoric</a:t>
            </a:r>
            <a:r>
              <a:rPr lang="it-IT" dirty="0"/>
              <a:t> </a:t>
            </a:r>
            <a:r>
              <a:rPr lang="it-IT" dirty="0" err="1"/>
              <a:t>reference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M</a:t>
            </a:r>
            <a:r>
              <a:rPr lang="it-IT" dirty="0" smtClean="0"/>
              <a:t>ore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usual</a:t>
            </a:r>
            <a:r>
              <a:rPr lang="it-IT" dirty="0" smtClean="0"/>
              <a:t> use of non-finite </a:t>
            </a:r>
            <a:r>
              <a:rPr lang="it-IT" dirty="0" err="1" smtClean="0"/>
              <a:t>verbs</a:t>
            </a:r>
            <a:r>
              <a:rPr lang="it-IT" dirty="0" smtClean="0"/>
              <a:t> in </a:t>
            </a:r>
            <a:r>
              <a:rPr lang="it-IT" dirty="0" err="1" smtClean="0"/>
              <a:t>theme</a:t>
            </a:r>
            <a:r>
              <a:rPr lang="it-IT" dirty="0" smtClean="0"/>
              <a:t> position;</a:t>
            </a:r>
          </a:p>
          <a:p>
            <a:pPr marL="0" indent="0">
              <a:buNone/>
            </a:pPr>
            <a:r>
              <a:rPr lang="it-IT" dirty="0" err="1"/>
              <a:t>I</a:t>
            </a:r>
            <a:r>
              <a:rPr lang="it-IT" dirty="0" err="1" smtClean="0"/>
              <a:t>solated</a:t>
            </a:r>
            <a:r>
              <a:rPr lang="it-IT" dirty="0" smtClean="0"/>
              <a:t> </a:t>
            </a:r>
            <a:r>
              <a:rPr lang="it-IT" dirty="0" err="1"/>
              <a:t>noun</a:t>
            </a:r>
            <a:r>
              <a:rPr lang="it-IT" dirty="0"/>
              <a:t> </a:t>
            </a:r>
            <a:r>
              <a:rPr lang="it-IT" dirty="0" err="1" smtClean="0"/>
              <a:t>phrases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4000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Linguistic and textual features of ad for museums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3325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 smtClean="0"/>
              <a:t>Thus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of the </a:t>
            </a:r>
            <a:r>
              <a:rPr lang="it-IT" dirty="0" err="1" smtClean="0"/>
              <a:t>features</a:t>
            </a:r>
            <a:r>
              <a:rPr lang="it-IT" dirty="0" smtClean="0"/>
              <a:t> </a:t>
            </a:r>
            <a:r>
              <a:rPr lang="it-IT" dirty="0" err="1" smtClean="0"/>
              <a:t>pertaining</a:t>
            </a:r>
            <a:r>
              <a:rPr lang="it-IT" dirty="0" smtClean="0"/>
              <a:t> to AD in general </a:t>
            </a:r>
            <a:r>
              <a:rPr lang="it-IT" dirty="0" err="1" smtClean="0"/>
              <a:t>apply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to </a:t>
            </a:r>
            <a:r>
              <a:rPr lang="it-IT" dirty="0" err="1" smtClean="0"/>
              <a:t>static</a:t>
            </a:r>
            <a:r>
              <a:rPr lang="it-IT" dirty="0" smtClean="0"/>
              <a:t> </a:t>
            </a:r>
            <a:r>
              <a:rPr lang="it-IT" dirty="0" err="1" smtClean="0"/>
              <a:t>arts</a:t>
            </a:r>
            <a:r>
              <a:rPr lang="it-IT" dirty="0" smtClean="0"/>
              <a:t> AD. </a:t>
            </a:r>
            <a:r>
              <a:rPr lang="it-IT" dirty="0" err="1" smtClean="0"/>
              <a:t>However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some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differences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94000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differences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02092" y="2533257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err="1" smtClean="0"/>
              <a:t>Concision</a:t>
            </a:r>
            <a:r>
              <a:rPr lang="it-IT" dirty="0" smtClean="0"/>
              <a:t>, timing and </a:t>
            </a:r>
            <a:r>
              <a:rPr lang="it-IT" dirty="0" err="1" smtClean="0"/>
              <a:t>synchronisation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are so </a:t>
            </a:r>
            <a:r>
              <a:rPr lang="it-IT" dirty="0" err="1" smtClean="0"/>
              <a:t>important</a:t>
            </a:r>
            <a:r>
              <a:rPr lang="it-IT" dirty="0" smtClean="0"/>
              <a:t>, for </a:t>
            </a:r>
            <a:r>
              <a:rPr lang="it-IT" dirty="0" err="1" smtClean="0"/>
              <a:t>example</a:t>
            </a:r>
            <a:r>
              <a:rPr lang="it-IT" dirty="0" smtClean="0"/>
              <a:t>, in film AD, are </a:t>
            </a:r>
            <a:r>
              <a:rPr lang="it-IT" dirty="0" err="1" smtClean="0"/>
              <a:t>not</a:t>
            </a:r>
            <a:r>
              <a:rPr lang="it-IT" dirty="0" smtClean="0"/>
              <a:t> so </a:t>
            </a:r>
            <a:r>
              <a:rPr lang="it-IT" dirty="0" err="1" smtClean="0"/>
              <a:t>necessary</a:t>
            </a:r>
            <a:r>
              <a:rPr lang="it-IT" dirty="0" smtClean="0"/>
              <a:t> in </a:t>
            </a:r>
            <a:r>
              <a:rPr lang="it-IT" dirty="0" err="1" smtClean="0"/>
              <a:t>static</a:t>
            </a:r>
            <a:r>
              <a:rPr lang="it-IT" dirty="0" smtClean="0"/>
              <a:t> art </a:t>
            </a:r>
            <a:r>
              <a:rPr lang="it-IT" dirty="0" err="1" smtClean="0"/>
              <a:t>description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202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11212</TotalTime>
  <Words>568</Words>
  <Application>Microsoft Office PowerPoint</Application>
  <PresentationFormat>Personalització</PresentationFormat>
  <Paragraphs>84</Paragraphs>
  <Slides>23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23</vt:i4>
      </vt:variant>
    </vt:vector>
  </HeadingPairs>
  <TitlesOfParts>
    <vt:vector size="24" baseType="lpstr">
      <vt:lpstr>PRIMA PAGINA - TITOLO</vt:lpstr>
      <vt:lpstr>Ad for Static arts</vt:lpstr>
      <vt:lpstr>First considerations</vt:lpstr>
      <vt:lpstr>More considerations</vt:lpstr>
      <vt:lpstr>More considerations</vt:lpstr>
      <vt:lpstr>Linguistic and textual features of ad in general</vt:lpstr>
      <vt:lpstr>Linguistic features of ad</vt:lpstr>
      <vt:lpstr>textual features of ad</vt:lpstr>
      <vt:lpstr>Linguistic and textual features of ad for museums</vt:lpstr>
      <vt:lpstr>differences</vt:lpstr>
      <vt:lpstr>Concision</vt:lpstr>
      <vt:lpstr>timing</vt:lpstr>
      <vt:lpstr>synchronisation</vt:lpstr>
      <vt:lpstr>appraisal</vt:lpstr>
      <vt:lpstr>Example of appraisal</vt:lpstr>
      <vt:lpstr>An example from miramare castle, trieste</vt:lpstr>
      <vt:lpstr>Analysis and criticism</vt:lpstr>
      <vt:lpstr>Analysis and criticism (2)</vt:lpstr>
      <vt:lpstr>Analysis and criticism (3)</vt:lpstr>
      <vt:lpstr>Presentació del PowerPoint</vt:lpstr>
      <vt:lpstr>ANALYSIS</vt:lpstr>
      <vt:lpstr>Ad for Static arts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description for static arts</dc:title>
  <dc:creator>Marta Rial Pan</dc:creator>
  <cp:lastModifiedBy>1228835</cp:lastModifiedBy>
  <cp:revision>280</cp:revision>
  <cp:lastPrinted>2018-07-26T16:21:08Z</cp:lastPrinted>
  <dcterms:created xsi:type="dcterms:W3CDTF">2016-10-18T07:38:44Z</dcterms:created>
  <dcterms:modified xsi:type="dcterms:W3CDTF">2019-02-15T17:50:04Z</dcterms:modified>
</cp:coreProperties>
</file>