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dia/audio10.wav" ContentType="audio/wav"/>
  <Override PartName="/ppt/media/audio2.wav" ContentType="audio/wav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332" r:id="rId2"/>
    <p:sldId id="326" r:id="rId3"/>
    <p:sldId id="330" r:id="rId4"/>
    <p:sldId id="327" r:id="rId5"/>
    <p:sldId id="286" r:id="rId6"/>
    <p:sldId id="306" r:id="rId7"/>
    <p:sldId id="307" r:id="rId8"/>
    <p:sldId id="309" r:id="rId9"/>
    <p:sldId id="316" r:id="rId10"/>
    <p:sldId id="319" r:id="rId11"/>
    <p:sldId id="320" r:id="rId12"/>
    <p:sldId id="321" r:id="rId13"/>
    <p:sldId id="310" r:id="rId14"/>
    <p:sldId id="311" r:id="rId15"/>
    <p:sldId id="312" r:id="rId16"/>
    <p:sldId id="313" r:id="rId17"/>
    <p:sldId id="328" r:id="rId18"/>
    <p:sldId id="331" r:id="rId19"/>
    <p:sldId id="325" r:id="rId20"/>
    <p:sldId id="329" r:id="rId21"/>
    <p:sldId id="333" r:id="rId22"/>
    <p:sldId id="334" r:id="rId23"/>
    <p:sldId id="335" r:id="rId24"/>
  </p:sldIdLst>
  <p:sldSz cx="18288000" cy="10287000"/>
  <p:notesSz cx="6797675" cy="9926638"/>
  <p:defaultTextStyle>
    <a:defPPr>
      <a:defRPr lang="it-IT"/>
    </a:defPPr>
    <a:lvl1pPr marL="0" algn="l" defTabSz="1360485" rtl="0" eaLnBrk="1" latinLnBrk="0" hangingPunct="1">
      <a:defRPr sz="2678" kern="1200">
        <a:solidFill>
          <a:schemeClr val="tx1"/>
        </a:solidFill>
        <a:latin typeface="+mn-lt"/>
        <a:ea typeface="+mn-ea"/>
        <a:cs typeface="+mn-cs"/>
      </a:defRPr>
    </a:lvl1pPr>
    <a:lvl2pPr marL="680244" algn="l" defTabSz="1360485" rtl="0" eaLnBrk="1" latinLnBrk="0" hangingPunct="1">
      <a:defRPr sz="2678" kern="1200">
        <a:solidFill>
          <a:schemeClr val="tx1"/>
        </a:solidFill>
        <a:latin typeface="+mn-lt"/>
        <a:ea typeface="+mn-ea"/>
        <a:cs typeface="+mn-cs"/>
      </a:defRPr>
    </a:lvl2pPr>
    <a:lvl3pPr marL="1360485" algn="l" defTabSz="1360485" rtl="0" eaLnBrk="1" latinLnBrk="0" hangingPunct="1">
      <a:defRPr sz="2678" kern="1200">
        <a:solidFill>
          <a:schemeClr val="tx1"/>
        </a:solidFill>
        <a:latin typeface="+mn-lt"/>
        <a:ea typeface="+mn-ea"/>
        <a:cs typeface="+mn-cs"/>
      </a:defRPr>
    </a:lvl3pPr>
    <a:lvl4pPr marL="2040728" algn="l" defTabSz="1360485" rtl="0" eaLnBrk="1" latinLnBrk="0" hangingPunct="1">
      <a:defRPr sz="2678" kern="1200">
        <a:solidFill>
          <a:schemeClr val="tx1"/>
        </a:solidFill>
        <a:latin typeface="+mn-lt"/>
        <a:ea typeface="+mn-ea"/>
        <a:cs typeface="+mn-cs"/>
      </a:defRPr>
    </a:lvl4pPr>
    <a:lvl5pPr marL="2720972" algn="l" defTabSz="1360485" rtl="0" eaLnBrk="1" latinLnBrk="0" hangingPunct="1">
      <a:defRPr sz="2678" kern="1200">
        <a:solidFill>
          <a:schemeClr val="tx1"/>
        </a:solidFill>
        <a:latin typeface="+mn-lt"/>
        <a:ea typeface="+mn-ea"/>
        <a:cs typeface="+mn-cs"/>
      </a:defRPr>
    </a:lvl5pPr>
    <a:lvl6pPr marL="3401216" algn="l" defTabSz="1360485" rtl="0" eaLnBrk="1" latinLnBrk="0" hangingPunct="1">
      <a:defRPr sz="2678" kern="1200">
        <a:solidFill>
          <a:schemeClr val="tx1"/>
        </a:solidFill>
        <a:latin typeface="+mn-lt"/>
        <a:ea typeface="+mn-ea"/>
        <a:cs typeface="+mn-cs"/>
      </a:defRPr>
    </a:lvl6pPr>
    <a:lvl7pPr marL="4081456" algn="l" defTabSz="1360485" rtl="0" eaLnBrk="1" latinLnBrk="0" hangingPunct="1">
      <a:defRPr sz="2678" kern="1200">
        <a:solidFill>
          <a:schemeClr val="tx1"/>
        </a:solidFill>
        <a:latin typeface="+mn-lt"/>
        <a:ea typeface="+mn-ea"/>
        <a:cs typeface="+mn-cs"/>
      </a:defRPr>
    </a:lvl7pPr>
    <a:lvl8pPr marL="4761699" algn="l" defTabSz="1360485" rtl="0" eaLnBrk="1" latinLnBrk="0" hangingPunct="1">
      <a:defRPr sz="2678" kern="1200">
        <a:solidFill>
          <a:schemeClr val="tx1"/>
        </a:solidFill>
        <a:latin typeface="+mn-lt"/>
        <a:ea typeface="+mn-ea"/>
        <a:cs typeface="+mn-cs"/>
      </a:defRPr>
    </a:lvl8pPr>
    <a:lvl9pPr marL="5441943" algn="l" defTabSz="1360485" rtl="0" eaLnBrk="1" latinLnBrk="0" hangingPunct="1">
      <a:defRPr sz="267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240" userDrawn="1">
          <p15:clr>
            <a:srgbClr val="A4A3A4"/>
          </p15:clr>
        </p15:guide>
        <p15:guide id="2" pos="57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A0DA"/>
    <a:srgbClr val="BBDBE7"/>
    <a:srgbClr val="91C6D8"/>
    <a:srgbClr val="904895"/>
    <a:srgbClr val="584394"/>
    <a:srgbClr val="EFB5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9" autoAdjust="0"/>
    <p:restoredTop sz="80293" autoAdjust="0"/>
  </p:normalViewPr>
  <p:slideViewPr>
    <p:cSldViewPr snapToGrid="0">
      <p:cViewPr varScale="1">
        <p:scale>
          <a:sx n="29" d="100"/>
          <a:sy n="29" d="100"/>
        </p:scale>
        <p:origin x="-1782" y="-96"/>
      </p:cViewPr>
      <p:guideLst>
        <p:guide orient="horz" pos="3240"/>
        <p:guide pos="57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0" d="100"/>
          <a:sy n="60" d="100"/>
        </p:scale>
        <p:origin x="3134" y="3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6529F9-667F-49CF-90FA-DBAFEF77422F}" type="datetimeFigureOut">
              <a:rPr lang="en" smtClean="0"/>
              <a:pPr/>
              <a:t>2/15/2019</a:t>
            </a:fld>
            <a:endParaRPr lang="en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7899A5-C3DB-4C67-B6CC-0B57A984DF1A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8150256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4B3C98-8E39-4484-9693-3AACC2228585}" type="datetimeFigureOut">
              <a:rPr lang="it-IT" smtClean="0"/>
              <a:pPr/>
              <a:t>15/02/2019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511B04-AA2C-4B47-B204-C38B51CC87E8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1390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360485" rtl="0" eaLnBrk="1" latinLnBrk="0" hangingPunct="1">
      <a:defRPr sz="1786" kern="1200">
        <a:solidFill>
          <a:schemeClr val="tx1"/>
        </a:solidFill>
        <a:latin typeface="+mn-lt"/>
        <a:ea typeface="+mn-ea"/>
        <a:cs typeface="+mn-cs"/>
      </a:defRPr>
    </a:lvl1pPr>
    <a:lvl2pPr marL="680244" algn="l" defTabSz="1360485" rtl="0" eaLnBrk="1" latinLnBrk="0" hangingPunct="1">
      <a:defRPr sz="1786" kern="1200">
        <a:solidFill>
          <a:schemeClr val="tx1"/>
        </a:solidFill>
        <a:latin typeface="+mn-lt"/>
        <a:ea typeface="+mn-ea"/>
        <a:cs typeface="+mn-cs"/>
      </a:defRPr>
    </a:lvl2pPr>
    <a:lvl3pPr marL="1360485" algn="l" defTabSz="1360485" rtl="0" eaLnBrk="1" latinLnBrk="0" hangingPunct="1">
      <a:defRPr sz="1786" kern="1200">
        <a:solidFill>
          <a:schemeClr val="tx1"/>
        </a:solidFill>
        <a:latin typeface="+mn-lt"/>
        <a:ea typeface="+mn-ea"/>
        <a:cs typeface="+mn-cs"/>
      </a:defRPr>
    </a:lvl3pPr>
    <a:lvl4pPr marL="2040728" algn="l" defTabSz="1360485" rtl="0" eaLnBrk="1" latinLnBrk="0" hangingPunct="1">
      <a:defRPr sz="1786" kern="1200">
        <a:solidFill>
          <a:schemeClr val="tx1"/>
        </a:solidFill>
        <a:latin typeface="+mn-lt"/>
        <a:ea typeface="+mn-ea"/>
        <a:cs typeface="+mn-cs"/>
      </a:defRPr>
    </a:lvl4pPr>
    <a:lvl5pPr marL="2720972" algn="l" defTabSz="1360485" rtl="0" eaLnBrk="1" latinLnBrk="0" hangingPunct="1">
      <a:defRPr sz="1786" kern="1200">
        <a:solidFill>
          <a:schemeClr val="tx1"/>
        </a:solidFill>
        <a:latin typeface="+mn-lt"/>
        <a:ea typeface="+mn-ea"/>
        <a:cs typeface="+mn-cs"/>
      </a:defRPr>
    </a:lvl5pPr>
    <a:lvl6pPr marL="3401216" algn="l" defTabSz="1360485" rtl="0" eaLnBrk="1" latinLnBrk="0" hangingPunct="1">
      <a:defRPr sz="1786" kern="1200">
        <a:solidFill>
          <a:schemeClr val="tx1"/>
        </a:solidFill>
        <a:latin typeface="+mn-lt"/>
        <a:ea typeface="+mn-ea"/>
        <a:cs typeface="+mn-cs"/>
      </a:defRPr>
    </a:lvl6pPr>
    <a:lvl7pPr marL="4081456" algn="l" defTabSz="1360485" rtl="0" eaLnBrk="1" latinLnBrk="0" hangingPunct="1">
      <a:defRPr sz="1786" kern="1200">
        <a:solidFill>
          <a:schemeClr val="tx1"/>
        </a:solidFill>
        <a:latin typeface="+mn-lt"/>
        <a:ea typeface="+mn-ea"/>
        <a:cs typeface="+mn-cs"/>
      </a:defRPr>
    </a:lvl7pPr>
    <a:lvl8pPr marL="4761699" algn="l" defTabSz="1360485" rtl="0" eaLnBrk="1" latinLnBrk="0" hangingPunct="1">
      <a:defRPr sz="1786" kern="1200">
        <a:solidFill>
          <a:schemeClr val="tx1"/>
        </a:solidFill>
        <a:latin typeface="+mn-lt"/>
        <a:ea typeface="+mn-ea"/>
        <a:cs typeface="+mn-cs"/>
      </a:defRPr>
    </a:lvl8pPr>
    <a:lvl9pPr marL="5441943" algn="l" defTabSz="1360485" rtl="0" eaLnBrk="1" latinLnBrk="0" hangingPunct="1">
      <a:defRPr sz="178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11B04-AA2C-4B47-B204-C38B51CC87E8}" type="slidenum">
              <a:rPr lang="it-IT" smtClean="0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13006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11B04-AA2C-4B47-B204-C38B51CC87E8}" type="slidenum">
              <a:rPr lang="it-IT" smtClean="0"/>
              <a:pPr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44555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11B04-AA2C-4B47-B204-C38B51CC87E8}" type="slidenum">
              <a:rPr lang="it-IT" smtClean="0"/>
              <a:pPr/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70300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11B04-AA2C-4B47-B204-C38B51CC87E8}" type="slidenum">
              <a:rPr lang="it-IT" smtClean="0"/>
              <a:pPr/>
              <a:t>22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60874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11B04-AA2C-4B47-B204-C38B51CC87E8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44555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11B04-AA2C-4B47-B204-C38B51CC87E8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44555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11B04-AA2C-4B47-B204-C38B51CC87E8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44555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11B04-AA2C-4B47-B204-C38B51CC87E8}" type="slidenum">
              <a:rPr lang="it-IT" smtClean="0"/>
              <a:pPr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44555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11B04-AA2C-4B47-B204-C38B51CC87E8}" type="slidenum">
              <a:rPr lang="it-IT" smtClean="0"/>
              <a:pPr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44555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11B04-AA2C-4B47-B204-C38B51CC87E8}" type="slidenum">
              <a:rPr lang="it-IT" smtClean="0"/>
              <a:pPr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44555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11B04-AA2C-4B47-B204-C38B51CC87E8}" type="slidenum">
              <a:rPr lang="it-IT" smtClean="0"/>
              <a:pPr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44555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11B04-AA2C-4B47-B204-C38B51CC87E8}" type="slidenum">
              <a:rPr lang="it-IT" smtClean="0"/>
              <a:pPr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44555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5" Type="http://schemas.openxmlformats.org/officeDocument/2006/relationships/audio" Target="../media/audio10.wav"/><Relationship Id="rId4" Type="http://schemas.openxmlformats.org/officeDocument/2006/relationships/image" Target="../media/image2.gif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6" Type="http://schemas.openxmlformats.org/officeDocument/2006/relationships/audio" Target="../media/audio10.wav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5" Type="http://schemas.openxmlformats.org/officeDocument/2006/relationships/audio" Target="../media/audio10.wav"/><Relationship Id="rId4" Type="http://schemas.openxmlformats.org/officeDocument/2006/relationships/image" Target="../media/image4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5" Type="http://schemas.openxmlformats.org/officeDocument/2006/relationships/audio" Target="../media/audio10.wav"/><Relationship Id="rId4" Type="http://schemas.openxmlformats.org/officeDocument/2006/relationships/image" Target="../media/image4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6" Type="http://schemas.openxmlformats.org/officeDocument/2006/relationships/audio" Target="../media/audio10.wav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5" Type="http://schemas.openxmlformats.org/officeDocument/2006/relationships/audio" Target="../media/audio10.wav"/><Relationship Id="rId4" Type="http://schemas.openxmlformats.org/officeDocument/2006/relationships/image" Target="../media/image4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5" Type="http://schemas.openxmlformats.org/officeDocument/2006/relationships/audio" Target="../media/audio10.wav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5" Type="http://schemas.openxmlformats.org/officeDocument/2006/relationships/audio" Target="../media/audio2.wav"/><Relationship Id="rId4" Type="http://schemas.openxmlformats.org/officeDocument/2006/relationships/image" Target="../media/image2.gif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5" Type="http://schemas.openxmlformats.org/officeDocument/2006/relationships/audio" Target="../media/audio2.wav"/><Relationship Id="rId4" Type="http://schemas.openxmlformats.org/officeDocument/2006/relationships/image" Target="../media/image2.gif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5" Type="http://schemas.openxmlformats.org/officeDocument/2006/relationships/audio" Target="NULL"/><Relationship Id="rId4" Type="http://schemas.openxmlformats.org/officeDocument/2006/relationships/image" Target="../media/image4.pn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5" Type="http://schemas.openxmlformats.org/officeDocument/2006/relationships/audio" Target="NUL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6" Type="http://schemas.openxmlformats.org/officeDocument/2006/relationships/audio" Target="../media/audio10.wav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5" Type="http://schemas.openxmlformats.org/officeDocument/2006/relationships/audio" Target="../media/audio10.wav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5" Type="http://schemas.openxmlformats.org/officeDocument/2006/relationships/audio" Target="../media/audio10.wav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5" Type="http://schemas.openxmlformats.org/officeDocument/2006/relationships/audio" Target="../media/audio10.wav"/><Relationship Id="rId4" Type="http://schemas.openxmlformats.org/officeDocument/2006/relationships/image" Target="../media/image2.gif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6" Type="http://schemas.openxmlformats.org/officeDocument/2006/relationships/audio" Target="../media/audio10.wav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6" Type="http://schemas.openxmlformats.org/officeDocument/2006/relationships/audio" Target="../media/audio10.wav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5" Type="http://schemas.openxmlformats.org/officeDocument/2006/relationships/audio" Target="../media/audio10.wav"/><Relationship Id="rId4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5" Type="http://schemas.openxmlformats.org/officeDocument/2006/relationships/audio" Target="../media/audio10.wav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for video">
    <p:bg>
      <p:bgPr>
        <a:solidFill>
          <a:srgbClr val="91C6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riangolo isoscele 17"/>
          <p:cNvSpPr/>
          <p:nvPr userDrawn="1"/>
        </p:nvSpPr>
        <p:spPr>
          <a:xfrm>
            <a:off x="1" y="6131590"/>
            <a:ext cx="18288000" cy="4155414"/>
          </a:xfrm>
          <a:prstGeom prst="triangle">
            <a:avLst>
              <a:gd name="adj" fmla="val 49694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651"/>
          </a:p>
        </p:txBody>
      </p:sp>
      <p:pic>
        <p:nvPicPr>
          <p:cNvPr id="19" name="Immagine 1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1364" y="5228746"/>
            <a:ext cx="2505270" cy="2505270"/>
          </a:xfrm>
          <a:prstGeom prst="rect">
            <a:avLst/>
          </a:prstGeom>
        </p:spPr>
      </p:pic>
      <p:sp>
        <p:nvSpPr>
          <p:cNvPr id="20" name="Sottotitolo 2"/>
          <p:cNvSpPr txBox="1">
            <a:spLocks/>
          </p:cNvSpPr>
          <p:nvPr userDrawn="1"/>
        </p:nvSpPr>
        <p:spPr>
          <a:xfrm>
            <a:off x="2285998" y="8951775"/>
            <a:ext cx="13716000" cy="682900"/>
          </a:xfrm>
          <a:prstGeom prst="rect">
            <a:avLst/>
          </a:prstGeom>
        </p:spPr>
        <p:txBody>
          <a:bodyPr vert="horz" lIns="112222" tIns="56111" rIns="112222" bIns="56111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 baseline="0">
                <a:solidFill>
                  <a:schemeClr val="tx1"/>
                </a:solidFill>
                <a:latin typeface="Amatic SC" pitchFamily="2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0"/>
              </a:lnSpc>
              <a:spcBef>
                <a:spcPts val="859"/>
              </a:spcBef>
            </a:pPr>
            <a:r>
              <a:rPr lang="en-US" sz="736" dirty="0">
                <a:latin typeface="+mn-lt"/>
              </a:rPr>
              <a:t>Dept. of Legal, Language, Translation and Interpreting Studies, Section of in Modern Languages for Interpreters and Translators</a:t>
            </a:r>
          </a:p>
          <a:p>
            <a:pPr>
              <a:lnSpc>
                <a:spcPct val="0"/>
              </a:lnSpc>
              <a:spcBef>
                <a:spcPts val="859"/>
              </a:spcBef>
            </a:pPr>
            <a:r>
              <a:rPr lang="en-US" sz="736" dirty="0">
                <a:latin typeface="+mn-lt"/>
              </a:rPr>
              <a:t>University of Trieste, Via </a:t>
            </a:r>
            <a:r>
              <a:rPr lang="en-US" sz="736" dirty="0" err="1">
                <a:latin typeface="+mn-lt"/>
              </a:rPr>
              <a:t>Filzi</a:t>
            </a:r>
            <a:r>
              <a:rPr lang="en-US" sz="736" dirty="0">
                <a:latin typeface="+mn-lt"/>
              </a:rPr>
              <a:t>, 14 - 34144 Trieste, Italy</a:t>
            </a:r>
          </a:p>
          <a:p>
            <a:pPr>
              <a:lnSpc>
                <a:spcPct val="0"/>
              </a:lnSpc>
              <a:spcBef>
                <a:spcPts val="859"/>
              </a:spcBef>
            </a:pPr>
            <a:r>
              <a:rPr lang="en-US" sz="736" dirty="0">
                <a:latin typeface="+mn-lt"/>
              </a:rPr>
              <a:t>Project </a:t>
            </a:r>
            <a:r>
              <a:rPr lang="en-US" sz="736" dirty="0" err="1">
                <a:latin typeface="+mn-lt"/>
              </a:rPr>
              <a:t>numberStudies</a:t>
            </a:r>
            <a:r>
              <a:rPr lang="en-US" sz="736" dirty="0">
                <a:latin typeface="+mn-lt"/>
              </a:rPr>
              <a:t>: 2016-1-IT02-KA203-024311</a:t>
            </a:r>
          </a:p>
          <a:p>
            <a:pPr>
              <a:lnSpc>
                <a:spcPct val="0"/>
              </a:lnSpc>
              <a:spcBef>
                <a:spcPts val="859"/>
              </a:spcBef>
            </a:pPr>
            <a:r>
              <a:rPr lang="en-US" sz="736" u="non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www.adlabproject.eu</a:t>
            </a:r>
          </a:p>
          <a:p>
            <a:pPr>
              <a:lnSpc>
                <a:spcPct val="0"/>
              </a:lnSpc>
              <a:spcBef>
                <a:spcPts val="859"/>
              </a:spcBef>
            </a:pPr>
            <a:r>
              <a:rPr lang="en-US" sz="736" dirty="0">
                <a:latin typeface="+mn-lt"/>
              </a:rPr>
              <a:t>FUNDED BY THE ERASMUS + PROGRAMME OF THE EUROPEAN UNION</a:t>
            </a:r>
          </a:p>
          <a:p>
            <a:pPr>
              <a:lnSpc>
                <a:spcPct val="50000"/>
              </a:lnSpc>
            </a:pPr>
            <a:endParaRPr lang="en-US" sz="982" dirty="0">
              <a:latin typeface="+mn-lt"/>
            </a:endParaRPr>
          </a:p>
          <a:p>
            <a:pPr>
              <a:lnSpc>
                <a:spcPct val="50000"/>
              </a:lnSpc>
            </a:pPr>
            <a:endParaRPr lang="it-IT" sz="4909" dirty="0">
              <a:latin typeface="+mn-lt"/>
            </a:endParaRPr>
          </a:p>
        </p:txBody>
      </p:sp>
      <p:pic>
        <p:nvPicPr>
          <p:cNvPr id="21" name="Immagine 2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164" y="9690834"/>
            <a:ext cx="815678" cy="540000"/>
          </a:xfrm>
          <a:prstGeom prst="rect">
            <a:avLst/>
          </a:prstGeom>
        </p:spPr>
      </p:pic>
      <p:sp>
        <p:nvSpPr>
          <p:cNvPr id="24" name="Titolo 23"/>
          <p:cNvSpPr>
            <a:spLocks noGrp="1"/>
          </p:cNvSpPr>
          <p:nvPr>
            <p:ph type="title" hasCustomPrompt="1"/>
          </p:nvPr>
        </p:nvSpPr>
        <p:spPr>
          <a:xfrm>
            <a:off x="1025381" y="647379"/>
            <a:ext cx="16166236" cy="1135047"/>
          </a:xfrm>
          <a:prstGeom prst="rect">
            <a:avLst/>
          </a:prstGeom>
        </p:spPr>
        <p:txBody>
          <a:bodyPr/>
          <a:lstStyle>
            <a:lvl1pPr algn="ctr">
              <a:defRPr sz="6136" b="1" cap="all" baseline="0">
                <a:solidFill>
                  <a:schemeClr val="tx1"/>
                </a:solidFill>
                <a:latin typeface="Verdana" panose="020B0604030504040204" pitchFamily="34" charset="0"/>
              </a:defRPr>
            </a:lvl1pPr>
          </a:lstStyle>
          <a:p>
            <a:r>
              <a:rPr lang="pl-PL" dirty="0" err="1" smtClean="0"/>
              <a:t>Title</a:t>
            </a:r>
            <a:r>
              <a:rPr lang="pl-PL" dirty="0" smtClean="0"/>
              <a:t> of te </a:t>
            </a:r>
            <a:r>
              <a:rPr lang="pl-PL" dirty="0" err="1" smtClean="0"/>
              <a:t>presentation</a:t>
            </a:r>
            <a:endParaRPr lang="it-IT" dirty="0"/>
          </a:p>
        </p:txBody>
      </p:sp>
      <p:sp>
        <p:nvSpPr>
          <p:cNvPr id="26" name="Segnaposto testo 25"/>
          <p:cNvSpPr>
            <a:spLocks noGrp="1"/>
          </p:cNvSpPr>
          <p:nvPr>
            <p:ph type="body" sz="quarter" idx="10" hasCustomPrompt="1"/>
          </p:nvPr>
        </p:nvSpPr>
        <p:spPr>
          <a:xfrm>
            <a:off x="2286007" y="2115738"/>
            <a:ext cx="13715999" cy="170291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82" b="1" cap="all" baseline="0">
                <a:solidFill>
                  <a:schemeClr val="tx1"/>
                </a:solidFill>
                <a:latin typeface="Verdana" panose="020B0604030504040204" pitchFamily="34" charset="0"/>
              </a:defRPr>
            </a:lvl1pPr>
          </a:lstStyle>
          <a:p>
            <a:pPr lvl="0"/>
            <a:r>
              <a:rPr lang="pl-PL" dirty="0" smtClean="0"/>
              <a:t>Module numer</a:t>
            </a:r>
          </a:p>
          <a:p>
            <a:pPr lvl="0"/>
            <a:r>
              <a:rPr lang="pl-PL" dirty="0" smtClean="0"/>
              <a:t>Unit </a:t>
            </a:r>
            <a:r>
              <a:rPr lang="pl-PL" dirty="0" err="1" smtClean="0"/>
              <a:t>number</a:t>
            </a:r>
            <a:endParaRPr lang="pl-PL" dirty="0" smtClean="0"/>
          </a:p>
          <a:p>
            <a:pPr lvl="0"/>
            <a:endParaRPr lang="it-IT" dirty="0"/>
          </a:p>
        </p:txBody>
      </p:sp>
      <p:sp>
        <p:nvSpPr>
          <p:cNvPr id="27" name="Rettangolo 26"/>
          <p:cNvSpPr/>
          <p:nvPr userDrawn="1"/>
        </p:nvSpPr>
        <p:spPr>
          <a:xfrm>
            <a:off x="123642" y="125968"/>
            <a:ext cx="18040739" cy="10161036"/>
          </a:xfrm>
          <a:prstGeom prst="rect">
            <a:avLst/>
          </a:prstGeom>
          <a:noFill/>
          <a:ln w="31750"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2651"/>
          </a:p>
        </p:txBody>
      </p:sp>
      <p:sp>
        <p:nvSpPr>
          <p:cNvPr id="28" name="Rettangolo 27"/>
          <p:cNvSpPr/>
          <p:nvPr userDrawn="1"/>
        </p:nvSpPr>
        <p:spPr>
          <a:xfrm>
            <a:off x="217169" y="201149"/>
            <a:ext cx="17853660" cy="10085852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2651"/>
          </a:p>
        </p:txBody>
      </p:sp>
      <p:sp>
        <p:nvSpPr>
          <p:cNvPr id="10" name="Segnaposto testo 2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7" y="4151973"/>
            <a:ext cx="13715999" cy="67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945" b="1" cap="all" baseline="0">
                <a:solidFill>
                  <a:schemeClr val="tx1"/>
                </a:solidFill>
                <a:latin typeface="Verdana" panose="020B0604030504040204" pitchFamily="34" charset="0"/>
              </a:defRPr>
            </a:lvl1pPr>
          </a:lstStyle>
          <a:p>
            <a:pPr lvl="0"/>
            <a:r>
              <a:rPr lang="pl-PL" dirty="0" err="1" smtClean="0"/>
              <a:t>presenter’s</a:t>
            </a:r>
            <a:r>
              <a:rPr lang="pl-PL" dirty="0" smtClean="0"/>
              <a:t> </a:t>
            </a:r>
            <a:r>
              <a:rPr lang="pl-PL" dirty="0" err="1" smtClean="0"/>
              <a:t>first</a:t>
            </a:r>
            <a:r>
              <a:rPr lang="pl-PL" dirty="0" smtClean="0"/>
              <a:t> and </a:t>
            </a:r>
            <a:r>
              <a:rPr lang="pl-PL" dirty="0" err="1" smtClean="0"/>
              <a:t>last</a:t>
            </a:r>
            <a:r>
              <a:rPr lang="pl-PL" dirty="0" smtClean="0"/>
              <a:t> </a:t>
            </a:r>
            <a:r>
              <a:rPr lang="pl-PL" dirty="0" err="1" smtClean="0"/>
              <a:t>name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85287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1" name="click.wav"/>
          </p:stSnd>
        </p:sndAc>
      </p:transition>
    </mc:Choice>
    <mc:Fallback xmlns="">
      <p:transition spd="slow">
        <p:sndAc>
          <p:stSnd>
            <p:snd r:embed="rId5" name="click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 for power point">
    <p:bg>
      <p:bgPr>
        <a:solidFill>
          <a:srgbClr val="91C6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riangolo isoscele 17"/>
          <p:cNvSpPr/>
          <p:nvPr userDrawn="1"/>
        </p:nvSpPr>
        <p:spPr>
          <a:xfrm>
            <a:off x="1" y="6131590"/>
            <a:ext cx="18288000" cy="4155414"/>
          </a:xfrm>
          <a:prstGeom prst="triangle">
            <a:avLst>
              <a:gd name="adj" fmla="val 49694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651"/>
          </a:p>
        </p:txBody>
      </p:sp>
      <p:pic>
        <p:nvPicPr>
          <p:cNvPr id="19" name="Immagine 1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1364" y="5228746"/>
            <a:ext cx="2505270" cy="2505270"/>
          </a:xfrm>
          <a:prstGeom prst="rect">
            <a:avLst/>
          </a:prstGeom>
        </p:spPr>
      </p:pic>
      <p:sp>
        <p:nvSpPr>
          <p:cNvPr id="20" name="Sottotitolo 2"/>
          <p:cNvSpPr txBox="1">
            <a:spLocks/>
          </p:cNvSpPr>
          <p:nvPr userDrawn="1"/>
        </p:nvSpPr>
        <p:spPr>
          <a:xfrm>
            <a:off x="2285998" y="8951775"/>
            <a:ext cx="13716000" cy="682900"/>
          </a:xfrm>
          <a:prstGeom prst="rect">
            <a:avLst/>
          </a:prstGeom>
        </p:spPr>
        <p:txBody>
          <a:bodyPr vert="horz" lIns="112222" tIns="56111" rIns="112222" bIns="56111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 baseline="0">
                <a:solidFill>
                  <a:schemeClr val="tx1"/>
                </a:solidFill>
                <a:latin typeface="Amatic SC" pitchFamily="2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0"/>
              </a:lnSpc>
              <a:spcBef>
                <a:spcPts val="859"/>
              </a:spcBef>
            </a:pPr>
            <a:r>
              <a:rPr lang="en-US" sz="736" dirty="0">
                <a:latin typeface="+mn-lt"/>
              </a:rPr>
              <a:t>Dept. of Legal, Language, Translation and Interpreting Studies, Section of in Modern Languages for Interpreters and Translators</a:t>
            </a:r>
          </a:p>
          <a:p>
            <a:pPr>
              <a:lnSpc>
                <a:spcPct val="0"/>
              </a:lnSpc>
              <a:spcBef>
                <a:spcPts val="859"/>
              </a:spcBef>
            </a:pPr>
            <a:r>
              <a:rPr lang="en-US" sz="736" dirty="0">
                <a:latin typeface="+mn-lt"/>
              </a:rPr>
              <a:t>University of Trieste, Via </a:t>
            </a:r>
            <a:r>
              <a:rPr lang="en-US" sz="736" dirty="0" err="1">
                <a:latin typeface="+mn-lt"/>
              </a:rPr>
              <a:t>Filzi</a:t>
            </a:r>
            <a:r>
              <a:rPr lang="en-US" sz="736" dirty="0">
                <a:latin typeface="+mn-lt"/>
              </a:rPr>
              <a:t>, 14 - 34144 Trieste, Italy</a:t>
            </a:r>
          </a:p>
          <a:p>
            <a:pPr>
              <a:lnSpc>
                <a:spcPct val="0"/>
              </a:lnSpc>
              <a:spcBef>
                <a:spcPts val="859"/>
              </a:spcBef>
            </a:pPr>
            <a:r>
              <a:rPr lang="en-US" sz="736" dirty="0">
                <a:latin typeface="+mn-lt"/>
              </a:rPr>
              <a:t>Project </a:t>
            </a:r>
            <a:r>
              <a:rPr lang="en-US" sz="736" dirty="0" err="1">
                <a:latin typeface="+mn-lt"/>
              </a:rPr>
              <a:t>numberStudies</a:t>
            </a:r>
            <a:r>
              <a:rPr lang="en-US" sz="736" dirty="0">
                <a:latin typeface="+mn-lt"/>
              </a:rPr>
              <a:t>: 2016-1-IT02-KA203-024311</a:t>
            </a:r>
          </a:p>
          <a:p>
            <a:pPr>
              <a:lnSpc>
                <a:spcPct val="0"/>
              </a:lnSpc>
              <a:spcBef>
                <a:spcPts val="859"/>
              </a:spcBef>
            </a:pPr>
            <a:r>
              <a:rPr lang="en-US" sz="736" u="non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www.adlabproject.eu</a:t>
            </a:r>
          </a:p>
          <a:p>
            <a:pPr>
              <a:lnSpc>
                <a:spcPct val="0"/>
              </a:lnSpc>
              <a:spcBef>
                <a:spcPts val="859"/>
              </a:spcBef>
            </a:pPr>
            <a:r>
              <a:rPr lang="en-US" sz="736" dirty="0">
                <a:latin typeface="+mn-lt"/>
              </a:rPr>
              <a:t>FUNDED BY THE ERASMUS + PROGRAMME OF THE EUROPEAN UNION</a:t>
            </a:r>
          </a:p>
          <a:p>
            <a:pPr>
              <a:lnSpc>
                <a:spcPct val="50000"/>
              </a:lnSpc>
            </a:pPr>
            <a:endParaRPr lang="en-US" sz="982" dirty="0">
              <a:latin typeface="+mn-lt"/>
            </a:endParaRPr>
          </a:p>
          <a:p>
            <a:pPr>
              <a:lnSpc>
                <a:spcPct val="50000"/>
              </a:lnSpc>
            </a:pPr>
            <a:endParaRPr lang="it-IT" sz="4909" dirty="0">
              <a:latin typeface="+mn-lt"/>
            </a:endParaRPr>
          </a:p>
        </p:txBody>
      </p:sp>
      <p:pic>
        <p:nvPicPr>
          <p:cNvPr id="21" name="Immagine 2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164" y="9690834"/>
            <a:ext cx="815678" cy="540000"/>
          </a:xfrm>
          <a:prstGeom prst="rect">
            <a:avLst/>
          </a:prstGeom>
        </p:spPr>
      </p:pic>
      <p:sp>
        <p:nvSpPr>
          <p:cNvPr id="24" name="Titolo 23"/>
          <p:cNvSpPr>
            <a:spLocks noGrp="1"/>
          </p:cNvSpPr>
          <p:nvPr>
            <p:ph type="title" hasCustomPrompt="1"/>
          </p:nvPr>
        </p:nvSpPr>
        <p:spPr>
          <a:xfrm>
            <a:off x="1025381" y="647379"/>
            <a:ext cx="16166236" cy="1135047"/>
          </a:xfrm>
          <a:prstGeom prst="rect">
            <a:avLst/>
          </a:prstGeom>
        </p:spPr>
        <p:txBody>
          <a:bodyPr/>
          <a:lstStyle>
            <a:lvl1pPr algn="ctr">
              <a:defRPr sz="6136" b="1" cap="all" baseline="0">
                <a:solidFill>
                  <a:schemeClr val="tx1"/>
                </a:solidFill>
                <a:latin typeface="Verdana" panose="020B0604030504040204" pitchFamily="34" charset="0"/>
              </a:defRPr>
            </a:lvl1pPr>
          </a:lstStyle>
          <a:p>
            <a:r>
              <a:rPr lang="pl-PL" dirty="0" err="1" smtClean="0"/>
              <a:t>Title</a:t>
            </a:r>
            <a:r>
              <a:rPr lang="pl-PL" dirty="0" smtClean="0"/>
              <a:t> of te </a:t>
            </a:r>
            <a:r>
              <a:rPr lang="pl-PL" dirty="0" err="1" smtClean="0"/>
              <a:t>presentation</a:t>
            </a:r>
            <a:endParaRPr lang="it-IT" dirty="0"/>
          </a:p>
        </p:txBody>
      </p:sp>
      <p:sp>
        <p:nvSpPr>
          <p:cNvPr id="26" name="Segnaposto testo 25"/>
          <p:cNvSpPr>
            <a:spLocks noGrp="1"/>
          </p:cNvSpPr>
          <p:nvPr>
            <p:ph type="body" sz="quarter" idx="10" hasCustomPrompt="1"/>
          </p:nvPr>
        </p:nvSpPr>
        <p:spPr>
          <a:xfrm>
            <a:off x="2286007" y="2115738"/>
            <a:ext cx="13715999" cy="170291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82" b="1" cap="all" baseline="0">
                <a:solidFill>
                  <a:schemeClr val="tx1"/>
                </a:solidFill>
                <a:latin typeface="Verdana" panose="020B0604030504040204" pitchFamily="34" charset="0"/>
              </a:defRPr>
            </a:lvl1pPr>
          </a:lstStyle>
          <a:p>
            <a:pPr lvl="0"/>
            <a:r>
              <a:rPr lang="pl-PL" dirty="0" smtClean="0"/>
              <a:t>Module numer</a:t>
            </a:r>
          </a:p>
          <a:p>
            <a:pPr lvl="0"/>
            <a:r>
              <a:rPr lang="pl-PL" dirty="0" smtClean="0"/>
              <a:t>Unit </a:t>
            </a:r>
            <a:r>
              <a:rPr lang="pl-PL" dirty="0" err="1" smtClean="0"/>
              <a:t>number</a:t>
            </a:r>
            <a:endParaRPr lang="pl-PL" dirty="0" smtClean="0"/>
          </a:p>
          <a:p>
            <a:pPr lvl="0"/>
            <a:endParaRPr lang="it-IT" dirty="0"/>
          </a:p>
        </p:txBody>
      </p:sp>
      <p:sp>
        <p:nvSpPr>
          <p:cNvPr id="27" name="Rettangolo 26"/>
          <p:cNvSpPr/>
          <p:nvPr userDrawn="1"/>
        </p:nvSpPr>
        <p:spPr>
          <a:xfrm>
            <a:off x="123642" y="125968"/>
            <a:ext cx="18040739" cy="10161036"/>
          </a:xfrm>
          <a:prstGeom prst="rect">
            <a:avLst/>
          </a:prstGeom>
          <a:noFill/>
          <a:ln w="31750"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2651"/>
          </a:p>
        </p:txBody>
      </p:sp>
      <p:sp>
        <p:nvSpPr>
          <p:cNvPr id="28" name="Rettangolo 27"/>
          <p:cNvSpPr/>
          <p:nvPr userDrawn="1"/>
        </p:nvSpPr>
        <p:spPr>
          <a:xfrm>
            <a:off x="217169" y="201149"/>
            <a:ext cx="17853660" cy="10085852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2651"/>
          </a:p>
        </p:txBody>
      </p:sp>
      <p:sp>
        <p:nvSpPr>
          <p:cNvPr id="10" name="Segnaposto testo 2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7" y="4151973"/>
            <a:ext cx="13715999" cy="67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945" b="1" cap="all" baseline="0">
                <a:solidFill>
                  <a:schemeClr val="tx1"/>
                </a:solidFill>
                <a:latin typeface="Verdana" panose="020B0604030504040204" pitchFamily="34" charset="0"/>
              </a:defRPr>
            </a:lvl1pPr>
          </a:lstStyle>
          <a:p>
            <a:pPr lvl="0"/>
            <a:r>
              <a:rPr lang="pl-PL" dirty="0" err="1" smtClean="0"/>
              <a:t>Author’s</a:t>
            </a:r>
            <a:r>
              <a:rPr lang="pl-PL" dirty="0" smtClean="0"/>
              <a:t> </a:t>
            </a:r>
            <a:r>
              <a:rPr lang="pl-PL" dirty="0" err="1" smtClean="0"/>
              <a:t>first</a:t>
            </a:r>
            <a:r>
              <a:rPr lang="pl-PL" dirty="0" smtClean="0"/>
              <a:t> and </a:t>
            </a:r>
            <a:r>
              <a:rPr lang="pl-PL" dirty="0" err="1" smtClean="0"/>
              <a:t>last</a:t>
            </a:r>
            <a:r>
              <a:rPr lang="pl-PL" dirty="0" smtClean="0"/>
              <a:t> </a:t>
            </a:r>
            <a:r>
              <a:rPr lang="pl-PL" dirty="0" err="1" smtClean="0"/>
              <a:t>name</a:t>
            </a:r>
            <a:endParaRPr lang="it-IT" dirty="0"/>
          </a:p>
        </p:txBody>
      </p:sp>
      <p:pic>
        <p:nvPicPr>
          <p:cNvPr id="11" name="Obraz 10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3419" y="7873811"/>
            <a:ext cx="2601158" cy="910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429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1" name="click.wav"/>
          </p:stSnd>
        </p:sndAc>
      </p:transition>
    </mc:Choice>
    <mc:Fallback xmlns="">
      <p:transition spd="slow">
        <p:sndAc>
          <p:stSnd>
            <p:snd r:embed="rId6" name="click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Slide typ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itolo 1"/>
          <p:cNvSpPr>
            <a:spLocks noGrp="1"/>
          </p:cNvSpPr>
          <p:nvPr>
            <p:ph type="title" hasCustomPrompt="1"/>
          </p:nvPr>
        </p:nvSpPr>
        <p:spPr>
          <a:xfrm>
            <a:off x="2727003" y="499192"/>
            <a:ext cx="14786904" cy="198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b="1" cap="all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modify</a:t>
            </a:r>
            <a:endParaRPr lang="it-IT" dirty="0"/>
          </a:p>
        </p:txBody>
      </p:sp>
      <p:pic>
        <p:nvPicPr>
          <p:cNvPr id="7" name="Immagine 6" descr=" 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467" y="354005"/>
            <a:ext cx="1988345" cy="1988345"/>
          </a:xfrm>
          <a:prstGeom prst="rect">
            <a:avLst/>
          </a:prstGeom>
        </p:spPr>
      </p:pic>
      <p:sp>
        <p:nvSpPr>
          <p:cNvPr id="12" name="Segnaposto testo 11"/>
          <p:cNvSpPr>
            <a:spLocks noGrp="1"/>
          </p:cNvSpPr>
          <p:nvPr>
            <p:ph type="body" sz="quarter" idx="10" hasCustomPrompt="1"/>
          </p:nvPr>
        </p:nvSpPr>
        <p:spPr>
          <a:xfrm>
            <a:off x="532210" y="3131811"/>
            <a:ext cx="17223583" cy="4831465"/>
          </a:xfrm>
          <a:prstGeom prst="rect">
            <a:avLst/>
          </a:prstGeom>
        </p:spPr>
        <p:txBody>
          <a:bodyPr/>
          <a:lstStyle>
            <a:lvl1pPr>
              <a:lnSpc>
                <a:spcPct val="150000"/>
              </a:lnSpc>
              <a:defRPr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modify</a:t>
            </a:r>
            <a:endParaRPr lang="pl-PL" dirty="0" smtClean="0"/>
          </a:p>
          <a:p>
            <a:pPr lvl="0"/>
            <a:endParaRPr lang="it-IT" dirty="0"/>
          </a:p>
        </p:txBody>
      </p:sp>
      <p:sp>
        <p:nvSpPr>
          <p:cNvPr id="13" name="Rettangolo 12"/>
          <p:cNvSpPr/>
          <p:nvPr userDrawn="1"/>
        </p:nvSpPr>
        <p:spPr>
          <a:xfrm>
            <a:off x="123642" y="125965"/>
            <a:ext cx="18040739" cy="9889572"/>
          </a:xfrm>
          <a:prstGeom prst="rect">
            <a:avLst/>
          </a:prstGeom>
          <a:noFill/>
          <a:ln w="31750"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2651"/>
          </a:p>
        </p:txBody>
      </p:sp>
      <p:sp>
        <p:nvSpPr>
          <p:cNvPr id="14" name="Rettangolo 13"/>
          <p:cNvSpPr/>
          <p:nvPr userDrawn="1"/>
        </p:nvSpPr>
        <p:spPr>
          <a:xfrm>
            <a:off x="217169" y="201152"/>
            <a:ext cx="17853660" cy="9709614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2651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11"/>
          </p:nvPr>
        </p:nvSpPr>
        <p:spPr>
          <a:xfrm>
            <a:off x="10456070" y="10013158"/>
            <a:ext cx="1371600" cy="1371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en" dirty="0"/>
          </a:p>
        </p:txBody>
      </p:sp>
      <p:pic>
        <p:nvPicPr>
          <p:cNvPr id="19" name="Obraz 18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467265" y="9787180"/>
            <a:ext cx="3353481" cy="358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2475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1" name="click.wav"/>
          </p:stSnd>
        </p:sndAc>
      </p:transition>
    </mc:Choice>
    <mc:Fallback xmlns="">
      <p:transition spd="slow">
        <p:sndAc>
          <p:stSnd>
            <p:snd r:embed="rId5" name="click.wav"/>
          </p:stSnd>
        </p:sndAc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isclaim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 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467" y="354005"/>
            <a:ext cx="1988345" cy="1988345"/>
          </a:xfrm>
          <a:prstGeom prst="rect">
            <a:avLst/>
          </a:prstGeom>
        </p:spPr>
      </p:pic>
      <p:sp>
        <p:nvSpPr>
          <p:cNvPr id="12" name="Segnaposto testo 11"/>
          <p:cNvSpPr>
            <a:spLocks noGrp="1"/>
          </p:cNvSpPr>
          <p:nvPr>
            <p:ph type="body" sz="quarter" idx="10"/>
          </p:nvPr>
        </p:nvSpPr>
        <p:spPr>
          <a:xfrm>
            <a:off x="532210" y="379476"/>
            <a:ext cx="17223583" cy="7756915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50000"/>
              </a:lnSpc>
              <a:buNone/>
              <a:defRPr lang="pl-PL" sz="1964" smtClean="0">
                <a:effectLst/>
              </a:defRPr>
            </a:lvl1pPr>
          </a:lstStyle>
          <a:p>
            <a:endParaRPr lang="pl-PL" sz="135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ttangolo 12"/>
          <p:cNvSpPr/>
          <p:nvPr userDrawn="1"/>
        </p:nvSpPr>
        <p:spPr>
          <a:xfrm>
            <a:off x="123642" y="125965"/>
            <a:ext cx="18040739" cy="9889572"/>
          </a:xfrm>
          <a:prstGeom prst="rect">
            <a:avLst/>
          </a:prstGeom>
          <a:noFill/>
          <a:ln w="31750"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2651"/>
          </a:p>
        </p:txBody>
      </p:sp>
      <p:sp>
        <p:nvSpPr>
          <p:cNvPr id="14" name="Rettangolo 13"/>
          <p:cNvSpPr/>
          <p:nvPr userDrawn="1"/>
        </p:nvSpPr>
        <p:spPr>
          <a:xfrm>
            <a:off x="217169" y="201152"/>
            <a:ext cx="17853660" cy="9709614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2651"/>
          </a:p>
        </p:txBody>
      </p:sp>
      <p:pic>
        <p:nvPicPr>
          <p:cNvPr id="4" name="Obraz 3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451521" y="9795609"/>
            <a:ext cx="3353481" cy="358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0003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1" name="click.wav"/>
          </p:stSnd>
        </p:sndAc>
      </p:transition>
    </mc:Choice>
    <mc:Fallback xmlns="">
      <p:transition spd="slow">
        <p:sndAc>
          <p:stSnd>
            <p:snd r:embed="rId5" name="click.wav"/>
          </p:stSnd>
        </p:sndAc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 for power point">
    <p:bg>
      <p:bgPr>
        <a:solidFill>
          <a:srgbClr val="91C6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riangolo isoscele 17"/>
          <p:cNvSpPr/>
          <p:nvPr userDrawn="1"/>
        </p:nvSpPr>
        <p:spPr>
          <a:xfrm>
            <a:off x="1" y="6131590"/>
            <a:ext cx="18288000" cy="4155414"/>
          </a:xfrm>
          <a:prstGeom prst="triangle">
            <a:avLst>
              <a:gd name="adj" fmla="val 49694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651"/>
          </a:p>
        </p:txBody>
      </p:sp>
      <p:pic>
        <p:nvPicPr>
          <p:cNvPr id="19" name="Immagine 1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1364" y="5228746"/>
            <a:ext cx="2505270" cy="2505270"/>
          </a:xfrm>
          <a:prstGeom prst="rect">
            <a:avLst/>
          </a:prstGeom>
        </p:spPr>
      </p:pic>
      <p:sp>
        <p:nvSpPr>
          <p:cNvPr id="20" name="Sottotitolo 2"/>
          <p:cNvSpPr txBox="1">
            <a:spLocks/>
          </p:cNvSpPr>
          <p:nvPr userDrawn="1"/>
        </p:nvSpPr>
        <p:spPr>
          <a:xfrm>
            <a:off x="2285998" y="8951775"/>
            <a:ext cx="13716000" cy="682900"/>
          </a:xfrm>
          <a:prstGeom prst="rect">
            <a:avLst/>
          </a:prstGeom>
        </p:spPr>
        <p:txBody>
          <a:bodyPr vert="horz" lIns="112222" tIns="56111" rIns="112222" bIns="56111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 baseline="0">
                <a:solidFill>
                  <a:schemeClr val="tx1"/>
                </a:solidFill>
                <a:latin typeface="Amatic SC" pitchFamily="2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0"/>
              </a:lnSpc>
              <a:spcBef>
                <a:spcPts val="859"/>
              </a:spcBef>
            </a:pPr>
            <a:r>
              <a:rPr lang="en-US" sz="736" dirty="0">
                <a:latin typeface="+mn-lt"/>
              </a:rPr>
              <a:t>Dept. of Legal, Language, Translation and Interpreting Studies, Section of in Modern Languages for Interpreters and Translators</a:t>
            </a:r>
          </a:p>
          <a:p>
            <a:pPr>
              <a:lnSpc>
                <a:spcPct val="0"/>
              </a:lnSpc>
              <a:spcBef>
                <a:spcPts val="859"/>
              </a:spcBef>
            </a:pPr>
            <a:r>
              <a:rPr lang="en-US" sz="736" dirty="0">
                <a:latin typeface="+mn-lt"/>
              </a:rPr>
              <a:t>University of Trieste, Via </a:t>
            </a:r>
            <a:r>
              <a:rPr lang="en-US" sz="736" dirty="0" err="1">
                <a:latin typeface="+mn-lt"/>
              </a:rPr>
              <a:t>Filzi</a:t>
            </a:r>
            <a:r>
              <a:rPr lang="en-US" sz="736" dirty="0">
                <a:latin typeface="+mn-lt"/>
              </a:rPr>
              <a:t>, 14 - 34144 Trieste, Italy</a:t>
            </a:r>
          </a:p>
          <a:p>
            <a:pPr>
              <a:lnSpc>
                <a:spcPct val="0"/>
              </a:lnSpc>
              <a:spcBef>
                <a:spcPts val="859"/>
              </a:spcBef>
            </a:pPr>
            <a:r>
              <a:rPr lang="en-US" sz="736" dirty="0">
                <a:latin typeface="+mn-lt"/>
              </a:rPr>
              <a:t>Project </a:t>
            </a:r>
            <a:r>
              <a:rPr lang="en-US" sz="736" dirty="0" err="1">
                <a:latin typeface="+mn-lt"/>
              </a:rPr>
              <a:t>numberStudies</a:t>
            </a:r>
            <a:r>
              <a:rPr lang="en-US" sz="736" dirty="0">
                <a:latin typeface="+mn-lt"/>
              </a:rPr>
              <a:t>: 2016-1-IT02-KA203-024311</a:t>
            </a:r>
          </a:p>
          <a:p>
            <a:pPr>
              <a:lnSpc>
                <a:spcPct val="0"/>
              </a:lnSpc>
              <a:spcBef>
                <a:spcPts val="859"/>
              </a:spcBef>
            </a:pPr>
            <a:r>
              <a:rPr lang="en-US" sz="736" u="non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www.adlabproject.eu</a:t>
            </a:r>
          </a:p>
          <a:p>
            <a:pPr>
              <a:lnSpc>
                <a:spcPct val="0"/>
              </a:lnSpc>
              <a:spcBef>
                <a:spcPts val="859"/>
              </a:spcBef>
            </a:pPr>
            <a:r>
              <a:rPr lang="en-US" sz="736" dirty="0">
                <a:latin typeface="+mn-lt"/>
              </a:rPr>
              <a:t>FUNDED BY THE ERASMUS + PROGRAMME OF THE EUROPEAN UNION</a:t>
            </a:r>
          </a:p>
          <a:p>
            <a:pPr>
              <a:lnSpc>
                <a:spcPct val="50000"/>
              </a:lnSpc>
            </a:pPr>
            <a:endParaRPr lang="en-US" sz="982" dirty="0">
              <a:latin typeface="+mn-lt"/>
            </a:endParaRPr>
          </a:p>
          <a:p>
            <a:pPr>
              <a:lnSpc>
                <a:spcPct val="50000"/>
              </a:lnSpc>
            </a:pPr>
            <a:endParaRPr lang="it-IT" sz="4909" dirty="0">
              <a:latin typeface="+mn-lt"/>
            </a:endParaRPr>
          </a:p>
        </p:txBody>
      </p:sp>
      <p:pic>
        <p:nvPicPr>
          <p:cNvPr id="21" name="Immagine 2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164" y="9690834"/>
            <a:ext cx="815678" cy="540000"/>
          </a:xfrm>
          <a:prstGeom prst="rect">
            <a:avLst/>
          </a:prstGeom>
        </p:spPr>
      </p:pic>
      <p:sp>
        <p:nvSpPr>
          <p:cNvPr id="24" name="Titolo 23"/>
          <p:cNvSpPr>
            <a:spLocks noGrp="1"/>
          </p:cNvSpPr>
          <p:nvPr>
            <p:ph type="title" hasCustomPrompt="1"/>
          </p:nvPr>
        </p:nvSpPr>
        <p:spPr>
          <a:xfrm>
            <a:off x="1025381" y="647379"/>
            <a:ext cx="16166236" cy="1135047"/>
          </a:xfrm>
          <a:prstGeom prst="rect">
            <a:avLst/>
          </a:prstGeom>
        </p:spPr>
        <p:txBody>
          <a:bodyPr/>
          <a:lstStyle>
            <a:lvl1pPr algn="ctr">
              <a:defRPr sz="6136" b="1" cap="all" baseline="0">
                <a:solidFill>
                  <a:schemeClr val="tx1"/>
                </a:solidFill>
                <a:latin typeface="Verdana" panose="020B0604030504040204" pitchFamily="34" charset="0"/>
              </a:defRPr>
            </a:lvl1pPr>
          </a:lstStyle>
          <a:p>
            <a:r>
              <a:rPr lang="pl-PL" dirty="0" err="1" smtClean="0"/>
              <a:t>Title</a:t>
            </a:r>
            <a:r>
              <a:rPr lang="pl-PL" dirty="0" smtClean="0"/>
              <a:t> of te </a:t>
            </a:r>
            <a:r>
              <a:rPr lang="pl-PL" dirty="0" err="1" smtClean="0"/>
              <a:t>presentation</a:t>
            </a:r>
            <a:endParaRPr lang="it-IT" dirty="0"/>
          </a:p>
        </p:txBody>
      </p:sp>
      <p:sp>
        <p:nvSpPr>
          <p:cNvPr id="26" name="Segnaposto testo 25"/>
          <p:cNvSpPr>
            <a:spLocks noGrp="1"/>
          </p:cNvSpPr>
          <p:nvPr>
            <p:ph type="body" sz="quarter" idx="10" hasCustomPrompt="1"/>
          </p:nvPr>
        </p:nvSpPr>
        <p:spPr>
          <a:xfrm>
            <a:off x="2286007" y="2115738"/>
            <a:ext cx="13715999" cy="170291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82" b="1" cap="all" baseline="0">
                <a:solidFill>
                  <a:schemeClr val="tx1"/>
                </a:solidFill>
                <a:latin typeface="Verdana" panose="020B0604030504040204" pitchFamily="34" charset="0"/>
              </a:defRPr>
            </a:lvl1pPr>
          </a:lstStyle>
          <a:p>
            <a:pPr lvl="0"/>
            <a:r>
              <a:rPr lang="pl-PL" dirty="0" smtClean="0"/>
              <a:t>Module numer</a:t>
            </a:r>
          </a:p>
          <a:p>
            <a:pPr lvl="0"/>
            <a:r>
              <a:rPr lang="pl-PL" dirty="0" smtClean="0"/>
              <a:t>Unit </a:t>
            </a:r>
            <a:r>
              <a:rPr lang="pl-PL" dirty="0" err="1" smtClean="0"/>
              <a:t>number</a:t>
            </a:r>
            <a:endParaRPr lang="pl-PL" dirty="0" smtClean="0"/>
          </a:p>
          <a:p>
            <a:pPr lvl="0"/>
            <a:endParaRPr lang="it-IT" dirty="0"/>
          </a:p>
        </p:txBody>
      </p:sp>
      <p:sp>
        <p:nvSpPr>
          <p:cNvPr id="27" name="Rettangolo 26"/>
          <p:cNvSpPr/>
          <p:nvPr userDrawn="1"/>
        </p:nvSpPr>
        <p:spPr>
          <a:xfrm>
            <a:off x="123642" y="125968"/>
            <a:ext cx="18040739" cy="10161036"/>
          </a:xfrm>
          <a:prstGeom prst="rect">
            <a:avLst/>
          </a:prstGeom>
          <a:noFill/>
          <a:ln w="31750"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2651"/>
          </a:p>
        </p:txBody>
      </p:sp>
      <p:sp>
        <p:nvSpPr>
          <p:cNvPr id="28" name="Rettangolo 27"/>
          <p:cNvSpPr/>
          <p:nvPr userDrawn="1"/>
        </p:nvSpPr>
        <p:spPr>
          <a:xfrm>
            <a:off x="217169" y="201149"/>
            <a:ext cx="17853660" cy="10085852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2651"/>
          </a:p>
        </p:txBody>
      </p:sp>
      <p:sp>
        <p:nvSpPr>
          <p:cNvPr id="10" name="Segnaposto testo 2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7" y="4151973"/>
            <a:ext cx="13715999" cy="67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945" b="1" cap="all" baseline="0">
                <a:solidFill>
                  <a:schemeClr val="tx1"/>
                </a:solidFill>
                <a:latin typeface="Verdana" panose="020B0604030504040204" pitchFamily="34" charset="0"/>
              </a:defRPr>
            </a:lvl1pPr>
          </a:lstStyle>
          <a:p>
            <a:pPr lvl="0"/>
            <a:r>
              <a:rPr lang="pl-PL" dirty="0" err="1" smtClean="0"/>
              <a:t>Author’s</a:t>
            </a:r>
            <a:r>
              <a:rPr lang="pl-PL" dirty="0" smtClean="0"/>
              <a:t> </a:t>
            </a:r>
            <a:r>
              <a:rPr lang="pl-PL" dirty="0" err="1" smtClean="0"/>
              <a:t>first</a:t>
            </a:r>
            <a:r>
              <a:rPr lang="pl-PL" dirty="0" smtClean="0"/>
              <a:t> and </a:t>
            </a:r>
            <a:r>
              <a:rPr lang="pl-PL" dirty="0" err="1" smtClean="0"/>
              <a:t>last</a:t>
            </a:r>
            <a:r>
              <a:rPr lang="pl-PL" dirty="0" smtClean="0"/>
              <a:t> </a:t>
            </a:r>
            <a:r>
              <a:rPr lang="pl-PL" dirty="0" err="1" smtClean="0"/>
              <a:t>name</a:t>
            </a:r>
            <a:endParaRPr lang="it-IT" dirty="0"/>
          </a:p>
        </p:txBody>
      </p:sp>
      <p:pic>
        <p:nvPicPr>
          <p:cNvPr id="11" name="Obraz 10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3419" y="7873811"/>
            <a:ext cx="2601158" cy="910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4968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1" name="click.wav"/>
          </p:stSnd>
        </p:sndAc>
      </p:transition>
    </mc:Choice>
    <mc:Fallback xmlns="">
      <p:transition spd="slow">
        <p:sndAc>
          <p:stSnd>
            <p:snd r:embed="rId6" name="click.wav"/>
          </p:stSnd>
        </p:sndAc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Slide typ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itolo 1"/>
          <p:cNvSpPr>
            <a:spLocks noGrp="1"/>
          </p:cNvSpPr>
          <p:nvPr>
            <p:ph type="title" hasCustomPrompt="1"/>
          </p:nvPr>
        </p:nvSpPr>
        <p:spPr>
          <a:xfrm>
            <a:off x="2727003" y="499192"/>
            <a:ext cx="14786904" cy="198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b="1" cap="all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modify</a:t>
            </a:r>
            <a:endParaRPr lang="it-IT" dirty="0"/>
          </a:p>
        </p:txBody>
      </p:sp>
      <p:pic>
        <p:nvPicPr>
          <p:cNvPr id="7" name="Immagine 6" descr=" 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467" y="354005"/>
            <a:ext cx="1988345" cy="1988345"/>
          </a:xfrm>
          <a:prstGeom prst="rect">
            <a:avLst/>
          </a:prstGeom>
        </p:spPr>
      </p:pic>
      <p:sp>
        <p:nvSpPr>
          <p:cNvPr id="12" name="Segnaposto testo 11"/>
          <p:cNvSpPr>
            <a:spLocks noGrp="1"/>
          </p:cNvSpPr>
          <p:nvPr>
            <p:ph type="body" sz="quarter" idx="10" hasCustomPrompt="1"/>
          </p:nvPr>
        </p:nvSpPr>
        <p:spPr>
          <a:xfrm>
            <a:off x="532210" y="3131811"/>
            <a:ext cx="17223583" cy="4831465"/>
          </a:xfrm>
          <a:prstGeom prst="rect">
            <a:avLst/>
          </a:prstGeom>
        </p:spPr>
        <p:txBody>
          <a:bodyPr/>
          <a:lstStyle>
            <a:lvl1pPr>
              <a:lnSpc>
                <a:spcPct val="150000"/>
              </a:lnSpc>
              <a:defRPr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modify</a:t>
            </a:r>
            <a:endParaRPr lang="pl-PL" dirty="0" smtClean="0"/>
          </a:p>
          <a:p>
            <a:pPr lvl="0"/>
            <a:endParaRPr lang="it-IT" dirty="0"/>
          </a:p>
        </p:txBody>
      </p:sp>
      <p:sp>
        <p:nvSpPr>
          <p:cNvPr id="13" name="Rettangolo 12"/>
          <p:cNvSpPr/>
          <p:nvPr userDrawn="1"/>
        </p:nvSpPr>
        <p:spPr>
          <a:xfrm>
            <a:off x="123642" y="125965"/>
            <a:ext cx="18040739" cy="9889572"/>
          </a:xfrm>
          <a:prstGeom prst="rect">
            <a:avLst/>
          </a:prstGeom>
          <a:noFill/>
          <a:ln w="31750"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2651"/>
          </a:p>
        </p:txBody>
      </p:sp>
      <p:sp>
        <p:nvSpPr>
          <p:cNvPr id="14" name="Rettangolo 13"/>
          <p:cNvSpPr/>
          <p:nvPr userDrawn="1"/>
        </p:nvSpPr>
        <p:spPr>
          <a:xfrm>
            <a:off x="217169" y="201152"/>
            <a:ext cx="17853660" cy="9709614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2651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11"/>
          </p:nvPr>
        </p:nvSpPr>
        <p:spPr>
          <a:xfrm>
            <a:off x="10456070" y="10013158"/>
            <a:ext cx="1371600" cy="1371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en" dirty="0"/>
          </a:p>
        </p:txBody>
      </p:sp>
      <p:pic>
        <p:nvPicPr>
          <p:cNvPr id="19" name="Obraz 18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467265" y="9787180"/>
            <a:ext cx="3353481" cy="358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6055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1" name="click.wav"/>
          </p:stSnd>
        </p:sndAc>
      </p:transition>
    </mc:Choice>
    <mc:Fallback xmlns="">
      <p:transition spd="slow">
        <p:sndAc>
          <p:stSnd>
            <p:snd r:embed="rId5" name="click.wav"/>
          </p:stSnd>
        </p:sndAc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Disclaim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 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467" y="354005"/>
            <a:ext cx="1988345" cy="1988345"/>
          </a:xfrm>
          <a:prstGeom prst="rect">
            <a:avLst/>
          </a:prstGeom>
        </p:spPr>
      </p:pic>
      <p:sp>
        <p:nvSpPr>
          <p:cNvPr id="12" name="Segnaposto testo 11"/>
          <p:cNvSpPr>
            <a:spLocks noGrp="1"/>
          </p:cNvSpPr>
          <p:nvPr>
            <p:ph type="body" sz="quarter" idx="10"/>
          </p:nvPr>
        </p:nvSpPr>
        <p:spPr>
          <a:xfrm>
            <a:off x="532210" y="379476"/>
            <a:ext cx="17223583" cy="7756915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50000"/>
              </a:lnSpc>
              <a:buNone/>
              <a:defRPr lang="pl-PL" sz="1964" smtClean="0">
                <a:effectLst/>
              </a:defRPr>
            </a:lvl1pPr>
          </a:lstStyle>
          <a:p>
            <a:endParaRPr lang="pl-PL" sz="135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ttangolo 12"/>
          <p:cNvSpPr/>
          <p:nvPr userDrawn="1"/>
        </p:nvSpPr>
        <p:spPr>
          <a:xfrm>
            <a:off x="123642" y="125965"/>
            <a:ext cx="18040739" cy="9889572"/>
          </a:xfrm>
          <a:prstGeom prst="rect">
            <a:avLst/>
          </a:prstGeom>
          <a:noFill/>
          <a:ln w="31750"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2651"/>
          </a:p>
        </p:txBody>
      </p:sp>
      <p:sp>
        <p:nvSpPr>
          <p:cNvPr id="14" name="Rettangolo 13"/>
          <p:cNvSpPr/>
          <p:nvPr userDrawn="1"/>
        </p:nvSpPr>
        <p:spPr>
          <a:xfrm>
            <a:off x="217169" y="201152"/>
            <a:ext cx="17853660" cy="9709614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2651"/>
          </a:p>
        </p:txBody>
      </p:sp>
      <p:pic>
        <p:nvPicPr>
          <p:cNvPr id="4" name="Obraz 3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451521" y="9795609"/>
            <a:ext cx="3353481" cy="358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6403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1" name="click.wav"/>
          </p:stSnd>
        </p:sndAc>
      </p:transition>
    </mc:Choice>
    <mc:Fallback xmlns="">
      <p:transition spd="slow">
        <p:sndAc>
          <p:stSnd>
            <p:snd r:embed="rId5" name="click.wav"/>
          </p:stSnd>
        </p:sndAc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ntro slide for video">
    <p:bg>
      <p:bgPr>
        <a:solidFill>
          <a:srgbClr val="91C6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riangolo isoscele 17"/>
          <p:cNvSpPr/>
          <p:nvPr userDrawn="1"/>
        </p:nvSpPr>
        <p:spPr>
          <a:xfrm>
            <a:off x="2" y="6131588"/>
            <a:ext cx="18288000" cy="4155414"/>
          </a:xfrm>
          <a:prstGeom prst="triangle">
            <a:avLst>
              <a:gd name="adj" fmla="val 49694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4050"/>
          </a:p>
        </p:txBody>
      </p:sp>
      <p:pic>
        <p:nvPicPr>
          <p:cNvPr id="19" name="Immagine 1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1364" y="5228743"/>
            <a:ext cx="2505270" cy="2505270"/>
          </a:xfrm>
          <a:prstGeom prst="rect">
            <a:avLst/>
          </a:prstGeom>
        </p:spPr>
      </p:pic>
      <p:sp>
        <p:nvSpPr>
          <p:cNvPr id="20" name="Sottotitolo 2"/>
          <p:cNvSpPr txBox="1">
            <a:spLocks/>
          </p:cNvSpPr>
          <p:nvPr userDrawn="1"/>
        </p:nvSpPr>
        <p:spPr>
          <a:xfrm>
            <a:off x="2285997" y="8951767"/>
            <a:ext cx="13716000" cy="682901"/>
          </a:xfrm>
          <a:prstGeom prst="rect">
            <a:avLst/>
          </a:prstGeom>
        </p:spPr>
        <p:txBody>
          <a:bodyPr vert="horz" lIns="137160" tIns="68580" rIns="137160" bIns="6858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 baseline="0">
                <a:solidFill>
                  <a:schemeClr val="tx1"/>
                </a:solidFill>
                <a:latin typeface="Amatic SC" pitchFamily="2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0"/>
              </a:lnSpc>
              <a:spcBef>
                <a:spcPts val="1050"/>
              </a:spcBef>
            </a:pPr>
            <a:r>
              <a:rPr lang="en-US" sz="900" dirty="0">
                <a:latin typeface="+mn-lt"/>
              </a:rPr>
              <a:t>Dept. of Legal, Language, Translation and Interpreting Studies, Section of in Modern Languages for Interpreters and Translators</a:t>
            </a:r>
          </a:p>
          <a:p>
            <a:pPr>
              <a:lnSpc>
                <a:spcPct val="0"/>
              </a:lnSpc>
              <a:spcBef>
                <a:spcPts val="1050"/>
              </a:spcBef>
            </a:pPr>
            <a:r>
              <a:rPr lang="en-US" sz="900" dirty="0">
                <a:latin typeface="+mn-lt"/>
              </a:rPr>
              <a:t>University of Trieste, Via </a:t>
            </a:r>
            <a:r>
              <a:rPr lang="en-US" sz="900" dirty="0" err="1">
                <a:latin typeface="+mn-lt"/>
              </a:rPr>
              <a:t>Filzi</a:t>
            </a:r>
            <a:r>
              <a:rPr lang="en-US" sz="900" dirty="0">
                <a:latin typeface="+mn-lt"/>
              </a:rPr>
              <a:t>, 14 - 34144 Trieste, Italy</a:t>
            </a:r>
          </a:p>
          <a:p>
            <a:pPr>
              <a:lnSpc>
                <a:spcPct val="0"/>
              </a:lnSpc>
              <a:spcBef>
                <a:spcPts val="1050"/>
              </a:spcBef>
            </a:pPr>
            <a:r>
              <a:rPr lang="en-US" sz="900" dirty="0">
                <a:latin typeface="+mn-lt"/>
              </a:rPr>
              <a:t>Project </a:t>
            </a:r>
            <a:r>
              <a:rPr lang="en-US" sz="900" dirty="0" err="1">
                <a:latin typeface="+mn-lt"/>
              </a:rPr>
              <a:t>numberStudies</a:t>
            </a:r>
            <a:r>
              <a:rPr lang="en-US" sz="900" dirty="0">
                <a:latin typeface="+mn-lt"/>
              </a:rPr>
              <a:t>: 2016-1-IT02-KA203-024311</a:t>
            </a:r>
          </a:p>
          <a:p>
            <a:pPr>
              <a:lnSpc>
                <a:spcPct val="0"/>
              </a:lnSpc>
              <a:spcBef>
                <a:spcPts val="1050"/>
              </a:spcBef>
            </a:pPr>
            <a:r>
              <a:rPr lang="en-US" sz="900" u="non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www.adlabproject.eu</a:t>
            </a:r>
          </a:p>
          <a:p>
            <a:pPr>
              <a:lnSpc>
                <a:spcPct val="0"/>
              </a:lnSpc>
              <a:spcBef>
                <a:spcPts val="1050"/>
              </a:spcBef>
            </a:pPr>
            <a:r>
              <a:rPr lang="en-US" sz="900" dirty="0">
                <a:latin typeface="+mn-lt"/>
              </a:rPr>
              <a:t>FUNDED BY THE ERASMUS + PROGRAMME OF THE EUROPEAN UNION</a:t>
            </a:r>
          </a:p>
          <a:p>
            <a:pPr>
              <a:lnSpc>
                <a:spcPct val="50000"/>
              </a:lnSpc>
            </a:pPr>
            <a:endParaRPr lang="en-US" sz="1200" dirty="0">
              <a:latin typeface="+mn-lt"/>
            </a:endParaRPr>
          </a:p>
          <a:p>
            <a:pPr>
              <a:lnSpc>
                <a:spcPct val="50000"/>
              </a:lnSpc>
            </a:pPr>
            <a:endParaRPr lang="it-IT" sz="6000" dirty="0">
              <a:latin typeface="+mn-lt"/>
            </a:endParaRPr>
          </a:p>
        </p:txBody>
      </p:sp>
      <p:pic>
        <p:nvPicPr>
          <p:cNvPr id="21" name="Immagine 2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160" y="9690834"/>
            <a:ext cx="815678" cy="540000"/>
          </a:xfrm>
          <a:prstGeom prst="rect">
            <a:avLst/>
          </a:prstGeom>
        </p:spPr>
      </p:pic>
      <p:sp>
        <p:nvSpPr>
          <p:cNvPr id="24" name="Titolo 23"/>
          <p:cNvSpPr>
            <a:spLocks noGrp="1"/>
          </p:cNvSpPr>
          <p:nvPr>
            <p:ph type="title" hasCustomPrompt="1"/>
          </p:nvPr>
        </p:nvSpPr>
        <p:spPr>
          <a:xfrm>
            <a:off x="1025372" y="647379"/>
            <a:ext cx="16672263" cy="1135047"/>
          </a:xfrm>
          <a:prstGeom prst="rect">
            <a:avLst/>
          </a:prstGeom>
        </p:spPr>
        <p:txBody>
          <a:bodyPr/>
          <a:lstStyle>
            <a:lvl1pPr algn="ctr">
              <a:defRPr sz="7500" b="1" cap="all" baseline="0">
                <a:solidFill>
                  <a:schemeClr val="tx1"/>
                </a:solidFill>
                <a:latin typeface="Verdana" panose="020B0604030504040204" pitchFamily="34" charset="0"/>
              </a:defRPr>
            </a:lvl1pPr>
          </a:lstStyle>
          <a:p>
            <a:r>
              <a:rPr lang="pl-PL" dirty="0" err="1"/>
              <a:t>Title</a:t>
            </a:r>
            <a:r>
              <a:rPr lang="pl-PL" dirty="0"/>
              <a:t> of the unit</a:t>
            </a:r>
            <a:endParaRPr lang="it-IT" dirty="0"/>
          </a:p>
        </p:txBody>
      </p:sp>
      <p:sp>
        <p:nvSpPr>
          <p:cNvPr id="26" name="Segnaposto testo 25"/>
          <p:cNvSpPr>
            <a:spLocks noGrp="1"/>
          </p:cNvSpPr>
          <p:nvPr>
            <p:ph type="body" sz="quarter" idx="10" hasCustomPrompt="1"/>
          </p:nvPr>
        </p:nvSpPr>
        <p:spPr>
          <a:xfrm>
            <a:off x="2405846" y="1890418"/>
            <a:ext cx="13715999" cy="149541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500" b="1" cap="all" baseline="0">
                <a:solidFill>
                  <a:schemeClr val="tx1"/>
                </a:solidFill>
                <a:latin typeface="Verdana" panose="020B0604030504040204" pitchFamily="34" charset="0"/>
              </a:defRPr>
            </a:lvl1pPr>
          </a:lstStyle>
          <a:p>
            <a:pPr lvl="0"/>
            <a:r>
              <a:rPr lang="pl-PL" dirty="0"/>
              <a:t>Module numer</a:t>
            </a:r>
          </a:p>
          <a:p>
            <a:pPr lvl="0"/>
            <a:r>
              <a:rPr lang="pl-PL" dirty="0"/>
              <a:t>Unit </a:t>
            </a:r>
            <a:r>
              <a:rPr lang="pl-PL" dirty="0" err="1"/>
              <a:t>number</a:t>
            </a:r>
            <a:endParaRPr lang="pl-PL" dirty="0"/>
          </a:p>
          <a:p>
            <a:pPr lvl="0"/>
            <a:endParaRPr lang="it-IT" dirty="0"/>
          </a:p>
        </p:txBody>
      </p:sp>
      <p:sp>
        <p:nvSpPr>
          <p:cNvPr id="27" name="Rettangolo 26"/>
          <p:cNvSpPr/>
          <p:nvPr userDrawn="1"/>
        </p:nvSpPr>
        <p:spPr>
          <a:xfrm>
            <a:off x="123631" y="125965"/>
            <a:ext cx="18040739" cy="10161036"/>
          </a:xfrm>
          <a:prstGeom prst="rect">
            <a:avLst/>
          </a:prstGeom>
          <a:noFill/>
          <a:ln w="31750"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4050"/>
          </a:p>
        </p:txBody>
      </p:sp>
      <p:sp>
        <p:nvSpPr>
          <p:cNvPr id="28" name="Rettangolo 27"/>
          <p:cNvSpPr/>
          <p:nvPr userDrawn="1"/>
        </p:nvSpPr>
        <p:spPr>
          <a:xfrm>
            <a:off x="217169" y="201148"/>
            <a:ext cx="17853660" cy="10085853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4050"/>
          </a:p>
        </p:txBody>
      </p:sp>
      <p:sp>
        <p:nvSpPr>
          <p:cNvPr id="10" name="Segnaposto testo 25"/>
          <p:cNvSpPr>
            <a:spLocks noGrp="1"/>
          </p:cNvSpPr>
          <p:nvPr>
            <p:ph type="body" sz="quarter" idx="11" hasCustomPrompt="1"/>
          </p:nvPr>
        </p:nvSpPr>
        <p:spPr>
          <a:xfrm>
            <a:off x="2503504" y="3705293"/>
            <a:ext cx="13715999" cy="67747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00" b="1" cap="all" baseline="0">
                <a:solidFill>
                  <a:schemeClr val="tx1"/>
                </a:solidFill>
                <a:latin typeface="Verdana" panose="020B0604030504040204" pitchFamily="34" charset="0"/>
              </a:defRPr>
            </a:lvl1pPr>
          </a:lstStyle>
          <a:p>
            <a:pPr lvl="0"/>
            <a:r>
              <a:rPr lang="pl-PL" dirty="0" err="1"/>
              <a:t>presenter’s</a:t>
            </a:r>
            <a:r>
              <a:rPr lang="pl-PL" dirty="0"/>
              <a:t> </a:t>
            </a:r>
            <a:r>
              <a:rPr lang="pl-PL" dirty="0" err="1"/>
              <a:t>first</a:t>
            </a:r>
            <a:r>
              <a:rPr lang="pl-PL" dirty="0"/>
              <a:t> and </a:t>
            </a:r>
            <a:r>
              <a:rPr lang="pl-PL" dirty="0" err="1"/>
              <a:t>last</a:t>
            </a:r>
            <a:r>
              <a:rPr lang="pl-PL" dirty="0"/>
              <a:t> </a:t>
            </a:r>
            <a:r>
              <a:rPr lang="pl-PL" dirty="0" err="1"/>
              <a:t>name</a:t>
            </a:r>
            <a:endParaRPr lang="it-IT" dirty="0"/>
          </a:p>
        </p:txBody>
      </p:sp>
      <p:sp>
        <p:nvSpPr>
          <p:cNvPr id="11" name="Segnaposto testo 25"/>
          <p:cNvSpPr>
            <a:spLocks noGrp="1"/>
          </p:cNvSpPr>
          <p:nvPr>
            <p:ph type="body" sz="quarter" idx="12" hasCustomPrompt="1"/>
          </p:nvPr>
        </p:nvSpPr>
        <p:spPr>
          <a:xfrm>
            <a:off x="2405846" y="4498127"/>
            <a:ext cx="13715999" cy="67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300" b="1" cap="all" baseline="0">
                <a:solidFill>
                  <a:schemeClr val="tx1"/>
                </a:solidFill>
                <a:latin typeface="Verdana" panose="020B0604030504040204" pitchFamily="34" charset="0"/>
              </a:defRPr>
            </a:lvl1pPr>
          </a:lstStyle>
          <a:p>
            <a:pPr lvl="0"/>
            <a:r>
              <a:rPr lang="pl-PL" dirty="0" err="1"/>
              <a:t>presenter’s</a:t>
            </a:r>
            <a:r>
              <a:rPr lang="pl-PL" dirty="0"/>
              <a:t> </a:t>
            </a:r>
            <a:r>
              <a:rPr lang="pl-PL" dirty="0" err="1"/>
              <a:t>affiliation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70544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1" name="click.wav"/>
          </p:stSnd>
        </p:sndAc>
      </p:transition>
    </mc:Choice>
    <mc:Fallback xmlns="">
      <p:transition spd="slow">
        <p:sndAc>
          <p:stSnd>
            <p:snd r:embed="rId5" name="click.wav"/>
          </p:stSnd>
        </p:sndAc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 Outro slide for video">
    <p:bg>
      <p:bgPr>
        <a:solidFill>
          <a:srgbClr val="91C6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riangolo isoscele 17"/>
          <p:cNvSpPr/>
          <p:nvPr userDrawn="1"/>
        </p:nvSpPr>
        <p:spPr>
          <a:xfrm>
            <a:off x="2" y="6131588"/>
            <a:ext cx="18288000" cy="4155414"/>
          </a:xfrm>
          <a:prstGeom prst="triangle">
            <a:avLst>
              <a:gd name="adj" fmla="val 49694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371600" rtl="0" eaLnBrk="1" fontAlgn="auto" latinLnBrk="0" hangingPunct="1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pl-PL" sz="4050"/>
              <a:t>Edited by: editor’s first and last name</a:t>
            </a:r>
            <a:endParaRPr lang="pl-PL" sz="4050" dirty="0"/>
          </a:p>
        </p:txBody>
      </p:sp>
      <p:pic>
        <p:nvPicPr>
          <p:cNvPr id="19" name="Immagine 1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1364" y="5228743"/>
            <a:ext cx="2505270" cy="2505270"/>
          </a:xfrm>
          <a:prstGeom prst="rect">
            <a:avLst/>
          </a:prstGeom>
        </p:spPr>
      </p:pic>
      <p:sp>
        <p:nvSpPr>
          <p:cNvPr id="20" name="Sottotitolo 2"/>
          <p:cNvSpPr txBox="1">
            <a:spLocks/>
          </p:cNvSpPr>
          <p:nvPr userDrawn="1"/>
        </p:nvSpPr>
        <p:spPr>
          <a:xfrm>
            <a:off x="2285997" y="8951767"/>
            <a:ext cx="13716000" cy="682901"/>
          </a:xfrm>
          <a:prstGeom prst="rect">
            <a:avLst/>
          </a:prstGeom>
        </p:spPr>
        <p:txBody>
          <a:bodyPr vert="horz" lIns="137160" tIns="68580" rIns="137160" bIns="6858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 baseline="0">
                <a:solidFill>
                  <a:schemeClr val="tx1"/>
                </a:solidFill>
                <a:latin typeface="Amatic SC" pitchFamily="2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0"/>
              </a:lnSpc>
              <a:spcBef>
                <a:spcPts val="1050"/>
              </a:spcBef>
            </a:pPr>
            <a:r>
              <a:rPr lang="en-US" sz="900" dirty="0">
                <a:latin typeface="+mn-lt"/>
              </a:rPr>
              <a:t>Dept. of Legal, Language, Translation and Interpreting Studies, Section of in Modern Languages for Interpreters and Translators</a:t>
            </a:r>
          </a:p>
          <a:p>
            <a:pPr>
              <a:lnSpc>
                <a:spcPct val="0"/>
              </a:lnSpc>
              <a:spcBef>
                <a:spcPts val="1050"/>
              </a:spcBef>
            </a:pPr>
            <a:r>
              <a:rPr lang="en-US" sz="900" dirty="0">
                <a:latin typeface="+mn-lt"/>
              </a:rPr>
              <a:t>University of Trieste, Via </a:t>
            </a:r>
            <a:r>
              <a:rPr lang="en-US" sz="900" dirty="0" err="1">
                <a:latin typeface="+mn-lt"/>
              </a:rPr>
              <a:t>Filzi</a:t>
            </a:r>
            <a:r>
              <a:rPr lang="en-US" sz="900" dirty="0">
                <a:latin typeface="+mn-lt"/>
              </a:rPr>
              <a:t>, 14 - 34144 Trieste, Italy</a:t>
            </a:r>
          </a:p>
          <a:p>
            <a:pPr>
              <a:lnSpc>
                <a:spcPct val="0"/>
              </a:lnSpc>
              <a:spcBef>
                <a:spcPts val="1050"/>
              </a:spcBef>
            </a:pPr>
            <a:r>
              <a:rPr lang="en-US" sz="900" dirty="0">
                <a:latin typeface="+mn-lt"/>
              </a:rPr>
              <a:t>Project </a:t>
            </a:r>
            <a:r>
              <a:rPr lang="en-US" sz="900" dirty="0" err="1">
                <a:latin typeface="+mn-lt"/>
              </a:rPr>
              <a:t>numberStudies</a:t>
            </a:r>
            <a:r>
              <a:rPr lang="en-US" sz="900" dirty="0">
                <a:latin typeface="+mn-lt"/>
              </a:rPr>
              <a:t>: 2016-1-IT02-KA203-024311</a:t>
            </a:r>
          </a:p>
          <a:p>
            <a:pPr>
              <a:lnSpc>
                <a:spcPct val="0"/>
              </a:lnSpc>
              <a:spcBef>
                <a:spcPts val="1050"/>
              </a:spcBef>
            </a:pPr>
            <a:r>
              <a:rPr lang="en-US" sz="900" u="non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www.adlabproject.eu</a:t>
            </a:r>
          </a:p>
          <a:p>
            <a:pPr>
              <a:lnSpc>
                <a:spcPct val="0"/>
              </a:lnSpc>
              <a:spcBef>
                <a:spcPts val="1050"/>
              </a:spcBef>
            </a:pPr>
            <a:r>
              <a:rPr lang="en-US" sz="900" dirty="0">
                <a:latin typeface="+mn-lt"/>
              </a:rPr>
              <a:t>FUNDED BY THE ERASMUS + PROGRAMME OF THE EUROPEAN UNION</a:t>
            </a:r>
          </a:p>
          <a:p>
            <a:pPr>
              <a:lnSpc>
                <a:spcPct val="50000"/>
              </a:lnSpc>
            </a:pPr>
            <a:endParaRPr lang="en-US" sz="1200" dirty="0">
              <a:latin typeface="+mn-lt"/>
            </a:endParaRPr>
          </a:p>
          <a:p>
            <a:pPr>
              <a:lnSpc>
                <a:spcPct val="50000"/>
              </a:lnSpc>
            </a:pPr>
            <a:endParaRPr lang="it-IT" sz="6000" dirty="0">
              <a:latin typeface="+mn-lt"/>
            </a:endParaRPr>
          </a:p>
        </p:txBody>
      </p:sp>
      <p:pic>
        <p:nvPicPr>
          <p:cNvPr id="21" name="Immagine 2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160" y="9690834"/>
            <a:ext cx="815678" cy="540000"/>
          </a:xfrm>
          <a:prstGeom prst="rect">
            <a:avLst/>
          </a:prstGeom>
        </p:spPr>
      </p:pic>
      <p:sp>
        <p:nvSpPr>
          <p:cNvPr id="24" name="Titolo 23"/>
          <p:cNvSpPr>
            <a:spLocks noGrp="1"/>
          </p:cNvSpPr>
          <p:nvPr>
            <p:ph type="title" hasCustomPrompt="1"/>
          </p:nvPr>
        </p:nvSpPr>
        <p:spPr>
          <a:xfrm>
            <a:off x="1025372" y="647379"/>
            <a:ext cx="16166237" cy="1135047"/>
          </a:xfrm>
          <a:prstGeom prst="rect">
            <a:avLst/>
          </a:prstGeom>
        </p:spPr>
        <p:txBody>
          <a:bodyPr/>
          <a:lstStyle>
            <a:lvl1pPr algn="ctr">
              <a:defRPr sz="7500" b="1" cap="all" baseline="0">
                <a:solidFill>
                  <a:schemeClr val="tx1"/>
                </a:solidFill>
                <a:latin typeface="Verdana" panose="020B0604030504040204" pitchFamily="34" charset="0"/>
              </a:defRPr>
            </a:lvl1pPr>
          </a:lstStyle>
          <a:p>
            <a:r>
              <a:rPr lang="pl-PL" dirty="0" err="1"/>
              <a:t>Title</a:t>
            </a:r>
            <a:r>
              <a:rPr lang="pl-PL" dirty="0"/>
              <a:t> of the unit</a:t>
            </a:r>
            <a:endParaRPr lang="it-IT" dirty="0"/>
          </a:p>
        </p:txBody>
      </p:sp>
      <p:sp>
        <p:nvSpPr>
          <p:cNvPr id="26" name="Segnaposto testo 25"/>
          <p:cNvSpPr>
            <a:spLocks noGrp="1"/>
          </p:cNvSpPr>
          <p:nvPr>
            <p:ph type="body" sz="quarter" idx="10" hasCustomPrompt="1"/>
          </p:nvPr>
        </p:nvSpPr>
        <p:spPr>
          <a:xfrm>
            <a:off x="2285996" y="1804041"/>
            <a:ext cx="13715999" cy="170291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500" b="1" cap="all" baseline="0">
                <a:solidFill>
                  <a:schemeClr val="tx1"/>
                </a:solidFill>
                <a:latin typeface="Verdana" panose="020B0604030504040204" pitchFamily="34" charset="0"/>
              </a:defRPr>
            </a:lvl1pPr>
          </a:lstStyle>
          <a:p>
            <a:pPr lvl="0"/>
            <a:r>
              <a:rPr lang="pl-PL" dirty="0"/>
              <a:t>Module x</a:t>
            </a:r>
          </a:p>
          <a:p>
            <a:pPr lvl="0"/>
            <a:r>
              <a:rPr lang="pl-PL" dirty="0"/>
              <a:t>Unit x</a:t>
            </a:r>
            <a:endParaRPr lang="it-IT" dirty="0"/>
          </a:p>
        </p:txBody>
      </p:sp>
      <p:sp>
        <p:nvSpPr>
          <p:cNvPr id="27" name="Rettangolo 26"/>
          <p:cNvSpPr/>
          <p:nvPr userDrawn="1"/>
        </p:nvSpPr>
        <p:spPr>
          <a:xfrm>
            <a:off x="123631" y="125965"/>
            <a:ext cx="18040739" cy="10161036"/>
          </a:xfrm>
          <a:prstGeom prst="rect">
            <a:avLst/>
          </a:prstGeom>
          <a:noFill/>
          <a:ln w="31750"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4050"/>
          </a:p>
        </p:txBody>
      </p:sp>
      <p:sp>
        <p:nvSpPr>
          <p:cNvPr id="28" name="Rettangolo 27"/>
          <p:cNvSpPr/>
          <p:nvPr userDrawn="1"/>
        </p:nvSpPr>
        <p:spPr>
          <a:xfrm>
            <a:off x="217169" y="201148"/>
            <a:ext cx="17853660" cy="10085853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4050"/>
          </a:p>
        </p:txBody>
      </p:sp>
      <p:sp>
        <p:nvSpPr>
          <p:cNvPr id="10" name="Segnaposto testo 25"/>
          <p:cNvSpPr>
            <a:spLocks noGrp="1"/>
          </p:cNvSpPr>
          <p:nvPr>
            <p:ph type="body" sz="quarter" idx="11" hasCustomPrompt="1"/>
          </p:nvPr>
        </p:nvSpPr>
        <p:spPr>
          <a:xfrm>
            <a:off x="2192456" y="3410846"/>
            <a:ext cx="13715999" cy="674450"/>
          </a:xfrm>
          <a:prstGeom prst="rect">
            <a:avLst/>
          </a:prstGeom>
        </p:spPr>
        <p:txBody>
          <a:bodyPr/>
          <a:lstStyle>
            <a:lvl1pPr marL="0" marR="0" indent="0" algn="ctr" defTabSz="1371600" rtl="0" eaLnBrk="1" fontAlgn="auto" latinLnBrk="0" hangingPunct="1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600" b="1" cap="all" baseline="0">
                <a:solidFill>
                  <a:schemeClr val="tx1"/>
                </a:solidFill>
                <a:latin typeface="Verdana" panose="020B0604030504040204" pitchFamily="34" charset="0"/>
              </a:defRPr>
            </a:lvl1pPr>
          </a:lstStyle>
          <a:p>
            <a:pPr lvl="0"/>
            <a:r>
              <a:rPr lang="pl-PL" dirty="0" err="1"/>
              <a:t>Prepared</a:t>
            </a:r>
            <a:r>
              <a:rPr lang="pl-PL" dirty="0"/>
              <a:t> by: </a:t>
            </a:r>
            <a:r>
              <a:rPr lang="pl-PL" dirty="0" err="1"/>
              <a:t>Author’s</a:t>
            </a:r>
            <a:r>
              <a:rPr lang="pl-PL" dirty="0"/>
              <a:t> </a:t>
            </a:r>
            <a:r>
              <a:rPr lang="pl-PL" dirty="0" err="1"/>
              <a:t>first</a:t>
            </a:r>
            <a:r>
              <a:rPr lang="pl-PL" dirty="0"/>
              <a:t> and </a:t>
            </a:r>
            <a:r>
              <a:rPr lang="pl-PL" dirty="0" err="1"/>
              <a:t>last</a:t>
            </a:r>
            <a:r>
              <a:rPr lang="pl-PL" dirty="0"/>
              <a:t> </a:t>
            </a:r>
            <a:r>
              <a:rPr lang="pl-PL" dirty="0" err="1"/>
              <a:t>name</a:t>
            </a:r>
            <a:endParaRPr lang="pl-PL" dirty="0"/>
          </a:p>
          <a:p>
            <a:pPr lvl="0"/>
            <a:endParaRPr lang="it-IT" dirty="0"/>
          </a:p>
        </p:txBody>
      </p:sp>
      <p:sp>
        <p:nvSpPr>
          <p:cNvPr id="12" name="Segnaposto testo 25"/>
          <p:cNvSpPr>
            <a:spLocks noGrp="1"/>
          </p:cNvSpPr>
          <p:nvPr>
            <p:ph type="body" sz="quarter" idx="12" hasCustomPrompt="1"/>
          </p:nvPr>
        </p:nvSpPr>
        <p:spPr>
          <a:xfrm>
            <a:off x="2250490" y="4760015"/>
            <a:ext cx="13715999" cy="67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000" b="1" cap="all" baseline="0">
                <a:solidFill>
                  <a:schemeClr val="tx1"/>
                </a:solidFill>
                <a:latin typeface="Verdana" panose="020B0604030504040204" pitchFamily="34" charset="0"/>
              </a:defRPr>
            </a:lvl1pPr>
          </a:lstStyle>
          <a:p>
            <a:pPr lvl="0"/>
            <a:r>
              <a:rPr lang="pl-PL" dirty="0" err="1"/>
              <a:t>Authors</a:t>
            </a:r>
            <a:r>
              <a:rPr lang="pl-PL" dirty="0"/>
              <a:t>’ </a:t>
            </a:r>
            <a:r>
              <a:rPr lang="pl-PL" dirty="0" err="1"/>
              <a:t>affiliation</a:t>
            </a:r>
            <a:endParaRPr lang="it-IT" dirty="0"/>
          </a:p>
        </p:txBody>
      </p:sp>
      <p:sp>
        <p:nvSpPr>
          <p:cNvPr id="13" name="Segnaposto testo 25"/>
          <p:cNvSpPr>
            <a:spLocks noGrp="1"/>
          </p:cNvSpPr>
          <p:nvPr>
            <p:ph type="body" sz="quarter" idx="13" hasCustomPrompt="1"/>
          </p:nvPr>
        </p:nvSpPr>
        <p:spPr>
          <a:xfrm>
            <a:off x="2192456" y="4050262"/>
            <a:ext cx="13715999" cy="674450"/>
          </a:xfrm>
          <a:prstGeom prst="rect">
            <a:avLst/>
          </a:prstGeom>
        </p:spPr>
        <p:txBody>
          <a:bodyPr/>
          <a:lstStyle>
            <a:lvl1pPr marL="0" marR="0" indent="0" algn="ctr" defTabSz="1371600" rtl="0" eaLnBrk="1" fontAlgn="auto" latinLnBrk="0" hangingPunct="1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600" b="1" cap="all" baseline="0">
                <a:solidFill>
                  <a:schemeClr val="tx1"/>
                </a:solidFill>
                <a:latin typeface="Verdana" panose="020B0604030504040204" pitchFamily="34" charset="0"/>
              </a:defRPr>
            </a:lvl1pPr>
          </a:lstStyle>
          <a:p>
            <a:pPr lvl="0"/>
            <a:r>
              <a:rPr lang="pl-PL" dirty="0" err="1"/>
              <a:t>edited</a:t>
            </a:r>
            <a:r>
              <a:rPr lang="pl-PL" dirty="0"/>
              <a:t> by: </a:t>
            </a:r>
            <a:r>
              <a:rPr lang="pl-PL" dirty="0" err="1"/>
              <a:t>editor’s</a:t>
            </a:r>
            <a:r>
              <a:rPr lang="pl-PL" dirty="0"/>
              <a:t> </a:t>
            </a:r>
            <a:r>
              <a:rPr lang="pl-PL" dirty="0" err="1"/>
              <a:t>first</a:t>
            </a:r>
            <a:r>
              <a:rPr lang="pl-PL" dirty="0"/>
              <a:t> and </a:t>
            </a:r>
            <a:r>
              <a:rPr lang="pl-PL" dirty="0" err="1"/>
              <a:t>last</a:t>
            </a:r>
            <a:r>
              <a:rPr lang="pl-PL" dirty="0"/>
              <a:t> </a:t>
            </a:r>
            <a:r>
              <a:rPr lang="pl-PL" dirty="0" err="1"/>
              <a:t>name</a:t>
            </a:r>
            <a:endParaRPr lang="pl-PL" dirty="0"/>
          </a:p>
          <a:p>
            <a:pPr lvl="0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82971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1" name="click.wav"/>
          </p:stSnd>
        </p:sndAc>
      </p:transition>
    </mc:Choice>
    <mc:Fallback xmlns="">
      <p:transition spd="slow">
        <p:sndAc>
          <p:stSnd>
            <p:snd r:embed="rId5" name="click.wav"/>
          </p:stSnd>
        </p:sndAc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Disclaim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 " title=" 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467" y="354005"/>
            <a:ext cx="1988345" cy="1988345"/>
          </a:xfrm>
          <a:prstGeom prst="rect">
            <a:avLst/>
          </a:prstGeom>
        </p:spPr>
      </p:pic>
      <p:sp>
        <p:nvSpPr>
          <p:cNvPr id="12" name="Segnaposto testo 11"/>
          <p:cNvSpPr>
            <a:spLocks noGrp="1"/>
          </p:cNvSpPr>
          <p:nvPr>
            <p:ph type="body" sz="quarter" idx="10"/>
          </p:nvPr>
        </p:nvSpPr>
        <p:spPr>
          <a:xfrm>
            <a:off x="532210" y="379476"/>
            <a:ext cx="17223583" cy="7756915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50000"/>
              </a:lnSpc>
              <a:buNone/>
              <a:defRPr lang="pl-PL" sz="1964" smtClean="0">
                <a:effectLst/>
              </a:defRPr>
            </a:lvl1pPr>
          </a:lstStyle>
          <a:p>
            <a:endParaRPr lang="pl-PL" sz="135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ttangolo 12"/>
          <p:cNvSpPr/>
          <p:nvPr userDrawn="1"/>
        </p:nvSpPr>
        <p:spPr>
          <a:xfrm>
            <a:off x="123642" y="125965"/>
            <a:ext cx="18040739" cy="9889572"/>
          </a:xfrm>
          <a:prstGeom prst="rect">
            <a:avLst/>
          </a:prstGeom>
          <a:noFill/>
          <a:ln w="31750"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2651"/>
          </a:p>
        </p:txBody>
      </p:sp>
      <p:sp>
        <p:nvSpPr>
          <p:cNvPr id="14" name="Rettangolo 13"/>
          <p:cNvSpPr/>
          <p:nvPr userDrawn="1"/>
        </p:nvSpPr>
        <p:spPr>
          <a:xfrm>
            <a:off x="217169" y="201152"/>
            <a:ext cx="17853660" cy="9709614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2651"/>
          </a:p>
        </p:txBody>
      </p:sp>
      <p:pic>
        <p:nvPicPr>
          <p:cNvPr id="4" name="Obraz 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451521" y="9795609"/>
            <a:ext cx="3353481" cy="358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2439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1" name="click.wav"/>
          </p:stSnd>
        </p:sndAc>
      </p:transition>
    </mc:Choice>
    <mc:Fallback xmlns="">
      <p:transition spd="slow">
        <p:sndAc>
          <p:stSnd>
            <p:snd r:embed="rId5" name="click.wav"/>
          </p:stSnd>
        </p:sndAc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Disclaim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 " title=" 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467" y="354005"/>
            <a:ext cx="1988345" cy="1988345"/>
          </a:xfrm>
          <a:prstGeom prst="rect">
            <a:avLst/>
          </a:prstGeom>
        </p:spPr>
      </p:pic>
      <p:sp>
        <p:nvSpPr>
          <p:cNvPr id="12" name="Segnaposto testo 11"/>
          <p:cNvSpPr>
            <a:spLocks noGrp="1"/>
          </p:cNvSpPr>
          <p:nvPr>
            <p:ph type="body" sz="quarter" idx="10"/>
          </p:nvPr>
        </p:nvSpPr>
        <p:spPr>
          <a:xfrm>
            <a:off x="532210" y="379476"/>
            <a:ext cx="17223583" cy="7756915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50000"/>
              </a:lnSpc>
              <a:buNone/>
              <a:defRPr lang="pl-PL" sz="1964" smtClean="0">
                <a:effectLst/>
              </a:defRPr>
            </a:lvl1pPr>
          </a:lstStyle>
          <a:p>
            <a:endParaRPr lang="pl-PL" sz="135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ttangolo 12"/>
          <p:cNvSpPr/>
          <p:nvPr userDrawn="1"/>
        </p:nvSpPr>
        <p:spPr>
          <a:xfrm>
            <a:off x="123642" y="125965"/>
            <a:ext cx="18040739" cy="9889572"/>
          </a:xfrm>
          <a:prstGeom prst="rect">
            <a:avLst/>
          </a:prstGeom>
          <a:noFill/>
          <a:ln w="31750"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2651"/>
          </a:p>
        </p:txBody>
      </p:sp>
      <p:sp>
        <p:nvSpPr>
          <p:cNvPr id="14" name="Rettangolo 13"/>
          <p:cNvSpPr/>
          <p:nvPr userDrawn="1"/>
        </p:nvSpPr>
        <p:spPr>
          <a:xfrm>
            <a:off x="217169" y="201152"/>
            <a:ext cx="17853660" cy="9709614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2651"/>
          </a:p>
        </p:txBody>
      </p:sp>
      <p:pic>
        <p:nvPicPr>
          <p:cNvPr id="4" name="Obraz 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451521" y="9795609"/>
            <a:ext cx="3353481" cy="358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490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1" name="click.wav"/>
          </p:stSnd>
        </p:sndAc>
      </p:transition>
    </mc:Choice>
    <mc:Fallback xmlns="">
      <p:transition spd="slow">
        <p:sndAc>
          <p:stSnd>
            <p:snd r:embed="rId5" name="click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for power point">
    <p:bg>
      <p:bgPr>
        <a:solidFill>
          <a:srgbClr val="91C6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riangolo isoscele 17"/>
          <p:cNvSpPr/>
          <p:nvPr userDrawn="1"/>
        </p:nvSpPr>
        <p:spPr>
          <a:xfrm>
            <a:off x="1" y="6131590"/>
            <a:ext cx="18288000" cy="4155414"/>
          </a:xfrm>
          <a:prstGeom prst="triangle">
            <a:avLst>
              <a:gd name="adj" fmla="val 49694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651"/>
          </a:p>
        </p:txBody>
      </p:sp>
      <p:pic>
        <p:nvPicPr>
          <p:cNvPr id="19" name="Immagine 1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1364" y="5228746"/>
            <a:ext cx="2505270" cy="2505270"/>
          </a:xfrm>
          <a:prstGeom prst="rect">
            <a:avLst/>
          </a:prstGeom>
        </p:spPr>
      </p:pic>
      <p:sp>
        <p:nvSpPr>
          <p:cNvPr id="20" name="Sottotitolo 2"/>
          <p:cNvSpPr txBox="1">
            <a:spLocks/>
          </p:cNvSpPr>
          <p:nvPr userDrawn="1"/>
        </p:nvSpPr>
        <p:spPr>
          <a:xfrm>
            <a:off x="2285998" y="8951775"/>
            <a:ext cx="13716000" cy="682900"/>
          </a:xfrm>
          <a:prstGeom prst="rect">
            <a:avLst/>
          </a:prstGeom>
        </p:spPr>
        <p:txBody>
          <a:bodyPr vert="horz" lIns="112222" tIns="56111" rIns="112222" bIns="56111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 baseline="0">
                <a:solidFill>
                  <a:schemeClr val="tx1"/>
                </a:solidFill>
                <a:latin typeface="Amatic SC" pitchFamily="2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0"/>
              </a:lnSpc>
              <a:spcBef>
                <a:spcPts val="859"/>
              </a:spcBef>
            </a:pPr>
            <a:r>
              <a:rPr lang="en-US" sz="736" dirty="0">
                <a:latin typeface="+mn-lt"/>
              </a:rPr>
              <a:t>Dept. of Legal, Language, Translation and Interpreting Studies, Section of in Modern Languages for Interpreters and Translators</a:t>
            </a:r>
          </a:p>
          <a:p>
            <a:pPr>
              <a:lnSpc>
                <a:spcPct val="0"/>
              </a:lnSpc>
              <a:spcBef>
                <a:spcPts val="859"/>
              </a:spcBef>
            </a:pPr>
            <a:r>
              <a:rPr lang="en-US" sz="736" dirty="0">
                <a:latin typeface="+mn-lt"/>
              </a:rPr>
              <a:t>University of Trieste, Via </a:t>
            </a:r>
            <a:r>
              <a:rPr lang="en-US" sz="736" dirty="0" err="1">
                <a:latin typeface="+mn-lt"/>
              </a:rPr>
              <a:t>Filzi</a:t>
            </a:r>
            <a:r>
              <a:rPr lang="en-US" sz="736" dirty="0">
                <a:latin typeface="+mn-lt"/>
              </a:rPr>
              <a:t>, 14 - 34144 Trieste, Italy</a:t>
            </a:r>
          </a:p>
          <a:p>
            <a:pPr>
              <a:lnSpc>
                <a:spcPct val="0"/>
              </a:lnSpc>
              <a:spcBef>
                <a:spcPts val="859"/>
              </a:spcBef>
            </a:pPr>
            <a:r>
              <a:rPr lang="en-US" sz="736" dirty="0">
                <a:latin typeface="+mn-lt"/>
              </a:rPr>
              <a:t>Project </a:t>
            </a:r>
            <a:r>
              <a:rPr lang="en-US" sz="736" dirty="0" err="1">
                <a:latin typeface="+mn-lt"/>
              </a:rPr>
              <a:t>numberStudies</a:t>
            </a:r>
            <a:r>
              <a:rPr lang="en-US" sz="736" dirty="0">
                <a:latin typeface="+mn-lt"/>
              </a:rPr>
              <a:t>: 2016-1-IT02-KA203-024311</a:t>
            </a:r>
          </a:p>
          <a:p>
            <a:pPr>
              <a:lnSpc>
                <a:spcPct val="0"/>
              </a:lnSpc>
              <a:spcBef>
                <a:spcPts val="859"/>
              </a:spcBef>
            </a:pPr>
            <a:r>
              <a:rPr lang="en-US" sz="736" u="non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www.adlabproject.eu</a:t>
            </a:r>
          </a:p>
          <a:p>
            <a:pPr>
              <a:lnSpc>
                <a:spcPct val="0"/>
              </a:lnSpc>
              <a:spcBef>
                <a:spcPts val="859"/>
              </a:spcBef>
            </a:pPr>
            <a:r>
              <a:rPr lang="en-US" sz="736" dirty="0">
                <a:latin typeface="+mn-lt"/>
              </a:rPr>
              <a:t>FUNDED BY THE ERASMUS + PROGRAMME OF THE EUROPEAN UNION</a:t>
            </a:r>
          </a:p>
          <a:p>
            <a:pPr>
              <a:lnSpc>
                <a:spcPct val="50000"/>
              </a:lnSpc>
            </a:pPr>
            <a:endParaRPr lang="en-US" sz="982" dirty="0">
              <a:latin typeface="+mn-lt"/>
            </a:endParaRPr>
          </a:p>
          <a:p>
            <a:pPr>
              <a:lnSpc>
                <a:spcPct val="50000"/>
              </a:lnSpc>
            </a:pPr>
            <a:endParaRPr lang="it-IT" sz="4909" dirty="0">
              <a:latin typeface="+mn-lt"/>
            </a:endParaRPr>
          </a:p>
        </p:txBody>
      </p:sp>
      <p:pic>
        <p:nvPicPr>
          <p:cNvPr id="21" name="Immagine 2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164" y="9690834"/>
            <a:ext cx="815678" cy="540000"/>
          </a:xfrm>
          <a:prstGeom prst="rect">
            <a:avLst/>
          </a:prstGeom>
        </p:spPr>
      </p:pic>
      <p:sp>
        <p:nvSpPr>
          <p:cNvPr id="24" name="Titolo 23"/>
          <p:cNvSpPr>
            <a:spLocks noGrp="1"/>
          </p:cNvSpPr>
          <p:nvPr>
            <p:ph type="title" hasCustomPrompt="1"/>
          </p:nvPr>
        </p:nvSpPr>
        <p:spPr>
          <a:xfrm>
            <a:off x="1025381" y="647379"/>
            <a:ext cx="16166236" cy="1135047"/>
          </a:xfrm>
          <a:prstGeom prst="rect">
            <a:avLst/>
          </a:prstGeom>
        </p:spPr>
        <p:txBody>
          <a:bodyPr/>
          <a:lstStyle>
            <a:lvl1pPr algn="ctr">
              <a:defRPr sz="6136" b="1" cap="all" baseline="0">
                <a:solidFill>
                  <a:schemeClr val="tx1"/>
                </a:solidFill>
                <a:latin typeface="Verdana" panose="020B0604030504040204" pitchFamily="34" charset="0"/>
              </a:defRPr>
            </a:lvl1pPr>
          </a:lstStyle>
          <a:p>
            <a:r>
              <a:rPr lang="pl-PL" dirty="0" err="1" smtClean="0"/>
              <a:t>Title</a:t>
            </a:r>
            <a:r>
              <a:rPr lang="pl-PL" dirty="0" smtClean="0"/>
              <a:t> of te </a:t>
            </a:r>
            <a:r>
              <a:rPr lang="pl-PL" dirty="0" err="1" smtClean="0"/>
              <a:t>presentation</a:t>
            </a:r>
            <a:endParaRPr lang="it-IT" dirty="0"/>
          </a:p>
        </p:txBody>
      </p:sp>
      <p:sp>
        <p:nvSpPr>
          <p:cNvPr id="26" name="Segnaposto testo 25"/>
          <p:cNvSpPr>
            <a:spLocks noGrp="1"/>
          </p:cNvSpPr>
          <p:nvPr>
            <p:ph type="body" sz="quarter" idx="10" hasCustomPrompt="1"/>
          </p:nvPr>
        </p:nvSpPr>
        <p:spPr>
          <a:xfrm>
            <a:off x="2286007" y="2115738"/>
            <a:ext cx="13715999" cy="170291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82" b="1" cap="all" baseline="0">
                <a:solidFill>
                  <a:schemeClr val="tx1"/>
                </a:solidFill>
                <a:latin typeface="Verdana" panose="020B0604030504040204" pitchFamily="34" charset="0"/>
              </a:defRPr>
            </a:lvl1pPr>
          </a:lstStyle>
          <a:p>
            <a:pPr lvl="0"/>
            <a:r>
              <a:rPr lang="pl-PL" dirty="0" smtClean="0"/>
              <a:t>Module numer</a:t>
            </a:r>
          </a:p>
          <a:p>
            <a:pPr lvl="0"/>
            <a:r>
              <a:rPr lang="pl-PL" dirty="0" smtClean="0"/>
              <a:t>Unit </a:t>
            </a:r>
            <a:r>
              <a:rPr lang="pl-PL" dirty="0" err="1" smtClean="0"/>
              <a:t>number</a:t>
            </a:r>
            <a:endParaRPr lang="pl-PL" dirty="0" smtClean="0"/>
          </a:p>
          <a:p>
            <a:pPr lvl="0"/>
            <a:endParaRPr lang="it-IT" dirty="0"/>
          </a:p>
        </p:txBody>
      </p:sp>
      <p:sp>
        <p:nvSpPr>
          <p:cNvPr id="27" name="Rettangolo 26"/>
          <p:cNvSpPr/>
          <p:nvPr userDrawn="1"/>
        </p:nvSpPr>
        <p:spPr>
          <a:xfrm>
            <a:off x="123642" y="125968"/>
            <a:ext cx="18040739" cy="10161036"/>
          </a:xfrm>
          <a:prstGeom prst="rect">
            <a:avLst/>
          </a:prstGeom>
          <a:noFill/>
          <a:ln w="31750"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2651"/>
          </a:p>
        </p:txBody>
      </p:sp>
      <p:sp>
        <p:nvSpPr>
          <p:cNvPr id="28" name="Rettangolo 27"/>
          <p:cNvSpPr/>
          <p:nvPr userDrawn="1"/>
        </p:nvSpPr>
        <p:spPr>
          <a:xfrm>
            <a:off x="217169" y="201149"/>
            <a:ext cx="17853660" cy="10085852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2651"/>
          </a:p>
        </p:txBody>
      </p:sp>
      <p:sp>
        <p:nvSpPr>
          <p:cNvPr id="10" name="Segnaposto testo 2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7" y="4151973"/>
            <a:ext cx="13715999" cy="67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945" b="1" cap="all" baseline="0">
                <a:solidFill>
                  <a:schemeClr val="tx1"/>
                </a:solidFill>
                <a:latin typeface="Verdana" panose="020B0604030504040204" pitchFamily="34" charset="0"/>
              </a:defRPr>
            </a:lvl1pPr>
          </a:lstStyle>
          <a:p>
            <a:pPr lvl="0"/>
            <a:r>
              <a:rPr lang="pl-PL" dirty="0" err="1" smtClean="0"/>
              <a:t>Author’s</a:t>
            </a:r>
            <a:r>
              <a:rPr lang="pl-PL" dirty="0" smtClean="0"/>
              <a:t> </a:t>
            </a:r>
            <a:r>
              <a:rPr lang="pl-PL" dirty="0" err="1" smtClean="0"/>
              <a:t>first</a:t>
            </a:r>
            <a:r>
              <a:rPr lang="pl-PL" dirty="0" smtClean="0"/>
              <a:t> and </a:t>
            </a:r>
            <a:r>
              <a:rPr lang="pl-PL" dirty="0" err="1" smtClean="0"/>
              <a:t>last</a:t>
            </a:r>
            <a:r>
              <a:rPr lang="pl-PL" dirty="0" smtClean="0"/>
              <a:t> </a:t>
            </a:r>
            <a:r>
              <a:rPr lang="pl-PL" dirty="0" err="1" smtClean="0"/>
              <a:t>name</a:t>
            </a:r>
            <a:endParaRPr lang="it-IT" dirty="0"/>
          </a:p>
        </p:txBody>
      </p:sp>
      <p:pic>
        <p:nvPicPr>
          <p:cNvPr id="11" name="Obraz 10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3419" y="7873811"/>
            <a:ext cx="2601158" cy="910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24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1" name="click.wav"/>
          </p:stSnd>
        </p:sndAc>
      </p:transition>
    </mc:Choice>
    <mc:Fallback xmlns="">
      <p:transition spd="slow">
        <p:sndAc>
          <p:stSnd>
            <p:snd r:embed="rId6" name="click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typ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itolo 1"/>
          <p:cNvSpPr>
            <a:spLocks noGrp="1"/>
          </p:cNvSpPr>
          <p:nvPr>
            <p:ph type="title" hasCustomPrompt="1"/>
          </p:nvPr>
        </p:nvSpPr>
        <p:spPr>
          <a:xfrm>
            <a:off x="2727003" y="499192"/>
            <a:ext cx="14786904" cy="198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6000" b="1" cap="all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modify</a:t>
            </a:r>
            <a:endParaRPr lang="it-IT" dirty="0"/>
          </a:p>
        </p:txBody>
      </p:sp>
      <p:pic>
        <p:nvPicPr>
          <p:cNvPr id="7" name="Immagine 6" descr=" 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467" y="354005"/>
            <a:ext cx="1988345" cy="1988345"/>
          </a:xfrm>
          <a:prstGeom prst="rect">
            <a:avLst/>
          </a:prstGeom>
        </p:spPr>
      </p:pic>
      <p:sp>
        <p:nvSpPr>
          <p:cNvPr id="12" name="Segnaposto testo 11"/>
          <p:cNvSpPr>
            <a:spLocks noGrp="1"/>
          </p:cNvSpPr>
          <p:nvPr>
            <p:ph type="body" sz="quarter" idx="10" hasCustomPrompt="1"/>
          </p:nvPr>
        </p:nvSpPr>
        <p:spPr>
          <a:xfrm>
            <a:off x="532210" y="3131811"/>
            <a:ext cx="17223583" cy="4831465"/>
          </a:xfrm>
          <a:prstGeom prst="rect">
            <a:avLst/>
          </a:prstGeom>
        </p:spPr>
        <p:txBody>
          <a:bodyPr/>
          <a:lstStyle>
            <a:lvl1pPr>
              <a:lnSpc>
                <a:spcPct val="150000"/>
              </a:lnSpc>
              <a:defRPr sz="4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modify</a:t>
            </a:r>
            <a:endParaRPr lang="pl-PL" dirty="0" smtClean="0"/>
          </a:p>
          <a:p>
            <a:pPr lvl="0"/>
            <a:endParaRPr lang="it-IT" dirty="0"/>
          </a:p>
        </p:txBody>
      </p:sp>
      <p:sp>
        <p:nvSpPr>
          <p:cNvPr id="13" name="Rettangolo 12"/>
          <p:cNvSpPr/>
          <p:nvPr userDrawn="1"/>
        </p:nvSpPr>
        <p:spPr>
          <a:xfrm>
            <a:off x="123642" y="125965"/>
            <a:ext cx="18040739" cy="9889572"/>
          </a:xfrm>
          <a:prstGeom prst="rect">
            <a:avLst/>
          </a:prstGeom>
          <a:noFill/>
          <a:ln w="31750"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2651"/>
          </a:p>
        </p:txBody>
      </p:sp>
      <p:sp>
        <p:nvSpPr>
          <p:cNvPr id="14" name="Rettangolo 13"/>
          <p:cNvSpPr/>
          <p:nvPr userDrawn="1"/>
        </p:nvSpPr>
        <p:spPr>
          <a:xfrm>
            <a:off x="217169" y="201152"/>
            <a:ext cx="17853660" cy="9709614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2651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11"/>
          </p:nvPr>
        </p:nvSpPr>
        <p:spPr>
          <a:xfrm>
            <a:off x="10456070" y="10013158"/>
            <a:ext cx="1371600" cy="1371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en" dirty="0"/>
          </a:p>
        </p:txBody>
      </p:sp>
      <p:pic>
        <p:nvPicPr>
          <p:cNvPr id="19" name="Obraz 18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467265" y="9787180"/>
            <a:ext cx="3353481" cy="358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1809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1" name="click.wav"/>
          </p:stSnd>
        </p:sndAc>
      </p:transition>
    </mc:Choice>
    <mc:Fallback xmlns="">
      <p:transition spd="slow">
        <p:sndAc>
          <p:stSnd>
            <p:snd r:embed="rId5" name="click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claim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 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467" y="354005"/>
            <a:ext cx="1988345" cy="1988345"/>
          </a:xfrm>
          <a:prstGeom prst="rect">
            <a:avLst/>
          </a:prstGeom>
        </p:spPr>
      </p:pic>
      <p:sp>
        <p:nvSpPr>
          <p:cNvPr id="13" name="Rettangolo 12"/>
          <p:cNvSpPr/>
          <p:nvPr userDrawn="1"/>
        </p:nvSpPr>
        <p:spPr>
          <a:xfrm>
            <a:off x="123642" y="125965"/>
            <a:ext cx="18040739" cy="9889572"/>
          </a:xfrm>
          <a:prstGeom prst="rect">
            <a:avLst/>
          </a:prstGeom>
          <a:noFill/>
          <a:ln w="31750"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2651"/>
          </a:p>
        </p:txBody>
      </p:sp>
      <p:sp>
        <p:nvSpPr>
          <p:cNvPr id="14" name="Rettangolo 13"/>
          <p:cNvSpPr/>
          <p:nvPr userDrawn="1"/>
        </p:nvSpPr>
        <p:spPr>
          <a:xfrm>
            <a:off x="217169" y="201152"/>
            <a:ext cx="17853660" cy="9709614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2651"/>
          </a:p>
        </p:txBody>
      </p:sp>
      <p:pic>
        <p:nvPicPr>
          <p:cNvPr id="4" name="Obraz 3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451521" y="9795609"/>
            <a:ext cx="3353481" cy="358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4630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1" name="click.wav"/>
          </p:stSnd>
        </p:sndAc>
      </p:transition>
    </mc:Choice>
    <mc:Fallback xmlns="">
      <p:transition spd="slow">
        <p:sndAc>
          <p:stSnd>
            <p:snd r:embed="rId5" name="click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for video">
    <p:bg>
      <p:bgPr>
        <a:solidFill>
          <a:srgbClr val="91C6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riangolo isoscele 17"/>
          <p:cNvSpPr/>
          <p:nvPr userDrawn="1"/>
        </p:nvSpPr>
        <p:spPr>
          <a:xfrm>
            <a:off x="1" y="6131590"/>
            <a:ext cx="18288000" cy="4155414"/>
          </a:xfrm>
          <a:prstGeom prst="triangle">
            <a:avLst>
              <a:gd name="adj" fmla="val 49694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651"/>
          </a:p>
        </p:txBody>
      </p:sp>
      <p:pic>
        <p:nvPicPr>
          <p:cNvPr id="19" name="Immagine 1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1364" y="5228746"/>
            <a:ext cx="2505270" cy="2505270"/>
          </a:xfrm>
          <a:prstGeom prst="rect">
            <a:avLst/>
          </a:prstGeom>
        </p:spPr>
      </p:pic>
      <p:sp>
        <p:nvSpPr>
          <p:cNvPr id="20" name="Sottotitolo 2"/>
          <p:cNvSpPr txBox="1">
            <a:spLocks/>
          </p:cNvSpPr>
          <p:nvPr userDrawn="1"/>
        </p:nvSpPr>
        <p:spPr>
          <a:xfrm>
            <a:off x="2285998" y="8951775"/>
            <a:ext cx="13716000" cy="682900"/>
          </a:xfrm>
          <a:prstGeom prst="rect">
            <a:avLst/>
          </a:prstGeom>
        </p:spPr>
        <p:txBody>
          <a:bodyPr vert="horz" lIns="112222" tIns="56111" rIns="112222" bIns="56111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 baseline="0">
                <a:solidFill>
                  <a:schemeClr val="tx1"/>
                </a:solidFill>
                <a:latin typeface="Amatic SC" pitchFamily="2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0"/>
              </a:lnSpc>
              <a:spcBef>
                <a:spcPts val="859"/>
              </a:spcBef>
            </a:pPr>
            <a:r>
              <a:rPr lang="en-US" sz="736" dirty="0">
                <a:latin typeface="+mn-lt"/>
              </a:rPr>
              <a:t>Dept. of Legal, Language, Translation and Interpreting Studies, Section of in Modern Languages for Interpreters and Translators</a:t>
            </a:r>
          </a:p>
          <a:p>
            <a:pPr>
              <a:lnSpc>
                <a:spcPct val="0"/>
              </a:lnSpc>
              <a:spcBef>
                <a:spcPts val="859"/>
              </a:spcBef>
            </a:pPr>
            <a:r>
              <a:rPr lang="en-US" sz="736" dirty="0">
                <a:latin typeface="+mn-lt"/>
              </a:rPr>
              <a:t>University of Trieste, Via </a:t>
            </a:r>
            <a:r>
              <a:rPr lang="en-US" sz="736" dirty="0" err="1">
                <a:latin typeface="+mn-lt"/>
              </a:rPr>
              <a:t>Filzi</a:t>
            </a:r>
            <a:r>
              <a:rPr lang="en-US" sz="736" dirty="0">
                <a:latin typeface="+mn-lt"/>
              </a:rPr>
              <a:t>, 14 - 34144 Trieste, Italy</a:t>
            </a:r>
          </a:p>
          <a:p>
            <a:pPr>
              <a:lnSpc>
                <a:spcPct val="0"/>
              </a:lnSpc>
              <a:spcBef>
                <a:spcPts val="859"/>
              </a:spcBef>
            </a:pPr>
            <a:r>
              <a:rPr lang="en-US" sz="736" dirty="0">
                <a:latin typeface="+mn-lt"/>
              </a:rPr>
              <a:t>Project </a:t>
            </a:r>
            <a:r>
              <a:rPr lang="en-US" sz="736" dirty="0" err="1">
                <a:latin typeface="+mn-lt"/>
              </a:rPr>
              <a:t>numberStudies</a:t>
            </a:r>
            <a:r>
              <a:rPr lang="en-US" sz="736" dirty="0">
                <a:latin typeface="+mn-lt"/>
              </a:rPr>
              <a:t>: 2016-1-IT02-KA203-024311</a:t>
            </a:r>
          </a:p>
          <a:p>
            <a:pPr>
              <a:lnSpc>
                <a:spcPct val="0"/>
              </a:lnSpc>
              <a:spcBef>
                <a:spcPts val="859"/>
              </a:spcBef>
            </a:pPr>
            <a:r>
              <a:rPr lang="en-US" sz="736" u="non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www.adlabproject.eu</a:t>
            </a:r>
          </a:p>
          <a:p>
            <a:pPr>
              <a:lnSpc>
                <a:spcPct val="0"/>
              </a:lnSpc>
              <a:spcBef>
                <a:spcPts val="859"/>
              </a:spcBef>
            </a:pPr>
            <a:r>
              <a:rPr lang="en-US" sz="736" dirty="0">
                <a:latin typeface="+mn-lt"/>
              </a:rPr>
              <a:t>FUNDED BY THE ERASMUS + PROGRAMME OF THE EUROPEAN UNION</a:t>
            </a:r>
          </a:p>
          <a:p>
            <a:pPr>
              <a:lnSpc>
                <a:spcPct val="50000"/>
              </a:lnSpc>
            </a:pPr>
            <a:endParaRPr lang="en-US" sz="982" dirty="0">
              <a:latin typeface="+mn-lt"/>
            </a:endParaRPr>
          </a:p>
          <a:p>
            <a:pPr>
              <a:lnSpc>
                <a:spcPct val="50000"/>
              </a:lnSpc>
            </a:pPr>
            <a:endParaRPr lang="it-IT" sz="4909" dirty="0">
              <a:latin typeface="+mn-lt"/>
            </a:endParaRPr>
          </a:p>
        </p:txBody>
      </p:sp>
      <p:pic>
        <p:nvPicPr>
          <p:cNvPr id="21" name="Immagine 2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164" y="9690834"/>
            <a:ext cx="815678" cy="540000"/>
          </a:xfrm>
          <a:prstGeom prst="rect">
            <a:avLst/>
          </a:prstGeom>
        </p:spPr>
      </p:pic>
      <p:sp>
        <p:nvSpPr>
          <p:cNvPr id="24" name="Titolo 23"/>
          <p:cNvSpPr>
            <a:spLocks noGrp="1"/>
          </p:cNvSpPr>
          <p:nvPr>
            <p:ph type="title" hasCustomPrompt="1"/>
          </p:nvPr>
        </p:nvSpPr>
        <p:spPr>
          <a:xfrm>
            <a:off x="1025381" y="647379"/>
            <a:ext cx="16166236" cy="1135047"/>
          </a:xfrm>
          <a:prstGeom prst="rect">
            <a:avLst/>
          </a:prstGeom>
        </p:spPr>
        <p:txBody>
          <a:bodyPr/>
          <a:lstStyle>
            <a:lvl1pPr algn="ctr">
              <a:defRPr sz="6136" b="1" cap="all" baseline="0">
                <a:solidFill>
                  <a:schemeClr val="tx1"/>
                </a:solidFill>
                <a:latin typeface="Verdana" panose="020B0604030504040204" pitchFamily="34" charset="0"/>
              </a:defRPr>
            </a:lvl1pPr>
          </a:lstStyle>
          <a:p>
            <a:r>
              <a:rPr lang="pl-PL" dirty="0" err="1" smtClean="0"/>
              <a:t>Title</a:t>
            </a:r>
            <a:r>
              <a:rPr lang="pl-PL" dirty="0" smtClean="0"/>
              <a:t> of te </a:t>
            </a:r>
            <a:r>
              <a:rPr lang="pl-PL" dirty="0" err="1" smtClean="0"/>
              <a:t>presentation</a:t>
            </a:r>
            <a:endParaRPr lang="it-IT" dirty="0"/>
          </a:p>
        </p:txBody>
      </p:sp>
      <p:sp>
        <p:nvSpPr>
          <p:cNvPr id="26" name="Segnaposto testo 25"/>
          <p:cNvSpPr>
            <a:spLocks noGrp="1"/>
          </p:cNvSpPr>
          <p:nvPr>
            <p:ph type="body" sz="quarter" idx="10" hasCustomPrompt="1"/>
          </p:nvPr>
        </p:nvSpPr>
        <p:spPr>
          <a:xfrm>
            <a:off x="2286007" y="2115738"/>
            <a:ext cx="13715999" cy="170291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82" b="1" cap="all" baseline="0">
                <a:solidFill>
                  <a:schemeClr val="tx1"/>
                </a:solidFill>
                <a:latin typeface="Verdana" panose="020B0604030504040204" pitchFamily="34" charset="0"/>
              </a:defRPr>
            </a:lvl1pPr>
          </a:lstStyle>
          <a:p>
            <a:pPr lvl="0"/>
            <a:r>
              <a:rPr lang="pl-PL" dirty="0" smtClean="0"/>
              <a:t>Module numer</a:t>
            </a:r>
          </a:p>
          <a:p>
            <a:pPr lvl="0"/>
            <a:r>
              <a:rPr lang="pl-PL" dirty="0" smtClean="0"/>
              <a:t>Unit </a:t>
            </a:r>
            <a:r>
              <a:rPr lang="pl-PL" dirty="0" err="1" smtClean="0"/>
              <a:t>number</a:t>
            </a:r>
            <a:endParaRPr lang="pl-PL" dirty="0" smtClean="0"/>
          </a:p>
          <a:p>
            <a:pPr lvl="0"/>
            <a:endParaRPr lang="it-IT" dirty="0"/>
          </a:p>
        </p:txBody>
      </p:sp>
      <p:sp>
        <p:nvSpPr>
          <p:cNvPr id="27" name="Rettangolo 26"/>
          <p:cNvSpPr/>
          <p:nvPr userDrawn="1"/>
        </p:nvSpPr>
        <p:spPr>
          <a:xfrm>
            <a:off x="123642" y="125968"/>
            <a:ext cx="18040739" cy="10161036"/>
          </a:xfrm>
          <a:prstGeom prst="rect">
            <a:avLst/>
          </a:prstGeom>
          <a:noFill/>
          <a:ln w="31750"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2651"/>
          </a:p>
        </p:txBody>
      </p:sp>
      <p:sp>
        <p:nvSpPr>
          <p:cNvPr id="28" name="Rettangolo 27"/>
          <p:cNvSpPr/>
          <p:nvPr userDrawn="1"/>
        </p:nvSpPr>
        <p:spPr>
          <a:xfrm>
            <a:off x="217169" y="201149"/>
            <a:ext cx="17853660" cy="10085852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2651"/>
          </a:p>
        </p:txBody>
      </p:sp>
      <p:sp>
        <p:nvSpPr>
          <p:cNvPr id="10" name="Segnaposto testo 2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7" y="4151973"/>
            <a:ext cx="13715999" cy="67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945" b="1" cap="none" baseline="0">
                <a:solidFill>
                  <a:schemeClr val="tx1"/>
                </a:solidFill>
                <a:latin typeface="Verdana" panose="020B0604030504040204" pitchFamily="34" charset="0"/>
              </a:defRPr>
            </a:lvl1pPr>
          </a:lstStyle>
          <a:p>
            <a:pPr lvl="0"/>
            <a:r>
              <a:rPr lang="pl-PL" dirty="0" err="1" smtClean="0"/>
              <a:t>Author’s</a:t>
            </a:r>
            <a:r>
              <a:rPr lang="pl-PL" dirty="0" smtClean="0"/>
              <a:t> </a:t>
            </a:r>
            <a:r>
              <a:rPr lang="pl-PL" dirty="0" err="1" smtClean="0"/>
              <a:t>first</a:t>
            </a:r>
            <a:r>
              <a:rPr lang="pl-PL" dirty="0" smtClean="0"/>
              <a:t> and </a:t>
            </a:r>
            <a:r>
              <a:rPr lang="pl-PL" dirty="0" err="1" smtClean="0"/>
              <a:t>last</a:t>
            </a:r>
            <a:r>
              <a:rPr lang="pl-PL" dirty="0" smtClean="0"/>
              <a:t> </a:t>
            </a:r>
            <a:r>
              <a:rPr lang="pl-PL" dirty="0" err="1" smtClean="0"/>
              <a:t>name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38288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1" name="click.wav"/>
          </p:stSnd>
        </p:sndAc>
      </p:transition>
    </mc:Choice>
    <mc:Fallback xmlns="">
      <p:transition spd="slow">
        <p:sndAc>
          <p:stSnd>
            <p:snd r:embed="rId5" name="click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for powerpoint">
    <p:bg>
      <p:bgPr>
        <a:solidFill>
          <a:srgbClr val="91C6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riangolo isoscele 17"/>
          <p:cNvSpPr/>
          <p:nvPr userDrawn="1"/>
        </p:nvSpPr>
        <p:spPr>
          <a:xfrm>
            <a:off x="1" y="6131590"/>
            <a:ext cx="18288000" cy="4155414"/>
          </a:xfrm>
          <a:prstGeom prst="triangle">
            <a:avLst>
              <a:gd name="adj" fmla="val 49694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651"/>
          </a:p>
        </p:txBody>
      </p:sp>
      <p:pic>
        <p:nvPicPr>
          <p:cNvPr id="19" name="Immagine 1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1364" y="5228746"/>
            <a:ext cx="2505270" cy="2505270"/>
          </a:xfrm>
          <a:prstGeom prst="rect">
            <a:avLst/>
          </a:prstGeom>
        </p:spPr>
      </p:pic>
      <p:sp>
        <p:nvSpPr>
          <p:cNvPr id="20" name="Sottotitolo 2"/>
          <p:cNvSpPr txBox="1">
            <a:spLocks/>
          </p:cNvSpPr>
          <p:nvPr userDrawn="1"/>
        </p:nvSpPr>
        <p:spPr>
          <a:xfrm>
            <a:off x="2285998" y="8951775"/>
            <a:ext cx="13716000" cy="682900"/>
          </a:xfrm>
          <a:prstGeom prst="rect">
            <a:avLst/>
          </a:prstGeom>
        </p:spPr>
        <p:txBody>
          <a:bodyPr vert="horz" lIns="112222" tIns="56111" rIns="112222" bIns="56111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 baseline="0">
                <a:solidFill>
                  <a:schemeClr val="tx1"/>
                </a:solidFill>
                <a:latin typeface="Amatic SC" pitchFamily="2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0"/>
              </a:lnSpc>
              <a:spcBef>
                <a:spcPts val="859"/>
              </a:spcBef>
            </a:pPr>
            <a:r>
              <a:rPr lang="en-US" sz="736" dirty="0">
                <a:latin typeface="+mn-lt"/>
              </a:rPr>
              <a:t>Dept. of Legal, Language, Translation and Interpreting Studies, Section of in Modern Languages for Interpreters and Translators</a:t>
            </a:r>
          </a:p>
          <a:p>
            <a:pPr>
              <a:lnSpc>
                <a:spcPct val="0"/>
              </a:lnSpc>
              <a:spcBef>
                <a:spcPts val="859"/>
              </a:spcBef>
            </a:pPr>
            <a:r>
              <a:rPr lang="en-US" sz="736" dirty="0">
                <a:latin typeface="+mn-lt"/>
              </a:rPr>
              <a:t>University of Trieste, Via </a:t>
            </a:r>
            <a:r>
              <a:rPr lang="en-US" sz="736" dirty="0" err="1">
                <a:latin typeface="+mn-lt"/>
              </a:rPr>
              <a:t>Filzi</a:t>
            </a:r>
            <a:r>
              <a:rPr lang="en-US" sz="736" dirty="0">
                <a:latin typeface="+mn-lt"/>
              </a:rPr>
              <a:t>, 14 - 34144 Trieste, Italy</a:t>
            </a:r>
          </a:p>
          <a:p>
            <a:pPr>
              <a:lnSpc>
                <a:spcPct val="0"/>
              </a:lnSpc>
              <a:spcBef>
                <a:spcPts val="859"/>
              </a:spcBef>
            </a:pPr>
            <a:r>
              <a:rPr lang="en-US" sz="736" dirty="0">
                <a:latin typeface="+mn-lt"/>
              </a:rPr>
              <a:t>Project </a:t>
            </a:r>
            <a:r>
              <a:rPr lang="en-US" sz="736" dirty="0" err="1">
                <a:latin typeface="+mn-lt"/>
              </a:rPr>
              <a:t>numberStudies</a:t>
            </a:r>
            <a:r>
              <a:rPr lang="en-US" sz="736" dirty="0">
                <a:latin typeface="+mn-lt"/>
              </a:rPr>
              <a:t>: 2016-1-IT02-KA203-024311</a:t>
            </a:r>
          </a:p>
          <a:p>
            <a:pPr>
              <a:lnSpc>
                <a:spcPct val="0"/>
              </a:lnSpc>
              <a:spcBef>
                <a:spcPts val="859"/>
              </a:spcBef>
            </a:pPr>
            <a:r>
              <a:rPr lang="en-US" sz="736" u="non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www.adlabproject.eu</a:t>
            </a:r>
          </a:p>
          <a:p>
            <a:pPr>
              <a:lnSpc>
                <a:spcPct val="0"/>
              </a:lnSpc>
              <a:spcBef>
                <a:spcPts val="859"/>
              </a:spcBef>
            </a:pPr>
            <a:r>
              <a:rPr lang="en-US" sz="736" dirty="0">
                <a:latin typeface="+mn-lt"/>
              </a:rPr>
              <a:t>FUNDED BY THE ERASMUS + PROGRAMME OF THE EUROPEAN UNION</a:t>
            </a:r>
          </a:p>
          <a:p>
            <a:pPr>
              <a:lnSpc>
                <a:spcPct val="50000"/>
              </a:lnSpc>
            </a:pPr>
            <a:endParaRPr lang="en-US" sz="982" dirty="0">
              <a:latin typeface="+mn-lt"/>
            </a:endParaRPr>
          </a:p>
          <a:p>
            <a:pPr>
              <a:lnSpc>
                <a:spcPct val="50000"/>
              </a:lnSpc>
            </a:pPr>
            <a:endParaRPr lang="it-IT" sz="4909" dirty="0">
              <a:latin typeface="+mn-lt"/>
            </a:endParaRPr>
          </a:p>
        </p:txBody>
      </p:sp>
      <p:pic>
        <p:nvPicPr>
          <p:cNvPr id="21" name="Immagine 2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164" y="9690834"/>
            <a:ext cx="815678" cy="540000"/>
          </a:xfrm>
          <a:prstGeom prst="rect">
            <a:avLst/>
          </a:prstGeom>
        </p:spPr>
      </p:pic>
      <p:sp>
        <p:nvSpPr>
          <p:cNvPr id="24" name="Titolo 23"/>
          <p:cNvSpPr>
            <a:spLocks noGrp="1"/>
          </p:cNvSpPr>
          <p:nvPr>
            <p:ph type="title" hasCustomPrompt="1"/>
          </p:nvPr>
        </p:nvSpPr>
        <p:spPr>
          <a:xfrm>
            <a:off x="1025381" y="647379"/>
            <a:ext cx="16166236" cy="1135047"/>
          </a:xfrm>
          <a:prstGeom prst="rect">
            <a:avLst/>
          </a:prstGeom>
        </p:spPr>
        <p:txBody>
          <a:bodyPr/>
          <a:lstStyle>
            <a:lvl1pPr algn="ctr">
              <a:defRPr sz="6136" b="1" cap="all" baseline="0">
                <a:solidFill>
                  <a:schemeClr val="tx1"/>
                </a:solidFill>
                <a:latin typeface="Verdana" panose="020B0604030504040204" pitchFamily="34" charset="0"/>
              </a:defRPr>
            </a:lvl1pPr>
          </a:lstStyle>
          <a:p>
            <a:r>
              <a:rPr lang="pl-PL" dirty="0" err="1" smtClean="0"/>
              <a:t>Title</a:t>
            </a:r>
            <a:r>
              <a:rPr lang="pl-PL" dirty="0" smtClean="0"/>
              <a:t> of te </a:t>
            </a:r>
            <a:r>
              <a:rPr lang="pl-PL" dirty="0" err="1" smtClean="0"/>
              <a:t>presentation</a:t>
            </a:r>
            <a:endParaRPr lang="it-IT" dirty="0"/>
          </a:p>
        </p:txBody>
      </p:sp>
      <p:sp>
        <p:nvSpPr>
          <p:cNvPr id="26" name="Segnaposto testo 25"/>
          <p:cNvSpPr>
            <a:spLocks noGrp="1"/>
          </p:cNvSpPr>
          <p:nvPr>
            <p:ph type="body" sz="quarter" idx="10" hasCustomPrompt="1"/>
          </p:nvPr>
        </p:nvSpPr>
        <p:spPr>
          <a:xfrm>
            <a:off x="2286007" y="2115738"/>
            <a:ext cx="13715999" cy="170291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82" b="1" cap="all" baseline="0">
                <a:solidFill>
                  <a:schemeClr val="tx1"/>
                </a:solidFill>
                <a:latin typeface="Verdana" panose="020B0604030504040204" pitchFamily="34" charset="0"/>
              </a:defRPr>
            </a:lvl1pPr>
          </a:lstStyle>
          <a:p>
            <a:pPr lvl="0"/>
            <a:r>
              <a:rPr lang="pl-PL" dirty="0" smtClean="0"/>
              <a:t>Module numer</a:t>
            </a:r>
          </a:p>
          <a:p>
            <a:pPr lvl="0"/>
            <a:r>
              <a:rPr lang="pl-PL" dirty="0" smtClean="0"/>
              <a:t>Unit </a:t>
            </a:r>
            <a:r>
              <a:rPr lang="pl-PL" dirty="0" err="1" smtClean="0"/>
              <a:t>number</a:t>
            </a:r>
            <a:endParaRPr lang="pl-PL" dirty="0" smtClean="0"/>
          </a:p>
          <a:p>
            <a:pPr lvl="0"/>
            <a:endParaRPr lang="it-IT" dirty="0"/>
          </a:p>
        </p:txBody>
      </p:sp>
      <p:sp>
        <p:nvSpPr>
          <p:cNvPr id="27" name="Rettangolo 26"/>
          <p:cNvSpPr/>
          <p:nvPr userDrawn="1"/>
        </p:nvSpPr>
        <p:spPr>
          <a:xfrm>
            <a:off x="123642" y="125968"/>
            <a:ext cx="18040739" cy="10161036"/>
          </a:xfrm>
          <a:prstGeom prst="rect">
            <a:avLst/>
          </a:prstGeom>
          <a:noFill/>
          <a:ln w="31750"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2651"/>
          </a:p>
        </p:txBody>
      </p:sp>
      <p:sp>
        <p:nvSpPr>
          <p:cNvPr id="28" name="Rettangolo 27"/>
          <p:cNvSpPr/>
          <p:nvPr userDrawn="1"/>
        </p:nvSpPr>
        <p:spPr>
          <a:xfrm>
            <a:off x="217169" y="201149"/>
            <a:ext cx="17853660" cy="10085852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2651"/>
          </a:p>
        </p:txBody>
      </p:sp>
      <p:sp>
        <p:nvSpPr>
          <p:cNvPr id="10" name="Segnaposto testo 2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7" y="4151973"/>
            <a:ext cx="13715999" cy="67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945" b="1" cap="all" baseline="0">
                <a:solidFill>
                  <a:schemeClr val="tx1"/>
                </a:solidFill>
                <a:latin typeface="Verdana" panose="020B0604030504040204" pitchFamily="34" charset="0"/>
              </a:defRPr>
            </a:lvl1pPr>
          </a:lstStyle>
          <a:p>
            <a:pPr lvl="0"/>
            <a:r>
              <a:rPr lang="pl-PL" dirty="0" err="1" smtClean="0"/>
              <a:t>Author’s</a:t>
            </a:r>
            <a:r>
              <a:rPr lang="pl-PL" dirty="0" smtClean="0"/>
              <a:t> </a:t>
            </a:r>
            <a:r>
              <a:rPr lang="pl-PL" dirty="0" err="1" smtClean="0"/>
              <a:t>first</a:t>
            </a:r>
            <a:r>
              <a:rPr lang="pl-PL" dirty="0" smtClean="0"/>
              <a:t> and </a:t>
            </a:r>
            <a:r>
              <a:rPr lang="pl-PL" dirty="0" err="1" smtClean="0"/>
              <a:t>last</a:t>
            </a:r>
            <a:r>
              <a:rPr lang="pl-PL" dirty="0" smtClean="0"/>
              <a:t> </a:t>
            </a:r>
            <a:r>
              <a:rPr lang="pl-PL" dirty="0" err="1" smtClean="0"/>
              <a:t>name</a:t>
            </a:r>
            <a:endParaRPr lang="it-IT" dirty="0"/>
          </a:p>
        </p:txBody>
      </p:sp>
      <p:pic>
        <p:nvPicPr>
          <p:cNvPr id="2" name="Obraz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3419" y="7873811"/>
            <a:ext cx="2601158" cy="910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8052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1" name="click.wav"/>
          </p:stSnd>
        </p:sndAc>
      </p:transition>
    </mc:Choice>
    <mc:Fallback xmlns="">
      <p:transition spd="slow">
        <p:sndAc>
          <p:stSnd>
            <p:snd r:embed="rId6" name="click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 for power point">
    <p:bg>
      <p:bgPr>
        <a:solidFill>
          <a:srgbClr val="91C6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riangolo isoscele 17"/>
          <p:cNvSpPr/>
          <p:nvPr userDrawn="1"/>
        </p:nvSpPr>
        <p:spPr>
          <a:xfrm>
            <a:off x="1" y="6131590"/>
            <a:ext cx="18288000" cy="4155414"/>
          </a:xfrm>
          <a:prstGeom prst="triangle">
            <a:avLst>
              <a:gd name="adj" fmla="val 49694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651"/>
          </a:p>
        </p:txBody>
      </p:sp>
      <p:pic>
        <p:nvPicPr>
          <p:cNvPr id="19" name="Immagine 1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1364" y="5228746"/>
            <a:ext cx="2505270" cy="2505270"/>
          </a:xfrm>
          <a:prstGeom prst="rect">
            <a:avLst/>
          </a:prstGeom>
        </p:spPr>
      </p:pic>
      <p:sp>
        <p:nvSpPr>
          <p:cNvPr id="20" name="Sottotitolo 2"/>
          <p:cNvSpPr txBox="1">
            <a:spLocks/>
          </p:cNvSpPr>
          <p:nvPr userDrawn="1"/>
        </p:nvSpPr>
        <p:spPr>
          <a:xfrm>
            <a:off x="2285998" y="8951775"/>
            <a:ext cx="13716000" cy="682900"/>
          </a:xfrm>
          <a:prstGeom prst="rect">
            <a:avLst/>
          </a:prstGeom>
        </p:spPr>
        <p:txBody>
          <a:bodyPr vert="horz" lIns="112222" tIns="56111" rIns="112222" bIns="56111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 baseline="0">
                <a:solidFill>
                  <a:schemeClr val="tx1"/>
                </a:solidFill>
                <a:latin typeface="Amatic SC" pitchFamily="2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0"/>
              </a:lnSpc>
              <a:spcBef>
                <a:spcPts val="859"/>
              </a:spcBef>
            </a:pPr>
            <a:r>
              <a:rPr lang="en-US" sz="736" dirty="0">
                <a:latin typeface="+mn-lt"/>
              </a:rPr>
              <a:t>Dept. of Legal, Language, Translation and Interpreting Studies, Section of in Modern Languages for Interpreters and Translators</a:t>
            </a:r>
          </a:p>
          <a:p>
            <a:pPr>
              <a:lnSpc>
                <a:spcPct val="0"/>
              </a:lnSpc>
              <a:spcBef>
                <a:spcPts val="859"/>
              </a:spcBef>
            </a:pPr>
            <a:r>
              <a:rPr lang="en-US" sz="736" dirty="0">
                <a:latin typeface="+mn-lt"/>
              </a:rPr>
              <a:t>University of Trieste, Via </a:t>
            </a:r>
            <a:r>
              <a:rPr lang="en-US" sz="736" dirty="0" err="1">
                <a:latin typeface="+mn-lt"/>
              </a:rPr>
              <a:t>Filzi</a:t>
            </a:r>
            <a:r>
              <a:rPr lang="en-US" sz="736" dirty="0">
                <a:latin typeface="+mn-lt"/>
              </a:rPr>
              <a:t>, 14 - 34144 Trieste, Italy</a:t>
            </a:r>
          </a:p>
          <a:p>
            <a:pPr>
              <a:lnSpc>
                <a:spcPct val="0"/>
              </a:lnSpc>
              <a:spcBef>
                <a:spcPts val="859"/>
              </a:spcBef>
            </a:pPr>
            <a:r>
              <a:rPr lang="en-US" sz="736" dirty="0">
                <a:latin typeface="+mn-lt"/>
              </a:rPr>
              <a:t>Project </a:t>
            </a:r>
            <a:r>
              <a:rPr lang="en-US" sz="736" dirty="0" err="1">
                <a:latin typeface="+mn-lt"/>
              </a:rPr>
              <a:t>numberStudies</a:t>
            </a:r>
            <a:r>
              <a:rPr lang="en-US" sz="736" dirty="0">
                <a:latin typeface="+mn-lt"/>
              </a:rPr>
              <a:t>: 2016-1-IT02-KA203-024311</a:t>
            </a:r>
          </a:p>
          <a:p>
            <a:pPr>
              <a:lnSpc>
                <a:spcPct val="0"/>
              </a:lnSpc>
              <a:spcBef>
                <a:spcPts val="859"/>
              </a:spcBef>
            </a:pPr>
            <a:r>
              <a:rPr lang="en-US" sz="736" u="non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www.adlabproject.eu</a:t>
            </a:r>
          </a:p>
          <a:p>
            <a:pPr>
              <a:lnSpc>
                <a:spcPct val="0"/>
              </a:lnSpc>
              <a:spcBef>
                <a:spcPts val="859"/>
              </a:spcBef>
            </a:pPr>
            <a:r>
              <a:rPr lang="en-US" sz="736" dirty="0">
                <a:latin typeface="+mn-lt"/>
              </a:rPr>
              <a:t>FUNDED BY THE ERASMUS + PROGRAMME OF THE EUROPEAN UNION</a:t>
            </a:r>
          </a:p>
          <a:p>
            <a:pPr>
              <a:lnSpc>
                <a:spcPct val="50000"/>
              </a:lnSpc>
            </a:pPr>
            <a:endParaRPr lang="en-US" sz="982" dirty="0">
              <a:latin typeface="+mn-lt"/>
            </a:endParaRPr>
          </a:p>
          <a:p>
            <a:pPr>
              <a:lnSpc>
                <a:spcPct val="50000"/>
              </a:lnSpc>
            </a:pPr>
            <a:endParaRPr lang="it-IT" sz="4909" dirty="0">
              <a:latin typeface="+mn-lt"/>
            </a:endParaRPr>
          </a:p>
        </p:txBody>
      </p:sp>
      <p:pic>
        <p:nvPicPr>
          <p:cNvPr id="21" name="Immagine 2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164" y="9690834"/>
            <a:ext cx="815678" cy="540000"/>
          </a:xfrm>
          <a:prstGeom prst="rect">
            <a:avLst/>
          </a:prstGeom>
        </p:spPr>
      </p:pic>
      <p:sp>
        <p:nvSpPr>
          <p:cNvPr id="24" name="Titolo 23"/>
          <p:cNvSpPr>
            <a:spLocks noGrp="1"/>
          </p:cNvSpPr>
          <p:nvPr>
            <p:ph type="title" hasCustomPrompt="1"/>
          </p:nvPr>
        </p:nvSpPr>
        <p:spPr>
          <a:xfrm>
            <a:off x="1025381" y="647379"/>
            <a:ext cx="16166236" cy="1135047"/>
          </a:xfrm>
          <a:prstGeom prst="rect">
            <a:avLst/>
          </a:prstGeom>
        </p:spPr>
        <p:txBody>
          <a:bodyPr/>
          <a:lstStyle>
            <a:lvl1pPr algn="ctr">
              <a:defRPr sz="6136" b="1" cap="all" baseline="0">
                <a:solidFill>
                  <a:schemeClr val="tx1"/>
                </a:solidFill>
                <a:latin typeface="Verdana" panose="020B0604030504040204" pitchFamily="34" charset="0"/>
              </a:defRPr>
            </a:lvl1pPr>
          </a:lstStyle>
          <a:p>
            <a:r>
              <a:rPr lang="pl-PL" dirty="0" err="1" smtClean="0"/>
              <a:t>Title</a:t>
            </a:r>
            <a:r>
              <a:rPr lang="pl-PL" dirty="0" smtClean="0"/>
              <a:t> of te </a:t>
            </a:r>
            <a:r>
              <a:rPr lang="pl-PL" dirty="0" err="1" smtClean="0"/>
              <a:t>presentation</a:t>
            </a:r>
            <a:endParaRPr lang="it-IT" dirty="0"/>
          </a:p>
        </p:txBody>
      </p:sp>
      <p:sp>
        <p:nvSpPr>
          <p:cNvPr id="26" name="Segnaposto testo 25"/>
          <p:cNvSpPr>
            <a:spLocks noGrp="1"/>
          </p:cNvSpPr>
          <p:nvPr>
            <p:ph type="body" sz="quarter" idx="10" hasCustomPrompt="1"/>
          </p:nvPr>
        </p:nvSpPr>
        <p:spPr>
          <a:xfrm>
            <a:off x="2286007" y="2115738"/>
            <a:ext cx="13715999" cy="170291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82" b="1" cap="all" baseline="0">
                <a:solidFill>
                  <a:schemeClr val="tx1"/>
                </a:solidFill>
                <a:latin typeface="Verdana" panose="020B0604030504040204" pitchFamily="34" charset="0"/>
              </a:defRPr>
            </a:lvl1pPr>
          </a:lstStyle>
          <a:p>
            <a:pPr lvl="0"/>
            <a:r>
              <a:rPr lang="pl-PL" dirty="0" smtClean="0"/>
              <a:t>Module numer</a:t>
            </a:r>
          </a:p>
          <a:p>
            <a:pPr lvl="0"/>
            <a:r>
              <a:rPr lang="pl-PL" dirty="0" smtClean="0"/>
              <a:t>Unit </a:t>
            </a:r>
            <a:r>
              <a:rPr lang="pl-PL" dirty="0" err="1" smtClean="0"/>
              <a:t>number</a:t>
            </a:r>
            <a:endParaRPr lang="pl-PL" dirty="0" smtClean="0"/>
          </a:p>
          <a:p>
            <a:pPr lvl="0"/>
            <a:endParaRPr lang="it-IT" dirty="0"/>
          </a:p>
        </p:txBody>
      </p:sp>
      <p:sp>
        <p:nvSpPr>
          <p:cNvPr id="27" name="Rettangolo 26"/>
          <p:cNvSpPr/>
          <p:nvPr userDrawn="1"/>
        </p:nvSpPr>
        <p:spPr>
          <a:xfrm>
            <a:off x="123642" y="125968"/>
            <a:ext cx="18040739" cy="10161036"/>
          </a:xfrm>
          <a:prstGeom prst="rect">
            <a:avLst/>
          </a:prstGeom>
          <a:noFill/>
          <a:ln w="31750"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2651"/>
          </a:p>
        </p:txBody>
      </p:sp>
      <p:sp>
        <p:nvSpPr>
          <p:cNvPr id="28" name="Rettangolo 27"/>
          <p:cNvSpPr/>
          <p:nvPr userDrawn="1"/>
        </p:nvSpPr>
        <p:spPr>
          <a:xfrm>
            <a:off x="217169" y="201149"/>
            <a:ext cx="17853660" cy="10085852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2651"/>
          </a:p>
        </p:txBody>
      </p:sp>
      <p:sp>
        <p:nvSpPr>
          <p:cNvPr id="10" name="Segnaposto testo 2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7" y="4151973"/>
            <a:ext cx="13715999" cy="67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945" b="1" cap="all" baseline="0">
                <a:solidFill>
                  <a:schemeClr val="tx1"/>
                </a:solidFill>
                <a:latin typeface="Verdana" panose="020B0604030504040204" pitchFamily="34" charset="0"/>
              </a:defRPr>
            </a:lvl1pPr>
          </a:lstStyle>
          <a:p>
            <a:pPr lvl="0"/>
            <a:r>
              <a:rPr lang="pl-PL" dirty="0" err="1" smtClean="0"/>
              <a:t>Author’s</a:t>
            </a:r>
            <a:r>
              <a:rPr lang="pl-PL" dirty="0" smtClean="0"/>
              <a:t> </a:t>
            </a:r>
            <a:r>
              <a:rPr lang="pl-PL" dirty="0" err="1" smtClean="0"/>
              <a:t>first</a:t>
            </a:r>
            <a:r>
              <a:rPr lang="pl-PL" dirty="0" smtClean="0"/>
              <a:t> and </a:t>
            </a:r>
            <a:r>
              <a:rPr lang="pl-PL" dirty="0" err="1" smtClean="0"/>
              <a:t>last</a:t>
            </a:r>
            <a:r>
              <a:rPr lang="pl-PL" dirty="0" smtClean="0"/>
              <a:t> </a:t>
            </a:r>
            <a:r>
              <a:rPr lang="pl-PL" dirty="0" err="1" smtClean="0"/>
              <a:t>name</a:t>
            </a:r>
            <a:endParaRPr lang="it-IT" dirty="0"/>
          </a:p>
        </p:txBody>
      </p:sp>
      <p:pic>
        <p:nvPicPr>
          <p:cNvPr id="11" name="Obraz 10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3419" y="7873811"/>
            <a:ext cx="2601158" cy="910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300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1" name="click.wav"/>
          </p:stSnd>
        </p:sndAc>
      </p:transition>
    </mc:Choice>
    <mc:Fallback xmlns="">
      <p:transition spd="slow">
        <p:sndAc>
          <p:stSnd>
            <p:snd r:embed="rId6" name="click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lide typ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itolo 1"/>
          <p:cNvSpPr>
            <a:spLocks noGrp="1"/>
          </p:cNvSpPr>
          <p:nvPr>
            <p:ph type="title" hasCustomPrompt="1"/>
          </p:nvPr>
        </p:nvSpPr>
        <p:spPr>
          <a:xfrm>
            <a:off x="2727003" y="499192"/>
            <a:ext cx="14786904" cy="198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b="1" cap="all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modify</a:t>
            </a:r>
            <a:endParaRPr lang="it-IT" dirty="0"/>
          </a:p>
        </p:txBody>
      </p:sp>
      <p:pic>
        <p:nvPicPr>
          <p:cNvPr id="7" name="Immagine 6" descr=" 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467" y="354005"/>
            <a:ext cx="1988345" cy="1988345"/>
          </a:xfrm>
          <a:prstGeom prst="rect">
            <a:avLst/>
          </a:prstGeom>
        </p:spPr>
      </p:pic>
      <p:sp>
        <p:nvSpPr>
          <p:cNvPr id="12" name="Segnaposto testo 11"/>
          <p:cNvSpPr>
            <a:spLocks noGrp="1"/>
          </p:cNvSpPr>
          <p:nvPr>
            <p:ph type="body" sz="quarter" idx="10" hasCustomPrompt="1"/>
          </p:nvPr>
        </p:nvSpPr>
        <p:spPr>
          <a:xfrm>
            <a:off x="532210" y="3131811"/>
            <a:ext cx="17223583" cy="4831465"/>
          </a:xfrm>
          <a:prstGeom prst="rect">
            <a:avLst/>
          </a:prstGeom>
        </p:spPr>
        <p:txBody>
          <a:bodyPr/>
          <a:lstStyle>
            <a:lvl1pPr>
              <a:lnSpc>
                <a:spcPct val="150000"/>
              </a:lnSpc>
              <a:defRPr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modify</a:t>
            </a:r>
            <a:endParaRPr lang="pl-PL" dirty="0" smtClean="0"/>
          </a:p>
          <a:p>
            <a:pPr lvl="0"/>
            <a:endParaRPr lang="it-IT" dirty="0"/>
          </a:p>
        </p:txBody>
      </p:sp>
      <p:sp>
        <p:nvSpPr>
          <p:cNvPr id="13" name="Rettangolo 12"/>
          <p:cNvSpPr/>
          <p:nvPr userDrawn="1"/>
        </p:nvSpPr>
        <p:spPr>
          <a:xfrm>
            <a:off x="123642" y="125965"/>
            <a:ext cx="18040739" cy="9889572"/>
          </a:xfrm>
          <a:prstGeom prst="rect">
            <a:avLst/>
          </a:prstGeom>
          <a:noFill/>
          <a:ln w="31750"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2651"/>
          </a:p>
        </p:txBody>
      </p:sp>
      <p:sp>
        <p:nvSpPr>
          <p:cNvPr id="14" name="Rettangolo 13"/>
          <p:cNvSpPr/>
          <p:nvPr userDrawn="1"/>
        </p:nvSpPr>
        <p:spPr>
          <a:xfrm>
            <a:off x="217169" y="201152"/>
            <a:ext cx="17853660" cy="9709614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2651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11"/>
          </p:nvPr>
        </p:nvSpPr>
        <p:spPr>
          <a:xfrm>
            <a:off x="10456070" y="10013158"/>
            <a:ext cx="1371600" cy="1371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en" dirty="0"/>
          </a:p>
        </p:txBody>
      </p:sp>
      <p:pic>
        <p:nvPicPr>
          <p:cNvPr id="19" name="Obraz 18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467265" y="9787180"/>
            <a:ext cx="3353481" cy="358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892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1" name="click.wav"/>
          </p:stSnd>
        </p:sndAc>
      </p:transition>
    </mc:Choice>
    <mc:Fallback xmlns="">
      <p:transition spd="slow">
        <p:sndAc>
          <p:stSnd>
            <p:snd r:embed="rId5" name="click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sclaim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 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467" y="354005"/>
            <a:ext cx="1988345" cy="1988345"/>
          </a:xfrm>
          <a:prstGeom prst="rect">
            <a:avLst/>
          </a:prstGeom>
        </p:spPr>
      </p:pic>
      <p:sp>
        <p:nvSpPr>
          <p:cNvPr id="12" name="Segnaposto testo 11"/>
          <p:cNvSpPr>
            <a:spLocks noGrp="1"/>
          </p:cNvSpPr>
          <p:nvPr>
            <p:ph type="body" sz="quarter" idx="10"/>
          </p:nvPr>
        </p:nvSpPr>
        <p:spPr>
          <a:xfrm>
            <a:off x="532210" y="379476"/>
            <a:ext cx="17223583" cy="7756915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50000"/>
              </a:lnSpc>
              <a:buNone/>
              <a:defRPr lang="pl-PL" sz="1964" smtClean="0">
                <a:effectLst/>
              </a:defRPr>
            </a:lvl1pPr>
          </a:lstStyle>
          <a:p>
            <a:endParaRPr lang="pl-PL" sz="135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ttangolo 12"/>
          <p:cNvSpPr/>
          <p:nvPr userDrawn="1"/>
        </p:nvSpPr>
        <p:spPr>
          <a:xfrm>
            <a:off x="123642" y="125965"/>
            <a:ext cx="18040739" cy="9889572"/>
          </a:xfrm>
          <a:prstGeom prst="rect">
            <a:avLst/>
          </a:prstGeom>
          <a:noFill/>
          <a:ln w="31750"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2651"/>
          </a:p>
        </p:txBody>
      </p:sp>
      <p:sp>
        <p:nvSpPr>
          <p:cNvPr id="14" name="Rettangolo 13"/>
          <p:cNvSpPr/>
          <p:nvPr userDrawn="1"/>
        </p:nvSpPr>
        <p:spPr>
          <a:xfrm>
            <a:off x="217169" y="201152"/>
            <a:ext cx="17853660" cy="9709614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2651"/>
          </a:p>
        </p:txBody>
      </p:sp>
      <p:pic>
        <p:nvPicPr>
          <p:cNvPr id="4" name="Obraz 3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451521" y="9795609"/>
            <a:ext cx="3353481" cy="358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296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1" name="click.wav"/>
          </p:stSnd>
        </p:sndAc>
      </p:transition>
    </mc:Choice>
    <mc:Fallback xmlns="">
      <p:transition spd="slow">
        <p:sndAc>
          <p:stSnd>
            <p:snd r:embed="rId5" name="click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audio" Target="../media/audio1.wav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audio" Target="../media/audio10.wav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91C6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64353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5" r:id="rId3"/>
    <p:sldLayoutId id="2147483662" r:id="rId4"/>
    <p:sldLayoutId id="2147483659" r:id="rId5"/>
    <p:sldLayoutId id="2147483661" r:id="rId6"/>
    <p:sldLayoutId id="2147483675" r:id="rId7"/>
    <p:sldLayoutId id="2147483676" r:id="rId8"/>
    <p:sldLayoutId id="2147483677" r:id="rId9"/>
    <p:sldLayoutId id="2147483690" r:id="rId10"/>
    <p:sldLayoutId id="2147483691" r:id="rId11"/>
    <p:sldLayoutId id="2147483692" r:id="rId12"/>
    <p:sldLayoutId id="2147483735" r:id="rId13"/>
    <p:sldLayoutId id="2147483736" r:id="rId14"/>
    <p:sldLayoutId id="2147483737" r:id="rId15"/>
    <p:sldLayoutId id="2147483740" r:id="rId16"/>
    <p:sldLayoutId id="2147483741" r:id="rId17"/>
    <p:sldLayoutId id="2147483742" r:id="rId18"/>
    <p:sldLayoutId id="2147483743" r:id="rId19"/>
  </p:sldLayoutIdLst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21" name="click.wav"/>
          </p:stSnd>
        </p:sndAc>
      </p:transition>
    </mc:Choice>
    <mc:Fallback xmlns="">
      <p:transition spd="slow">
        <p:sndAc>
          <p:stSnd>
            <p:snd r:embed="rId22" name="click.wav"/>
          </p:stSnd>
        </p:sndAc>
      </p:transition>
    </mc:Fallback>
  </mc:AlternateContent>
  <p:txStyles>
    <p:titleStyle>
      <a:lvl1pPr algn="l" defTabSz="1122094" rtl="0" eaLnBrk="1" latinLnBrk="0" hangingPunct="1">
        <a:lnSpc>
          <a:spcPct val="90000"/>
        </a:lnSpc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0524" indent="-280524" algn="l" defTabSz="1122094" rtl="0" eaLnBrk="1" latinLnBrk="0" hangingPunct="1">
        <a:lnSpc>
          <a:spcPct val="90000"/>
        </a:lnSpc>
        <a:spcBef>
          <a:spcPts val="1227"/>
        </a:spcBef>
        <a:buFont typeface="Arial" panose="020B0604020202020204" pitchFamily="34" charset="0"/>
        <a:buChar char="•"/>
        <a:defRPr sz="3436" kern="1200">
          <a:solidFill>
            <a:schemeClr val="tx1"/>
          </a:solidFill>
          <a:latin typeface="+mn-lt"/>
          <a:ea typeface="+mn-ea"/>
          <a:cs typeface="+mn-cs"/>
        </a:defRPr>
      </a:lvl1pPr>
      <a:lvl2pPr marL="841573" indent="-280524" algn="l" defTabSz="1122094" rtl="0" eaLnBrk="1" latinLnBrk="0" hangingPunct="1">
        <a:lnSpc>
          <a:spcPct val="90000"/>
        </a:lnSpc>
        <a:spcBef>
          <a:spcPts val="614"/>
        </a:spcBef>
        <a:buFont typeface="Arial" panose="020B0604020202020204" pitchFamily="34" charset="0"/>
        <a:buChar char="•"/>
        <a:defRPr sz="2945" kern="1200">
          <a:solidFill>
            <a:schemeClr val="tx1"/>
          </a:solidFill>
          <a:latin typeface="+mn-lt"/>
          <a:ea typeface="+mn-ea"/>
          <a:cs typeface="+mn-cs"/>
        </a:defRPr>
      </a:lvl2pPr>
      <a:lvl3pPr marL="1402617" indent="-280524" algn="l" defTabSz="1122094" rtl="0" eaLnBrk="1" latinLnBrk="0" hangingPunct="1">
        <a:lnSpc>
          <a:spcPct val="90000"/>
        </a:lnSpc>
        <a:spcBef>
          <a:spcPts val="614"/>
        </a:spcBef>
        <a:buFont typeface="Arial" panose="020B0604020202020204" pitchFamily="34" charset="0"/>
        <a:buChar char="•"/>
        <a:defRPr sz="2454" kern="1200">
          <a:solidFill>
            <a:schemeClr val="tx1"/>
          </a:solidFill>
          <a:latin typeface="+mn-lt"/>
          <a:ea typeface="+mn-ea"/>
          <a:cs typeface="+mn-cs"/>
        </a:defRPr>
      </a:lvl3pPr>
      <a:lvl4pPr marL="1963665" indent="-280524" algn="l" defTabSz="1122094" rtl="0" eaLnBrk="1" latinLnBrk="0" hangingPunct="1">
        <a:lnSpc>
          <a:spcPct val="90000"/>
        </a:lnSpc>
        <a:spcBef>
          <a:spcPts val="614"/>
        </a:spcBef>
        <a:buFont typeface="Arial" panose="020B0604020202020204" pitchFamily="34" charset="0"/>
        <a:buChar char="•"/>
        <a:defRPr sz="2209" kern="1200">
          <a:solidFill>
            <a:schemeClr val="tx1"/>
          </a:solidFill>
          <a:latin typeface="+mn-lt"/>
          <a:ea typeface="+mn-ea"/>
          <a:cs typeface="+mn-cs"/>
        </a:defRPr>
      </a:lvl4pPr>
      <a:lvl5pPr marL="2524713" indent="-280524" algn="l" defTabSz="1122094" rtl="0" eaLnBrk="1" latinLnBrk="0" hangingPunct="1">
        <a:lnSpc>
          <a:spcPct val="90000"/>
        </a:lnSpc>
        <a:spcBef>
          <a:spcPts val="614"/>
        </a:spcBef>
        <a:buFont typeface="Arial" panose="020B0604020202020204" pitchFamily="34" charset="0"/>
        <a:buChar char="•"/>
        <a:defRPr sz="2209" kern="1200">
          <a:solidFill>
            <a:schemeClr val="tx1"/>
          </a:solidFill>
          <a:latin typeface="+mn-lt"/>
          <a:ea typeface="+mn-ea"/>
          <a:cs typeface="+mn-cs"/>
        </a:defRPr>
      </a:lvl5pPr>
      <a:lvl6pPr marL="3085759" indent="-280524" algn="l" defTabSz="1122094" rtl="0" eaLnBrk="1" latinLnBrk="0" hangingPunct="1">
        <a:lnSpc>
          <a:spcPct val="90000"/>
        </a:lnSpc>
        <a:spcBef>
          <a:spcPts val="614"/>
        </a:spcBef>
        <a:buFont typeface="Arial" panose="020B0604020202020204" pitchFamily="34" charset="0"/>
        <a:buChar char="•"/>
        <a:defRPr sz="2209" kern="1200">
          <a:solidFill>
            <a:schemeClr val="tx1"/>
          </a:solidFill>
          <a:latin typeface="+mn-lt"/>
          <a:ea typeface="+mn-ea"/>
          <a:cs typeface="+mn-cs"/>
        </a:defRPr>
      </a:lvl6pPr>
      <a:lvl7pPr marL="3646805" indent="-280524" algn="l" defTabSz="1122094" rtl="0" eaLnBrk="1" latinLnBrk="0" hangingPunct="1">
        <a:lnSpc>
          <a:spcPct val="90000"/>
        </a:lnSpc>
        <a:spcBef>
          <a:spcPts val="614"/>
        </a:spcBef>
        <a:buFont typeface="Arial" panose="020B0604020202020204" pitchFamily="34" charset="0"/>
        <a:buChar char="•"/>
        <a:defRPr sz="2209" kern="1200">
          <a:solidFill>
            <a:schemeClr val="tx1"/>
          </a:solidFill>
          <a:latin typeface="+mn-lt"/>
          <a:ea typeface="+mn-ea"/>
          <a:cs typeface="+mn-cs"/>
        </a:defRPr>
      </a:lvl7pPr>
      <a:lvl8pPr marL="4207852" indent="-280524" algn="l" defTabSz="1122094" rtl="0" eaLnBrk="1" latinLnBrk="0" hangingPunct="1">
        <a:lnSpc>
          <a:spcPct val="90000"/>
        </a:lnSpc>
        <a:spcBef>
          <a:spcPts val="614"/>
        </a:spcBef>
        <a:buFont typeface="Arial" panose="020B0604020202020204" pitchFamily="34" charset="0"/>
        <a:buChar char="•"/>
        <a:defRPr sz="2209" kern="1200">
          <a:solidFill>
            <a:schemeClr val="tx1"/>
          </a:solidFill>
          <a:latin typeface="+mn-lt"/>
          <a:ea typeface="+mn-ea"/>
          <a:cs typeface="+mn-cs"/>
        </a:defRPr>
      </a:lvl8pPr>
      <a:lvl9pPr marL="4768901" indent="-280524" algn="l" defTabSz="1122094" rtl="0" eaLnBrk="1" latinLnBrk="0" hangingPunct="1">
        <a:lnSpc>
          <a:spcPct val="90000"/>
        </a:lnSpc>
        <a:spcBef>
          <a:spcPts val="614"/>
        </a:spcBef>
        <a:buFont typeface="Arial" panose="020B0604020202020204" pitchFamily="34" charset="0"/>
        <a:buChar char="•"/>
        <a:defRPr sz="2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1122094" rtl="0" eaLnBrk="1" latinLnBrk="0" hangingPunct="1">
        <a:defRPr sz="2209" kern="1200">
          <a:solidFill>
            <a:schemeClr val="tx1"/>
          </a:solidFill>
          <a:latin typeface="+mn-lt"/>
          <a:ea typeface="+mn-ea"/>
          <a:cs typeface="+mn-cs"/>
        </a:defRPr>
      </a:lvl1pPr>
      <a:lvl2pPr marL="561046" algn="l" defTabSz="1122094" rtl="0" eaLnBrk="1" latinLnBrk="0" hangingPunct="1">
        <a:defRPr sz="2209" kern="1200">
          <a:solidFill>
            <a:schemeClr val="tx1"/>
          </a:solidFill>
          <a:latin typeface="+mn-lt"/>
          <a:ea typeface="+mn-ea"/>
          <a:cs typeface="+mn-cs"/>
        </a:defRPr>
      </a:lvl2pPr>
      <a:lvl3pPr marL="1122094" algn="l" defTabSz="1122094" rtl="0" eaLnBrk="1" latinLnBrk="0" hangingPunct="1">
        <a:defRPr sz="2209" kern="1200">
          <a:solidFill>
            <a:schemeClr val="tx1"/>
          </a:solidFill>
          <a:latin typeface="+mn-lt"/>
          <a:ea typeface="+mn-ea"/>
          <a:cs typeface="+mn-cs"/>
        </a:defRPr>
      </a:lvl3pPr>
      <a:lvl4pPr marL="1683140" algn="l" defTabSz="1122094" rtl="0" eaLnBrk="1" latinLnBrk="0" hangingPunct="1">
        <a:defRPr sz="2209" kern="1200">
          <a:solidFill>
            <a:schemeClr val="tx1"/>
          </a:solidFill>
          <a:latin typeface="+mn-lt"/>
          <a:ea typeface="+mn-ea"/>
          <a:cs typeface="+mn-cs"/>
        </a:defRPr>
      </a:lvl4pPr>
      <a:lvl5pPr marL="2244188" algn="l" defTabSz="1122094" rtl="0" eaLnBrk="1" latinLnBrk="0" hangingPunct="1">
        <a:defRPr sz="2209" kern="1200">
          <a:solidFill>
            <a:schemeClr val="tx1"/>
          </a:solidFill>
          <a:latin typeface="+mn-lt"/>
          <a:ea typeface="+mn-ea"/>
          <a:cs typeface="+mn-cs"/>
        </a:defRPr>
      </a:lvl5pPr>
      <a:lvl6pPr marL="2805236" algn="l" defTabSz="1122094" rtl="0" eaLnBrk="1" latinLnBrk="0" hangingPunct="1">
        <a:defRPr sz="2209" kern="1200">
          <a:solidFill>
            <a:schemeClr val="tx1"/>
          </a:solidFill>
          <a:latin typeface="+mn-lt"/>
          <a:ea typeface="+mn-ea"/>
          <a:cs typeface="+mn-cs"/>
        </a:defRPr>
      </a:lvl6pPr>
      <a:lvl7pPr marL="3366281" algn="l" defTabSz="1122094" rtl="0" eaLnBrk="1" latinLnBrk="0" hangingPunct="1">
        <a:defRPr sz="2209" kern="1200">
          <a:solidFill>
            <a:schemeClr val="tx1"/>
          </a:solidFill>
          <a:latin typeface="+mn-lt"/>
          <a:ea typeface="+mn-ea"/>
          <a:cs typeface="+mn-cs"/>
        </a:defRPr>
      </a:lvl7pPr>
      <a:lvl8pPr marL="3927329" algn="l" defTabSz="1122094" rtl="0" eaLnBrk="1" latinLnBrk="0" hangingPunct="1">
        <a:defRPr sz="2209" kern="1200">
          <a:solidFill>
            <a:schemeClr val="tx1"/>
          </a:solidFill>
          <a:latin typeface="+mn-lt"/>
          <a:ea typeface="+mn-ea"/>
          <a:cs typeface="+mn-cs"/>
        </a:defRPr>
      </a:lvl8pPr>
      <a:lvl9pPr marL="4488378" algn="l" defTabSz="1122094" rtl="0" eaLnBrk="1" latinLnBrk="0" hangingPunct="1">
        <a:defRPr sz="2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Relationship Id="rId4" Type="http://schemas.openxmlformats.org/officeDocument/2006/relationships/audio" Target="../media/audio2.wav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audio" Target="../media/audio10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audio" Target="../media/audio10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audio" Target="../media/audio10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audio" Target="../media/audio10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Relationship Id="rId4" Type="http://schemas.openxmlformats.org/officeDocument/2006/relationships/audio" Target="../media/audio10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Relationship Id="rId4" Type="http://schemas.openxmlformats.org/officeDocument/2006/relationships/audio" Target="../media/audio2.wav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Relationship Id="rId4" Type="http://schemas.openxmlformats.org/officeDocument/2006/relationships/audio" Target="NUL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NUL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audio" Target="../media/audio10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audio" Target="../media/audio10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audio" Target="../media/audio10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audio" Target="../media/audio10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audio" Target="../media/audio10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600" dirty="0" smtClean="0"/>
              <a:t>Ad for Static arts</a:t>
            </a:r>
            <a:endParaRPr lang="en-GB" sz="6600" dirty="0"/>
          </a:p>
        </p:txBody>
      </p:sp>
      <p:sp>
        <p:nvSpPr>
          <p:cNvPr id="7" name="Symbol zastępczy tekstu 6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Module </a:t>
            </a:r>
            <a:r>
              <a:rPr lang="en-GB" sz="4000" dirty="0" smtClean="0"/>
              <a:t>4</a:t>
            </a:r>
            <a:endParaRPr lang="en-GB" sz="4000" dirty="0"/>
          </a:p>
          <a:p>
            <a:r>
              <a:rPr lang="en-GB" sz="4000" dirty="0"/>
              <a:t>Unit </a:t>
            </a:r>
            <a:r>
              <a:rPr lang="en-GB" sz="4000" dirty="0" smtClean="0"/>
              <a:t>3</a:t>
            </a:r>
            <a:endParaRPr lang="en-GB" sz="4000" dirty="0"/>
          </a:p>
        </p:txBody>
      </p:sp>
      <p:sp>
        <p:nvSpPr>
          <p:cNvPr id="8" name="Symbol zastępczy tekstu 7"/>
          <p:cNvSpPr>
            <a:spLocks noGrp="1"/>
          </p:cNvSpPr>
          <p:nvPr>
            <p:ph type="body" sz="quarter" idx="11"/>
          </p:nvPr>
        </p:nvSpPr>
        <p:spPr>
          <a:xfrm>
            <a:off x="1315573" y="3603243"/>
            <a:ext cx="16091859" cy="677471"/>
          </a:xfrm>
        </p:spPr>
        <p:txBody>
          <a:bodyPr>
            <a:normAutofit/>
          </a:bodyPr>
          <a:lstStyle/>
          <a:p>
            <a:r>
              <a:rPr lang="en-GB" sz="3500" dirty="0" smtClean="0"/>
              <a:t>Chris </a:t>
            </a:r>
            <a:r>
              <a:rPr lang="en-GB" sz="3500" dirty="0" err="1" smtClean="0"/>
              <a:t>taylor</a:t>
            </a:r>
            <a:endParaRPr lang="en-GB" sz="3500" dirty="0"/>
          </a:p>
        </p:txBody>
      </p:sp>
      <p:sp>
        <p:nvSpPr>
          <p:cNvPr id="9" name="Symbol zastępczy tekstu 8"/>
          <p:cNvSpPr>
            <a:spLocks noGrp="1"/>
          </p:cNvSpPr>
          <p:nvPr>
            <p:ph type="body" sz="quarter" idx="12"/>
          </p:nvPr>
        </p:nvSpPr>
        <p:spPr>
          <a:xfrm>
            <a:off x="2286000" y="4444163"/>
            <a:ext cx="13715999" cy="674450"/>
          </a:xfrm>
        </p:spPr>
        <p:txBody>
          <a:bodyPr>
            <a:normAutofit/>
          </a:bodyPr>
          <a:lstStyle/>
          <a:p>
            <a:r>
              <a:rPr lang="en-GB" sz="3500" dirty="0" smtClean="0"/>
              <a:t>University of </a:t>
            </a:r>
            <a:r>
              <a:rPr lang="en-GB" sz="3500" dirty="0" err="1" smtClean="0"/>
              <a:t>trieste</a:t>
            </a:r>
            <a:endParaRPr lang="en-GB" sz="3500" dirty="0"/>
          </a:p>
        </p:txBody>
      </p:sp>
    </p:spTree>
    <p:extLst>
      <p:ext uri="{BB962C8B-B14F-4D97-AF65-F5344CB8AC3E}">
        <p14:creationId xmlns:p14="http://schemas.microsoft.com/office/powerpoint/2010/main" val="2963842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3" name="click.wav"/>
          </p:stSnd>
        </p:sndAc>
      </p:transition>
    </mc:Choice>
    <mc:Fallback xmlns="">
      <p:transition spd="slow">
        <p:sndAc>
          <p:stSnd>
            <p:snd r:embed="rId4" name="click.wav"/>
          </p:stSnd>
        </p:sndAc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Concision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Screen AD </a:t>
            </a:r>
            <a:r>
              <a:rPr lang="it-IT" dirty="0" err="1" smtClean="0"/>
              <a:t>generally</a:t>
            </a:r>
            <a:r>
              <a:rPr lang="it-IT" dirty="0" smtClean="0"/>
              <a:t> </a:t>
            </a:r>
            <a:r>
              <a:rPr lang="it-IT" dirty="0" err="1" smtClean="0"/>
              <a:t>requires</a:t>
            </a:r>
            <a:r>
              <a:rPr lang="it-IT" dirty="0" smtClean="0"/>
              <a:t> the use of short, </a:t>
            </a:r>
            <a:r>
              <a:rPr lang="it-IT" dirty="0" err="1" smtClean="0"/>
              <a:t>simple</a:t>
            </a:r>
            <a:r>
              <a:rPr lang="it-IT" dirty="0" smtClean="0"/>
              <a:t>, </a:t>
            </a:r>
            <a:r>
              <a:rPr lang="it-IT" dirty="0" err="1" smtClean="0"/>
              <a:t>paratactic</a:t>
            </a:r>
            <a:r>
              <a:rPr lang="it-IT" dirty="0" smtClean="0"/>
              <a:t> </a:t>
            </a:r>
            <a:r>
              <a:rPr lang="it-IT" dirty="0" err="1" smtClean="0"/>
              <a:t>sentences</a:t>
            </a:r>
            <a:r>
              <a:rPr lang="it-IT" dirty="0" smtClean="0"/>
              <a:t>, </a:t>
            </a:r>
            <a:r>
              <a:rPr lang="it-IT" dirty="0" err="1" smtClean="0"/>
              <a:t>while</a:t>
            </a:r>
            <a:r>
              <a:rPr lang="it-IT" dirty="0" smtClean="0"/>
              <a:t> </a:t>
            </a:r>
            <a:r>
              <a:rPr lang="it-IT" dirty="0" err="1" smtClean="0"/>
              <a:t>static</a:t>
            </a:r>
            <a:r>
              <a:rPr lang="it-IT" dirty="0" smtClean="0"/>
              <a:t> art AD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 smtClean="0"/>
              <a:t>subject</a:t>
            </a:r>
            <a:r>
              <a:rPr lang="it-IT" dirty="0" smtClean="0"/>
              <a:t> to </a:t>
            </a:r>
            <a:r>
              <a:rPr lang="it-IT" dirty="0" err="1" smtClean="0"/>
              <a:t>such</a:t>
            </a:r>
            <a:r>
              <a:rPr lang="it-IT" dirty="0" smtClean="0"/>
              <a:t> </a:t>
            </a:r>
            <a:r>
              <a:rPr lang="it-IT" dirty="0" err="1" smtClean="0"/>
              <a:t>strict</a:t>
            </a:r>
            <a:r>
              <a:rPr lang="it-IT" dirty="0" smtClean="0"/>
              <a:t> </a:t>
            </a:r>
            <a:r>
              <a:rPr lang="it-IT" dirty="0" err="1" smtClean="0"/>
              <a:t>limitations</a:t>
            </a:r>
            <a:r>
              <a:rPr lang="it-IT" dirty="0" smtClean="0"/>
              <a:t>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63344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2" name="click.wav"/>
          </p:stSnd>
        </p:sndAc>
      </p:transition>
    </mc:Choice>
    <mc:Fallback xmlns="">
      <p:transition spd="slow">
        <p:sndAc>
          <p:stSnd>
            <p:snd r:embed="rId3" name="click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timing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Timing </a:t>
            </a:r>
            <a:r>
              <a:rPr lang="it-IT" dirty="0" err="1" smtClean="0"/>
              <a:t>is</a:t>
            </a:r>
            <a:r>
              <a:rPr lang="it-IT" dirty="0" smtClean="0"/>
              <a:t> of </a:t>
            </a:r>
            <a:r>
              <a:rPr lang="it-IT" dirty="0" err="1" smtClean="0"/>
              <a:t>paramount</a:t>
            </a:r>
            <a:r>
              <a:rPr lang="it-IT" dirty="0" smtClean="0"/>
              <a:t> </a:t>
            </a:r>
            <a:r>
              <a:rPr lang="it-IT" dirty="0" err="1" smtClean="0"/>
              <a:t>importance</a:t>
            </a:r>
            <a:r>
              <a:rPr lang="it-IT" dirty="0" smtClean="0"/>
              <a:t> in screen AD </a:t>
            </a:r>
            <a:r>
              <a:rPr lang="it-IT" dirty="0" err="1" smtClean="0"/>
              <a:t>where</a:t>
            </a:r>
            <a:r>
              <a:rPr lang="it-IT" dirty="0" smtClean="0"/>
              <a:t> the text </a:t>
            </a:r>
            <a:r>
              <a:rPr lang="it-IT" dirty="0" err="1" smtClean="0"/>
              <a:t>has</a:t>
            </a:r>
            <a:r>
              <a:rPr lang="it-IT" dirty="0" smtClean="0"/>
              <a:t> to be </a:t>
            </a:r>
            <a:r>
              <a:rPr lang="it-IT" dirty="0" err="1" smtClean="0"/>
              <a:t>inserted</a:t>
            </a:r>
            <a:r>
              <a:rPr lang="it-IT" dirty="0" smtClean="0"/>
              <a:t> </a:t>
            </a:r>
            <a:r>
              <a:rPr lang="it-IT" dirty="0" err="1" smtClean="0"/>
              <a:t>between</a:t>
            </a:r>
            <a:r>
              <a:rPr lang="it-IT" dirty="0" smtClean="0"/>
              <a:t> </a:t>
            </a:r>
            <a:r>
              <a:rPr lang="it-IT" dirty="0" err="1" smtClean="0"/>
              <a:t>stretches</a:t>
            </a:r>
            <a:r>
              <a:rPr lang="it-IT" dirty="0" smtClean="0"/>
              <a:t> of </a:t>
            </a:r>
            <a:r>
              <a:rPr lang="it-IT" dirty="0" err="1" smtClean="0"/>
              <a:t>dialogue</a:t>
            </a:r>
            <a:r>
              <a:rPr lang="it-IT" dirty="0" smtClean="0"/>
              <a:t>, </a:t>
            </a:r>
            <a:r>
              <a:rPr lang="it-IT" dirty="0" err="1" smtClean="0"/>
              <a:t>but</a:t>
            </a:r>
            <a:r>
              <a:rPr lang="it-IT" dirty="0" smtClean="0"/>
              <a:t> in </a:t>
            </a:r>
            <a:r>
              <a:rPr lang="it-IT" dirty="0" err="1" smtClean="0"/>
              <a:t>static</a:t>
            </a:r>
            <a:r>
              <a:rPr lang="it-IT" dirty="0" smtClean="0"/>
              <a:t> art AD </a:t>
            </a:r>
            <a:r>
              <a:rPr lang="it-IT" dirty="0" err="1" smtClean="0"/>
              <a:t>this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unnecessary</a:t>
            </a:r>
            <a:r>
              <a:rPr lang="it-IT" dirty="0" smtClean="0"/>
              <a:t>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24826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2" name="click.wav"/>
          </p:stSnd>
        </p:sndAc>
      </p:transition>
    </mc:Choice>
    <mc:Fallback xmlns="">
      <p:transition spd="slow">
        <p:sndAc>
          <p:stSnd>
            <p:snd r:embed="rId3" name="click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synchronisation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err="1" smtClean="0"/>
              <a:t>Whereas</a:t>
            </a:r>
            <a:r>
              <a:rPr lang="it-IT" dirty="0" smtClean="0"/>
              <a:t> in screen AD, the text </a:t>
            </a:r>
            <a:r>
              <a:rPr lang="it-IT" dirty="0" err="1" smtClean="0"/>
              <a:t>has</a:t>
            </a:r>
            <a:r>
              <a:rPr lang="it-IT" dirty="0" smtClean="0"/>
              <a:t> to be </a:t>
            </a:r>
            <a:r>
              <a:rPr lang="it-IT" dirty="0" err="1" smtClean="0"/>
              <a:t>synchronised</a:t>
            </a:r>
            <a:r>
              <a:rPr lang="it-IT" dirty="0" smtClean="0"/>
              <a:t> with the </a:t>
            </a:r>
            <a:r>
              <a:rPr lang="it-IT" dirty="0" err="1" smtClean="0"/>
              <a:t>moving</a:t>
            </a:r>
            <a:r>
              <a:rPr lang="it-IT" dirty="0" smtClean="0"/>
              <a:t> </a:t>
            </a:r>
            <a:r>
              <a:rPr lang="it-IT" dirty="0" err="1" smtClean="0"/>
              <a:t>pictures</a:t>
            </a:r>
            <a:r>
              <a:rPr lang="it-IT" dirty="0" smtClean="0"/>
              <a:t>, </a:t>
            </a:r>
            <a:r>
              <a:rPr lang="it-IT" dirty="0" err="1" smtClean="0"/>
              <a:t>static</a:t>
            </a:r>
            <a:r>
              <a:rPr lang="it-IT" dirty="0" smtClean="0"/>
              <a:t> art </a:t>
            </a:r>
            <a:r>
              <a:rPr lang="it-IT" dirty="0" err="1" smtClean="0"/>
              <a:t>does</a:t>
            </a:r>
            <a:r>
              <a:rPr lang="it-IT" dirty="0" smtClean="0"/>
              <a:t> </a:t>
            </a:r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 smtClean="0"/>
              <a:t>require</a:t>
            </a:r>
            <a:r>
              <a:rPr lang="it-IT" dirty="0" smtClean="0"/>
              <a:t> </a:t>
            </a:r>
            <a:r>
              <a:rPr lang="it-IT" dirty="0" err="1" smtClean="0"/>
              <a:t>such</a:t>
            </a:r>
            <a:r>
              <a:rPr lang="it-IT" dirty="0" smtClean="0"/>
              <a:t> </a:t>
            </a:r>
            <a:r>
              <a:rPr lang="it-IT" dirty="0" err="1" smtClean="0"/>
              <a:t>precision</a:t>
            </a:r>
            <a:r>
              <a:rPr lang="it-IT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30241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2" name="click.wav"/>
          </p:stSnd>
        </p:sndAc>
      </p:transition>
    </mc:Choice>
    <mc:Fallback xmlns="">
      <p:transition spd="slow">
        <p:sndAc>
          <p:stSnd>
            <p:snd r:embed="rId3" name="click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appraisal</a:t>
            </a:r>
            <a:endParaRPr lang="en-US" sz="6000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0"/>
          </p:nvPr>
        </p:nvSpPr>
        <p:spPr>
          <a:xfrm>
            <a:off x="1002092" y="2533257"/>
            <a:ext cx="16496575" cy="501054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dirty="0" err="1" smtClean="0"/>
              <a:t>While</a:t>
            </a:r>
            <a:r>
              <a:rPr lang="it-IT" dirty="0" smtClean="0"/>
              <a:t> for AD in general the use of </a:t>
            </a:r>
            <a:r>
              <a:rPr lang="it-IT" dirty="0" err="1" smtClean="0"/>
              <a:t>appraisal</a:t>
            </a:r>
            <a:r>
              <a:rPr lang="it-IT" dirty="0" smtClean="0"/>
              <a:t> (personal </a:t>
            </a:r>
            <a:r>
              <a:rPr lang="it-IT" dirty="0" err="1" smtClean="0"/>
              <a:t>interpretations</a:t>
            </a:r>
            <a:r>
              <a:rPr lang="it-IT" dirty="0" smtClean="0"/>
              <a:t>, </a:t>
            </a:r>
            <a:r>
              <a:rPr lang="it-IT" dirty="0" err="1" smtClean="0"/>
              <a:t>subjective</a:t>
            </a:r>
            <a:r>
              <a:rPr lang="it-IT" dirty="0" smtClean="0"/>
              <a:t> </a:t>
            </a:r>
            <a:r>
              <a:rPr lang="it-IT" dirty="0" err="1" smtClean="0"/>
              <a:t>description</a:t>
            </a:r>
            <a:r>
              <a:rPr lang="it-IT" dirty="0" smtClean="0"/>
              <a:t>)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either</a:t>
            </a:r>
            <a:r>
              <a:rPr lang="it-IT" dirty="0" smtClean="0"/>
              <a:t> </a:t>
            </a:r>
            <a:r>
              <a:rPr lang="it-IT" dirty="0" err="1" smtClean="0"/>
              <a:t>frowned</a:t>
            </a:r>
            <a:r>
              <a:rPr lang="it-IT" dirty="0" smtClean="0"/>
              <a:t> </a:t>
            </a:r>
            <a:r>
              <a:rPr lang="it-IT" dirty="0" err="1" smtClean="0"/>
              <a:t>upon</a:t>
            </a:r>
            <a:r>
              <a:rPr lang="it-IT" dirty="0" smtClean="0"/>
              <a:t> or </a:t>
            </a:r>
            <a:r>
              <a:rPr lang="it-IT" dirty="0" err="1" smtClean="0"/>
              <a:t>acceptable</a:t>
            </a:r>
            <a:r>
              <a:rPr lang="it-IT" dirty="0" smtClean="0"/>
              <a:t> in small </a:t>
            </a:r>
            <a:r>
              <a:rPr lang="it-IT" dirty="0" err="1" smtClean="0"/>
              <a:t>doses</a:t>
            </a:r>
            <a:r>
              <a:rPr lang="it-IT" dirty="0" smtClean="0"/>
              <a:t>, </a:t>
            </a:r>
            <a:r>
              <a:rPr lang="it-IT" dirty="0" err="1" smtClean="0"/>
              <a:t>museum</a:t>
            </a:r>
            <a:r>
              <a:rPr lang="it-IT" dirty="0" smtClean="0"/>
              <a:t> AD </a:t>
            </a:r>
            <a:r>
              <a:rPr lang="it-IT" dirty="0" err="1" smtClean="0"/>
              <a:t>allows</a:t>
            </a:r>
            <a:r>
              <a:rPr lang="it-IT" dirty="0" smtClean="0"/>
              <a:t> for more liberty in </a:t>
            </a:r>
            <a:r>
              <a:rPr lang="it-IT" dirty="0" err="1" smtClean="0"/>
              <a:t>this</a:t>
            </a:r>
            <a:r>
              <a:rPr lang="it-IT" dirty="0" smtClean="0"/>
              <a:t> </a:t>
            </a:r>
            <a:r>
              <a:rPr lang="it-IT" dirty="0" err="1" smtClean="0"/>
              <a:t>respect</a:t>
            </a:r>
            <a:r>
              <a:rPr lang="it-IT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1388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3" name="click.wav"/>
          </p:stSnd>
        </p:sndAc>
      </p:transition>
    </mc:Choice>
    <mc:Fallback xmlns="">
      <p:transition spd="slow">
        <p:sndAc>
          <p:stSnd>
            <p:snd r:embed="rId4" name="click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Example of appraisal</a:t>
            </a:r>
            <a:endParaRPr lang="en-US" sz="6000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0"/>
          </p:nvPr>
        </p:nvSpPr>
        <p:spPr>
          <a:xfrm>
            <a:off x="1002092" y="2533257"/>
            <a:ext cx="16496575" cy="501054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dirty="0" smtClean="0"/>
              <a:t>The </a:t>
            </a:r>
            <a:r>
              <a:rPr lang="it-IT" dirty="0" err="1" smtClean="0"/>
              <a:t>phrase</a:t>
            </a:r>
            <a:r>
              <a:rPr lang="it-IT" dirty="0" smtClean="0"/>
              <a:t> ‘a beautiful girl’ in film </a:t>
            </a:r>
            <a:r>
              <a:rPr lang="it-IT" dirty="0" err="1" smtClean="0"/>
              <a:t>translation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a </a:t>
            </a:r>
            <a:r>
              <a:rPr lang="it-IT" dirty="0" err="1" smtClean="0"/>
              <a:t>subjective</a:t>
            </a:r>
            <a:r>
              <a:rPr lang="it-IT" dirty="0" smtClean="0"/>
              <a:t> opinion and </a:t>
            </a:r>
            <a:r>
              <a:rPr lang="it-IT" dirty="0" err="1" smtClean="0"/>
              <a:t>should</a:t>
            </a:r>
            <a:r>
              <a:rPr lang="it-IT" dirty="0" smtClean="0"/>
              <a:t> be </a:t>
            </a:r>
            <a:r>
              <a:rPr lang="it-IT" dirty="0" err="1" smtClean="0"/>
              <a:t>avoided</a:t>
            </a:r>
            <a:r>
              <a:rPr lang="it-IT" dirty="0" smtClean="0"/>
              <a:t>. </a:t>
            </a:r>
          </a:p>
          <a:p>
            <a:pPr marL="0" indent="0">
              <a:buNone/>
            </a:pPr>
            <a:r>
              <a:rPr lang="it-IT" dirty="0" smtClean="0"/>
              <a:t>In </a:t>
            </a:r>
            <a:r>
              <a:rPr lang="it-IT" dirty="0" err="1" smtClean="0"/>
              <a:t>describing</a:t>
            </a:r>
            <a:r>
              <a:rPr lang="it-IT" dirty="0" smtClean="0"/>
              <a:t> art, more </a:t>
            </a:r>
            <a:r>
              <a:rPr lang="it-IT" dirty="0" err="1" smtClean="0"/>
              <a:t>flexibility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afforded</a:t>
            </a:r>
            <a:r>
              <a:rPr lang="it-IT" dirty="0" smtClean="0"/>
              <a:t> the </a:t>
            </a:r>
            <a:r>
              <a:rPr lang="it-IT" dirty="0" err="1" smtClean="0"/>
              <a:t>describer</a:t>
            </a:r>
            <a:r>
              <a:rPr lang="it-IT" dirty="0" smtClean="0"/>
              <a:t> e.g., ‘</a:t>
            </a:r>
            <a:r>
              <a:rPr lang="it-IT" dirty="0" err="1" smtClean="0"/>
              <a:t>these</a:t>
            </a:r>
            <a:r>
              <a:rPr lang="it-IT" dirty="0" smtClean="0"/>
              <a:t> </a:t>
            </a:r>
            <a:r>
              <a:rPr lang="it-IT" dirty="0" err="1" smtClean="0"/>
              <a:t>magnificent</a:t>
            </a:r>
            <a:r>
              <a:rPr lang="it-IT" dirty="0" smtClean="0"/>
              <a:t> 17th </a:t>
            </a:r>
            <a:r>
              <a:rPr lang="it-IT" dirty="0" err="1" smtClean="0"/>
              <a:t>century</a:t>
            </a:r>
            <a:r>
              <a:rPr lang="it-IT" dirty="0" smtClean="0"/>
              <a:t> </a:t>
            </a:r>
            <a:r>
              <a:rPr lang="it-IT" dirty="0" err="1" smtClean="0"/>
              <a:t>tapestries</a:t>
            </a:r>
            <a:r>
              <a:rPr lang="it-IT" dirty="0" smtClean="0"/>
              <a:t>’.</a:t>
            </a:r>
          </a:p>
        </p:txBody>
      </p:sp>
    </p:spTree>
    <p:extLst>
      <p:ext uri="{BB962C8B-B14F-4D97-AF65-F5344CB8AC3E}">
        <p14:creationId xmlns:p14="http://schemas.microsoft.com/office/powerpoint/2010/main" val="1980878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3" name="click.wav"/>
          </p:stSnd>
        </p:sndAc>
      </p:transition>
    </mc:Choice>
    <mc:Fallback xmlns="">
      <p:transition spd="slow">
        <p:sndAc>
          <p:stSnd>
            <p:snd r:embed="rId4" name="click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An example from </a:t>
            </a:r>
            <a:r>
              <a:rPr lang="en-US" sz="6000" dirty="0" err="1" smtClean="0"/>
              <a:t>miramare</a:t>
            </a:r>
            <a:r>
              <a:rPr lang="en-US" sz="6000" dirty="0" smtClean="0"/>
              <a:t> castle, </a:t>
            </a:r>
            <a:r>
              <a:rPr lang="en-US" sz="6000" dirty="0" err="1" smtClean="0"/>
              <a:t>trieste</a:t>
            </a:r>
            <a:endParaRPr lang="en-US" sz="6000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0"/>
          </p:nvPr>
        </p:nvSpPr>
        <p:spPr>
          <a:xfrm>
            <a:off x="1002092" y="3178715"/>
            <a:ext cx="16496575" cy="501054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dirty="0" smtClean="0"/>
              <a:t>… the </a:t>
            </a:r>
            <a:r>
              <a:rPr lang="it-IT" dirty="0" err="1" smtClean="0"/>
              <a:t>walls</a:t>
            </a:r>
            <a:r>
              <a:rPr lang="it-IT" dirty="0" smtClean="0"/>
              <a:t> are </a:t>
            </a:r>
            <a:r>
              <a:rPr lang="it-IT" dirty="0" err="1" smtClean="0"/>
              <a:t>covered</a:t>
            </a:r>
            <a:r>
              <a:rPr lang="it-IT" dirty="0" smtClean="0"/>
              <a:t> with </a:t>
            </a:r>
            <a:r>
              <a:rPr lang="it-IT" u="sng" dirty="0" err="1" smtClean="0"/>
              <a:t>rich</a:t>
            </a:r>
            <a:r>
              <a:rPr lang="it-IT" dirty="0" smtClean="0"/>
              <a:t>, </a:t>
            </a:r>
            <a:r>
              <a:rPr lang="it-IT" dirty="0" err="1" smtClean="0"/>
              <a:t>cream</a:t>
            </a:r>
            <a:r>
              <a:rPr lang="it-IT" dirty="0" smtClean="0"/>
              <a:t>-coloured </a:t>
            </a:r>
            <a:r>
              <a:rPr lang="it-IT" dirty="0" err="1" smtClean="0"/>
              <a:t>silk</a:t>
            </a:r>
            <a:r>
              <a:rPr lang="it-IT" dirty="0" smtClean="0"/>
              <a:t>, </a:t>
            </a:r>
            <a:r>
              <a:rPr lang="it-IT" dirty="0" err="1" smtClean="0"/>
              <a:t>hand</a:t>
            </a:r>
            <a:r>
              <a:rPr lang="it-IT" dirty="0" smtClean="0"/>
              <a:t> </a:t>
            </a:r>
            <a:r>
              <a:rPr lang="it-IT" dirty="0" err="1" smtClean="0"/>
              <a:t>painted</a:t>
            </a:r>
            <a:r>
              <a:rPr lang="it-IT" dirty="0" smtClean="0"/>
              <a:t> with </a:t>
            </a:r>
            <a:r>
              <a:rPr lang="it-IT" dirty="0" err="1" smtClean="0"/>
              <a:t>floral</a:t>
            </a:r>
            <a:r>
              <a:rPr lang="it-IT" dirty="0" smtClean="0"/>
              <a:t> </a:t>
            </a:r>
            <a:r>
              <a:rPr lang="it-IT" dirty="0" err="1" smtClean="0"/>
              <a:t>patterns</a:t>
            </a:r>
            <a:r>
              <a:rPr lang="it-IT" dirty="0" smtClean="0"/>
              <a:t> to </a:t>
            </a:r>
            <a:r>
              <a:rPr lang="it-IT" dirty="0" err="1" smtClean="0"/>
              <a:t>achieve</a:t>
            </a:r>
            <a:r>
              <a:rPr lang="it-IT" dirty="0" smtClean="0"/>
              <a:t> a </a:t>
            </a:r>
            <a:r>
              <a:rPr lang="it-IT" u="sng" dirty="0" err="1" smtClean="0"/>
              <a:t>perfect</a:t>
            </a:r>
            <a:r>
              <a:rPr lang="it-IT" dirty="0" smtClean="0"/>
              <a:t> </a:t>
            </a:r>
            <a:r>
              <a:rPr lang="it-IT" dirty="0" err="1" smtClean="0"/>
              <a:t>oriental</a:t>
            </a:r>
            <a:r>
              <a:rPr lang="it-IT" dirty="0" smtClean="0"/>
              <a:t> style.</a:t>
            </a:r>
          </a:p>
        </p:txBody>
      </p:sp>
    </p:spTree>
    <p:extLst>
      <p:ext uri="{BB962C8B-B14F-4D97-AF65-F5344CB8AC3E}">
        <p14:creationId xmlns:p14="http://schemas.microsoft.com/office/powerpoint/2010/main" val="1980878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3" name="click.wav"/>
          </p:stSnd>
        </p:sndAc>
      </p:transition>
    </mc:Choice>
    <mc:Fallback xmlns="">
      <p:transition spd="slow">
        <p:sndAc>
          <p:stSnd>
            <p:snd r:embed="rId4" name="click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Analysis and criticism</a:t>
            </a:r>
            <a:endParaRPr lang="en-US" sz="6000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0"/>
          </p:nvPr>
        </p:nvSpPr>
        <p:spPr>
          <a:xfrm>
            <a:off x="1002092" y="2533257"/>
            <a:ext cx="16496575" cy="501054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dirty="0" err="1" smtClean="0"/>
              <a:t>You</a:t>
            </a:r>
            <a:r>
              <a:rPr lang="it-IT" dirty="0" smtClean="0"/>
              <a:t> </a:t>
            </a:r>
            <a:r>
              <a:rPr lang="it-IT" dirty="0" err="1" smtClean="0"/>
              <a:t>should</a:t>
            </a:r>
            <a:r>
              <a:rPr lang="it-IT" dirty="0" smtClean="0"/>
              <a:t> be </a:t>
            </a:r>
            <a:r>
              <a:rPr lang="it-IT" dirty="0" err="1" smtClean="0"/>
              <a:t>able</a:t>
            </a:r>
            <a:r>
              <a:rPr lang="it-IT" dirty="0" smtClean="0"/>
              <a:t> to </a:t>
            </a:r>
            <a:r>
              <a:rPr lang="it-IT" dirty="0" err="1" smtClean="0"/>
              <a:t>analyse</a:t>
            </a:r>
            <a:r>
              <a:rPr lang="it-IT" dirty="0" smtClean="0"/>
              <a:t> and </a:t>
            </a:r>
            <a:r>
              <a:rPr lang="it-IT" dirty="0" err="1" smtClean="0"/>
              <a:t>criticise</a:t>
            </a:r>
            <a:r>
              <a:rPr lang="it-IT" dirty="0" smtClean="0"/>
              <a:t> </a:t>
            </a:r>
            <a:r>
              <a:rPr lang="it-IT" dirty="0" err="1" smtClean="0"/>
              <a:t>existing</a:t>
            </a:r>
            <a:r>
              <a:rPr lang="it-IT" dirty="0" smtClean="0"/>
              <a:t> </a:t>
            </a:r>
            <a:r>
              <a:rPr lang="it-IT" dirty="0" err="1" smtClean="0"/>
              <a:t>ADs</a:t>
            </a:r>
            <a:r>
              <a:rPr lang="it-IT" dirty="0" smtClean="0"/>
              <a:t>.</a:t>
            </a:r>
            <a:endParaRPr lang="it-IT" dirty="0"/>
          </a:p>
          <a:p>
            <a:pPr marL="0" indent="0">
              <a:buNone/>
            </a:pPr>
            <a:r>
              <a:rPr lang="it-IT" dirty="0" smtClean="0"/>
              <a:t>To </a:t>
            </a:r>
            <a:r>
              <a:rPr lang="it-IT" dirty="0" err="1" smtClean="0"/>
              <a:t>what</a:t>
            </a:r>
            <a:r>
              <a:rPr lang="it-IT" dirty="0" smtClean="0"/>
              <a:t> </a:t>
            </a:r>
            <a:r>
              <a:rPr lang="it-IT" dirty="0" err="1" smtClean="0"/>
              <a:t>extent</a:t>
            </a:r>
            <a:r>
              <a:rPr lang="it-IT" dirty="0" smtClean="0"/>
              <a:t> </a:t>
            </a:r>
            <a:r>
              <a:rPr lang="it-IT" dirty="0" err="1" smtClean="0"/>
              <a:t>have</a:t>
            </a:r>
            <a:r>
              <a:rPr lang="it-IT" dirty="0" smtClean="0"/>
              <a:t> the </a:t>
            </a:r>
            <a:r>
              <a:rPr lang="it-IT" dirty="0" err="1" smtClean="0"/>
              <a:t>considerations</a:t>
            </a:r>
            <a:r>
              <a:rPr lang="it-IT" dirty="0" smtClean="0"/>
              <a:t> (</a:t>
            </a:r>
            <a:r>
              <a:rPr lang="it-IT" dirty="0" err="1" smtClean="0"/>
              <a:t>slides</a:t>
            </a:r>
            <a:r>
              <a:rPr lang="it-IT" dirty="0" smtClean="0"/>
              <a:t> 2-4) </a:t>
            </a:r>
            <a:r>
              <a:rPr lang="it-IT" dirty="0" err="1" smtClean="0"/>
              <a:t>been</a:t>
            </a:r>
            <a:r>
              <a:rPr lang="it-IT" dirty="0" smtClean="0"/>
              <a:t> </a:t>
            </a:r>
            <a:r>
              <a:rPr lang="it-IT" dirty="0" err="1" smtClean="0"/>
              <a:t>followed</a:t>
            </a:r>
            <a:r>
              <a:rPr lang="it-IT" dirty="0" smtClean="0"/>
              <a:t>?</a:t>
            </a:r>
            <a:r>
              <a:rPr lang="it-IT" dirty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there</a:t>
            </a:r>
            <a:r>
              <a:rPr lang="it-IT" dirty="0" smtClean="0"/>
              <a:t> </a:t>
            </a:r>
            <a:r>
              <a:rPr lang="it-IT" dirty="0" err="1" smtClean="0"/>
              <a:t>sufficient</a:t>
            </a:r>
            <a:r>
              <a:rPr lang="it-IT" dirty="0" smtClean="0"/>
              <a:t> or </a:t>
            </a:r>
            <a:r>
              <a:rPr lang="it-IT" dirty="0" err="1" smtClean="0"/>
              <a:t>too</a:t>
            </a:r>
            <a:r>
              <a:rPr lang="it-IT" dirty="0" smtClean="0"/>
              <a:t> </a:t>
            </a:r>
            <a:r>
              <a:rPr lang="it-IT" dirty="0" err="1" smtClean="0"/>
              <a:t>much</a:t>
            </a:r>
            <a:r>
              <a:rPr lang="it-IT" dirty="0" smtClean="0"/>
              <a:t> </a:t>
            </a:r>
            <a:r>
              <a:rPr lang="it-IT" dirty="0" err="1" smtClean="0"/>
              <a:t>detail</a:t>
            </a:r>
            <a:r>
              <a:rPr lang="it-IT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051655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3" name="click.wav"/>
          </p:stSnd>
        </p:sndAc>
      </p:transition>
    </mc:Choice>
    <mc:Fallback xmlns="">
      <p:transition spd="slow">
        <p:sndAc>
          <p:stSnd>
            <p:snd r:embed="rId4" name="click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Analysis and </a:t>
            </a:r>
            <a:r>
              <a:rPr lang="it-IT" dirty="0" err="1" smtClean="0"/>
              <a:t>criticism</a:t>
            </a:r>
            <a:r>
              <a:rPr lang="it-IT" dirty="0" smtClean="0"/>
              <a:t> (2)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Are the </a:t>
            </a:r>
            <a:r>
              <a:rPr lang="it-IT" dirty="0" err="1"/>
              <a:t>features</a:t>
            </a:r>
            <a:r>
              <a:rPr lang="it-IT" dirty="0"/>
              <a:t> </a:t>
            </a:r>
            <a:r>
              <a:rPr lang="it-IT" dirty="0" err="1"/>
              <a:t>described</a:t>
            </a:r>
            <a:r>
              <a:rPr lang="it-IT" dirty="0"/>
              <a:t> </a:t>
            </a:r>
            <a:r>
              <a:rPr lang="it-IT" dirty="0" err="1"/>
              <a:t>suitable</a:t>
            </a:r>
            <a:r>
              <a:rPr lang="it-IT" dirty="0"/>
              <a:t> for the audience (art lovers, </a:t>
            </a:r>
            <a:r>
              <a:rPr lang="it-IT" dirty="0" err="1"/>
              <a:t>ordinary</a:t>
            </a:r>
            <a:r>
              <a:rPr lang="it-IT" dirty="0"/>
              <a:t> </a:t>
            </a:r>
            <a:r>
              <a:rPr lang="it-IT" dirty="0" err="1"/>
              <a:t>members</a:t>
            </a:r>
            <a:r>
              <a:rPr lang="it-IT" dirty="0"/>
              <a:t> of the public, the </a:t>
            </a:r>
            <a:r>
              <a:rPr lang="it-IT" dirty="0" err="1"/>
              <a:t>elderly</a:t>
            </a:r>
            <a:r>
              <a:rPr lang="it-IT" dirty="0"/>
              <a:t>, </a:t>
            </a:r>
            <a:r>
              <a:rPr lang="it-IT" dirty="0" err="1"/>
              <a:t>children</a:t>
            </a:r>
            <a:r>
              <a:rPr lang="it-IT" dirty="0" smtClean="0"/>
              <a:t>)?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11801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2" name="click.wav"/>
          </p:stSnd>
        </p:sndAc>
      </p:transition>
    </mc:Choice>
    <mc:Fallback xmlns="">
      <p:transition spd="slow">
        <p:sndAc>
          <p:stSnd>
            <p:snd r:embed="rId3" name="click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Analysis and </a:t>
            </a:r>
            <a:r>
              <a:rPr lang="it-IT" dirty="0" err="1" smtClean="0"/>
              <a:t>criticism</a:t>
            </a:r>
            <a:r>
              <a:rPr lang="it-IT" dirty="0" smtClean="0"/>
              <a:t> (3)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err="1"/>
              <a:t>Have</a:t>
            </a:r>
            <a:r>
              <a:rPr lang="it-IT" dirty="0"/>
              <a:t> the </a:t>
            </a:r>
            <a:r>
              <a:rPr lang="it-IT" dirty="0" err="1"/>
              <a:t>linguistic</a:t>
            </a:r>
            <a:r>
              <a:rPr lang="it-IT" dirty="0"/>
              <a:t> and </a:t>
            </a:r>
            <a:r>
              <a:rPr lang="it-IT" dirty="0" err="1"/>
              <a:t>textual</a:t>
            </a:r>
            <a:r>
              <a:rPr lang="it-IT" dirty="0"/>
              <a:t> </a:t>
            </a:r>
            <a:r>
              <a:rPr lang="it-IT" dirty="0" err="1"/>
              <a:t>features</a:t>
            </a:r>
            <a:r>
              <a:rPr lang="it-IT" dirty="0"/>
              <a:t> of the </a:t>
            </a:r>
            <a:r>
              <a:rPr lang="it-IT" dirty="0" err="1"/>
              <a:t>genre</a:t>
            </a:r>
            <a:r>
              <a:rPr lang="it-IT" dirty="0"/>
              <a:t> </a:t>
            </a:r>
            <a:r>
              <a:rPr lang="it-IT" dirty="0" err="1"/>
              <a:t>been</a:t>
            </a:r>
            <a:r>
              <a:rPr lang="it-IT" dirty="0"/>
              <a:t> </a:t>
            </a:r>
            <a:r>
              <a:rPr lang="it-IT" dirty="0" err="1"/>
              <a:t>applied</a:t>
            </a:r>
            <a:r>
              <a:rPr lang="it-IT" dirty="0"/>
              <a:t>?</a:t>
            </a:r>
          </a:p>
          <a:p>
            <a:pPr marL="0" indent="0">
              <a:buNone/>
            </a:pP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there</a:t>
            </a:r>
            <a:r>
              <a:rPr lang="it-IT" dirty="0"/>
              <a:t> </a:t>
            </a:r>
            <a:r>
              <a:rPr lang="it-IT" dirty="0" err="1"/>
              <a:t>sufficient</a:t>
            </a:r>
            <a:r>
              <a:rPr lang="it-IT" dirty="0"/>
              <a:t>, or </a:t>
            </a:r>
            <a:r>
              <a:rPr lang="it-IT" dirty="0" err="1"/>
              <a:t>too</a:t>
            </a:r>
            <a:r>
              <a:rPr lang="it-IT" dirty="0"/>
              <a:t> </a:t>
            </a:r>
            <a:r>
              <a:rPr lang="it-IT" dirty="0" err="1"/>
              <a:t>much</a:t>
            </a:r>
            <a:r>
              <a:rPr lang="it-IT" dirty="0"/>
              <a:t>, </a:t>
            </a:r>
            <a:r>
              <a:rPr lang="it-IT" dirty="0" err="1"/>
              <a:t>appraisal</a:t>
            </a:r>
            <a:r>
              <a:rPr lang="it-IT" dirty="0"/>
              <a:t>?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09075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2" name="click.wav"/>
          </p:stSnd>
        </p:sndAc>
      </p:transition>
    </mc:Choice>
    <mc:Fallback xmlns="">
      <p:transition spd="slow">
        <p:sndAc>
          <p:stSnd>
            <p:snd r:embed="rId3" name="click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cture of a woman with a dog" title="Giuseppe De Nittis, Signora col cane (Ritorno dalle corse) (1878)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3791" y="634252"/>
            <a:ext cx="12392586" cy="90127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1683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2" name="click.wav"/>
          </p:stSnd>
        </p:sndAc>
      </p:transition>
    </mc:Choice>
    <mc:Fallback xmlns="">
      <p:transition spd="slow">
        <p:sndAc>
          <p:stSnd>
            <p:snd r:embed="rId4" name="click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First </a:t>
            </a:r>
            <a:r>
              <a:rPr lang="it-IT" dirty="0" err="1" smtClean="0"/>
              <a:t>considerations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0"/>
          </p:nvPr>
        </p:nvSpPr>
        <p:spPr>
          <a:xfrm>
            <a:off x="395050" y="2994651"/>
            <a:ext cx="17223583" cy="483146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Provide general information on the work;</a:t>
            </a:r>
            <a:endParaRPr lang="it-IT" dirty="0" smtClean="0"/>
          </a:p>
          <a:p>
            <a:pPr marL="0" indent="0">
              <a:buNone/>
            </a:pPr>
            <a:r>
              <a:rPr lang="en-US" dirty="0" smtClean="0"/>
              <a:t>Give an explanation of the style, movement, period of the exhibit.</a:t>
            </a: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78137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2" name="click.wav"/>
          </p:stSnd>
        </p:sndAc>
      </p:transition>
    </mc:Choice>
    <mc:Fallback xmlns="">
      <p:transition spd="slow">
        <p:sndAc>
          <p:stSnd>
            <p:snd r:embed="rId3" name="click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ANALYSIS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err="1" smtClean="0"/>
              <a:t>Please</a:t>
            </a:r>
            <a:r>
              <a:rPr lang="it-IT" dirty="0" smtClean="0"/>
              <a:t> </a:t>
            </a:r>
            <a:r>
              <a:rPr lang="it-IT" dirty="0" err="1" smtClean="0"/>
              <a:t>refer</a:t>
            </a:r>
            <a:r>
              <a:rPr lang="it-IT" dirty="0" smtClean="0"/>
              <a:t> to the </a:t>
            </a:r>
            <a:r>
              <a:rPr lang="it-IT" dirty="0" err="1" smtClean="0"/>
              <a:t>additional</a:t>
            </a:r>
            <a:r>
              <a:rPr lang="it-IT" dirty="0" smtClean="0"/>
              <a:t> video ‘AD ANALYSIS’ for </a:t>
            </a:r>
            <a:r>
              <a:rPr lang="it-IT" dirty="0" err="1" smtClean="0"/>
              <a:t>advice</a:t>
            </a:r>
            <a:r>
              <a:rPr lang="it-IT" dirty="0" smtClean="0"/>
              <a:t> on </a:t>
            </a:r>
            <a:r>
              <a:rPr lang="it-IT" dirty="0" err="1" smtClean="0"/>
              <a:t>analysing</a:t>
            </a:r>
            <a:r>
              <a:rPr lang="it-IT" dirty="0" smtClean="0"/>
              <a:t> the audio </a:t>
            </a:r>
            <a:r>
              <a:rPr lang="it-IT" dirty="0" err="1" smtClean="0"/>
              <a:t>description</a:t>
            </a:r>
            <a:r>
              <a:rPr lang="it-IT" dirty="0" smtClean="0"/>
              <a:t> of </a:t>
            </a:r>
            <a:r>
              <a:rPr lang="it-IT" dirty="0" err="1" smtClean="0"/>
              <a:t>this</a:t>
            </a:r>
            <a:r>
              <a:rPr lang="it-IT" dirty="0" smtClean="0"/>
              <a:t> </a:t>
            </a:r>
            <a:r>
              <a:rPr lang="it-IT" dirty="0" err="1" smtClean="0"/>
              <a:t>picture</a:t>
            </a:r>
            <a:r>
              <a:rPr lang="it-IT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10312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2" name="click.wav"/>
          </p:stSnd>
        </p:sndAc>
      </p:transition>
    </mc:Choice>
    <mc:Fallback xmlns="">
      <p:transition spd="slow">
        <p:sndAc>
          <p:stSnd>
            <p:snd r:embed="rId3" name="click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ytuł 5"/>
          <p:cNvSpPr>
            <a:spLocks noGrp="1"/>
          </p:cNvSpPr>
          <p:nvPr>
            <p:ph type="title"/>
          </p:nvPr>
        </p:nvSpPr>
        <p:spPr>
          <a:xfrm>
            <a:off x="1025372" y="647379"/>
            <a:ext cx="16672263" cy="1135047"/>
          </a:xfrm>
        </p:spPr>
        <p:txBody>
          <a:bodyPr>
            <a:normAutofit/>
          </a:bodyPr>
          <a:lstStyle/>
          <a:p>
            <a:r>
              <a:rPr lang="en-GB" sz="6600" dirty="0" smtClean="0"/>
              <a:t>Ad for Static arts</a:t>
            </a:r>
            <a:endParaRPr lang="en-GB" sz="6600" dirty="0"/>
          </a:p>
        </p:txBody>
      </p:sp>
      <p:sp>
        <p:nvSpPr>
          <p:cNvPr id="15" name="Symbol zastępczy tekstu 6"/>
          <p:cNvSpPr>
            <a:spLocks noGrp="1"/>
          </p:cNvSpPr>
          <p:nvPr>
            <p:ph type="body" sz="quarter" idx="10"/>
          </p:nvPr>
        </p:nvSpPr>
        <p:spPr>
          <a:xfrm>
            <a:off x="2405846" y="1890418"/>
            <a:ext cx="13715999" cy="1495412"/>
          </a:xfrm>
        </p:spPr>
        <p:txBody>
          <a:bodyPr>
            <a:normAutofit/>
          </a:bodyPr>
          <a:lstStyle/>
          <a:p>
            <a:r>
              <a:rPr lang="en-GB" sz="4000" dirty="0"/>
              <a:t>Module </a:t>
            </a:r>
            <a:r>
              <a:rPr lang="en-GB" sz="4000" dirty="0" smtClean="0"/>
              <a:t>4</a:t>
            </a:r>
            <a:endParaRPr lang="en-GB" sz="4000" dirty="0"/>
          </a:p>
          <a:p>
            <a:r>
              <a:rPr lang="en-GB" sz="4000" dirty="0"/>
              <a:t>Unit </a:t>
            </a:r>
            <a:r>
              <a:rPr lang="en-GB" sz="4000" dirty="0" smtClean="0"/>
              <a:t>3</a:t>
            </a:r>
            <a:endParaRPr lang="en-GB" sz="4000" dirty="0"/>
          </a:p>
        </p:txBody>
      </p:sp>
      <p:sp>
        <p:nvSpPr>
          <p:cNvPr id="16" name="Symbol zastępczy tekstu 7"/>
          <p:cNvSpPr>
            <a:spLocks noGrp="1"/>
          </p:cNvSpPr>
          <p:nvPr>
            <p:ph type="body" sz="quarter" idx="11"/>
          </p:nvPr>
        </p:nvSpPr>
        <p:spPr>
          <a:xfrm>
            <a:off x="1315573" y="3603243"/>
            <a:ext cx="16091859" cy="677471"/>
          </a:xfrm>
        </p:spPr>
        <p:txBody>
          <a:bodyPr>
            <a:normAutofit/>
          </a:bodyPr>
          <a:lstStyle/>
          <a:p>
            <a:r>
              <a:rPr lang="en-GB" sz="3500" dirty="0" smtClean="0"/>
              <a:t>Chris </a:t>
            </a:r>
            <a:r>
              <a:rPr lang="en-GB" sz="3500" dirty="0" err="1" smtClean="0"/>
              <a:t>taylor</a:t>
            </a:r>
            <a:endParaRPr lang="en-GB" sz="3500" dirty="0"/>
          </a:p>
        </p:txBody>
      </p:sp>
      <p:sp>
        <p:nvSpPr>
          <p:cNvPr id="17" name="Symbol zastępczy tekstu 8"/>
          <p:cNvSpPr>
            <a:spLocks noGrp="1"/>
          </p:cNvSpPr>
          <p:nvPr>
            <p:ph type="body" sz="quarter" idx="12"/>
          </p:nvPr>
        </p:nvSpPr>
        <p:spPr>
          <a:xfrm>
            <a:off x="2286000" y="4444163"/>
            <a:ext cx="13715999" cy="674450"/>
          </a:xfrm>
        </p:spPr>
        <p:txBody>
          <a:bodyPr>
            <a:normAutofit/>
          </a:bodyPr>
          <a:lstStyle/>
          <a:p>
            <a:r>
              <a:rPr lang="en-GB" sz="3500" dirty="0" smtClean="0"/>
              <a:t>University of </a:t>
            </a:r>
            <a:r>
              <a:rPr lang="en-GB" sz="3500" dirty="0" err="1" smtClean="0"/>
              <a:t>trieste</a:t>
            </a:r>
            <a:endParaRPr lang="en-GB" sz="3500" dirty="0"/>
          </a:p>
        </p:txBody>
      </p:sp>
    </p:spTree>
    <p:extLst>
      <p:ext uri="{BB962C8B-B14F-4D97-AF65-F5344CB8AC3E}">
        <p14:creationId xmlns:p14="http://schemas.microsoft.com/office/powerpoint/2010/main" val="3168488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3" name="click.wav"/>
          </p:stSnd>
        </p:sndAc>
      </p:transition>
    </mc:Choice>
    <mc:Fallback xmlns="">
      <p:transition spd="slow">
        <p:sndAc>
          <p:stSnd>
            <p:snd r:embed="rId4" name="click.wav"/>
          </p:stSnd>
        </p:sndAc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ekstu 4"/>
          <p:cNvSpPr>
            <a:spLocks noGrp="1"/>
          </p:cNvSpPr>
          <p:nvPr>
            <p:ph type="body" sz="quarter" idx="10"/>
          </p:nvPr>
        </p:nvSpPr>
        <p:spPr>
          <a:xfrm>
            <a:off x="1912446" y="580826"/>
            <a:ext cx="14763322" cy="8635363"/>
          </a:xfrm>
        </p:spPr>
        <p:txBody>
          <a:bodyPr>
            <a:noAutofit/>
          </a:bodyPr>
          <a:lstStyle/>
          <a:p>
            <a:r>
              <a:rPr lang="pl-PL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</a:t>
            </a:r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preparation of this </a:t>
            </a:r>
            <a:r>
              <a:rPr lang="en-US" sz="4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presentation</a:t>
            </a:r>
            <a:r>
              <a:rPr lang="pl-PL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4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was </a:t>
            </a:r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supported</a:t>
            </a:r>
            <a:r>
              <a:rPr lang="pl-PL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4000" spc="123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by</a:t>
            </a:r>
            <a:r>
              <a:rPr lang="pl-PL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4000" spc="123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ADLAB PRO</a:t>
            </a:r>
            <a:endParaRPr lang="en-US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4000" spc="123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(Audio Description: A Laboratory</a:t>
            </a:r>
            <a:endParaRPr lang="en-US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4000" spc="123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 the Development of a New Professional Profile),</a:t>
            </a:r>
            <a:endParaRPr lang="en-US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4000" spc="123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financed by the European Union</a:t>
            </a:r>
            <a:endParaRPr lang="pl-PL" sz="4000" spc="123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4000" spc="123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under the Erasmus+ </a:t>
            </a:r>
            <a:r>
              <a:rPr lang="en-US" sz="4000" spc="123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Programme</a:t>
            </a:r>
            <a:r>
              <a:rPr lang="en-US" sz="4000" spc="123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endParaRPr lang="en-US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4000" spc="123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Key Action 2 – Strategic Partnerships,</a:t>
            </a:r>
            <a:endParaRPr lang="en-US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4000" spc="123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Project number:2016-1-IT02-KA203-024311. </a:t>
            </a:r>
            <a:endParaRPr lang="en-US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822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3" name="click.wav"/>
          </p:stSnd>
        </p:sndAc>
      </p:transition>
    </mc:Choice>
    <mc:Fallback xmlns="">
      <p:transition spd="slow">
        <p:sndAc>
          <p:stSnd>
            <p:snd r:embed="rId4" name="click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sz="quarter" idx="10"/>
          </p:nvPr>
        </p:nvSpPr>
        <p:spPr>
          <a:xfrm>
            <a:off x="2454442" y="1381478"/>
            <a:ext cx="15011718" cy="7858774"/>
          </a:xfrm>
        </p:spPr>
        <p:txBody>
          <a:bodyPr/>
          <a:lstStyle/>
          <a:p>
            <a:r>
              <a:rPr lang="en-US" sz="4000" spc="123" dirty="0">
                <a:solidFill>
                  <a:srgbClr val="21212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information and views set out in this presentation</a:t>
            </a:r>
          </a:p>
          <a:p>
            <a:r>
              <a:rPr lang="en-US" sz="4000" spc="123" dirty="0">
                <a:solidFill>
                  <a:srgbClr val="21212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are those of the authors and do not necessarily reflect</a:t>
            </a:r>
          </a:p>
          <a:p>
            <a:r>
              <a:rPr lang="en-US" sz="4000" spc="123" dirty="0">
                <a:solidFill>
                  <a:srgbClr val="21212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official opinion of the European Union</a:t>
            </a:r>
            <a:r>
              <a:rPr lang="en-US" sz="4000" spc="123" dirty="0" smtClean="0">
                <a:solidFill>
                  <a:srgbClr val="21212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pl-PL" sz="4000" spc="123" dirty="0" smtClean="0">
              <a:solidFill>
                <a:srgbClr val="21212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4000" spc="123" dirty="0">
                <a:solidFill>
                  <a:srgbClr val="21212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Neither the European Union institutions and bodies</a:t>
            </a:r>
          </a:p>
          <a:p>
            <a:r>
              <a:rPr lang="en-US" sz="4000" spc="123" dirty="0">
                <a:solidFill>
                  <a:srgbClr val="21212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nor any person acting on their behalf may be held responsible</a:t>
            </a:r>
            <a:r>
              <a:rPr lang="pl-PL" sz="4000" spc="123" dirty="0">
                <a:solidFill>
                  <a:srgbClr val="21212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4000" spc="123" dirty="0">
                <a:solidFill>
                  <a:srgbClr val="21212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 the use which may be made</a:t>
            </a:r>
          </a:p>
          <a:p>
            <a:r>
              <a:rPr lang="en-US" sz="4000" spc="123" dirty="0">
                <a:solidFill>
                  <a:srgbClr val="21212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 the information contained therein.</a:t>
            </a:r>
            <a:endParaRPr lang="en-US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4000" spc="123" dirty="0">
                <a:solidFill>
                  <a:srgbClr val="21212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pl-PL" sz="4000" spc="123" dirty="0" smtClean="0">
              <a:solidFill>
                <a:srgbClr val="21212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sz="4000" spc="123" dirty="0">
              <a:solidFill>
                <a:srgbClr val="21212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475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2" name="click.wav"/>
          </p:stSnd>
        </p:sndAc>
      </p:transition>
    </mc:Choice>
    <mc:Fallback xmlns="">
      <p:transition spd="slow">
        <p:sndAc>
          <p:stSnd>
            <p:snd r:embed="rId3" name="click.wav"/>
          </p:stSnd>
        </p:sndAc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More </a:t>
            </a:r>
            <a:r>
              <a:rPr lang="it-IT" dirty="0" err="1" smtClean="0"/>
              <a:t>considerations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Help the person with sight loss (PSL) to build up the image (</a:t>
            </a:r>
            <a:r>
              <a:rPr lang="en-US" dirty="0" err="1"/>
              <a:t>colours</a:t>
            </a:r>
            <a:r>
              <a:rPr lang="en-US" dirty="0"/>
              <a:t>, shapes, position of objects). </a:t>
            </a: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74373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2" name="click.wav"/>
          </p:stSnd>
        </p:sndAc>
      </p:transition>
    </mc:Choice>
    <mc:Fallback xmlns="">
      <p:transition spd="slow">
        <p:sndAc>
          <p:stSnd>
            <p:snd r:embed="rId3" name="click.wav"/>
          </p:stSnd>
        </p:sndAc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More </a:t>
            </a:r>
            <a:r>
              <a:rPr lang="it-IT" dirty="0" err="1" smtClean="0"/>
              <a:t>considerations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err="1"/>
              <a:t>C</a:t>
            </a:r>
            <a:r>
              <a:rPr lang="it-IT" dirty="0" err="1" smtClean="0"/>
              <a:t>areful</a:t>
            </a:r>
            <a:r>
              <a:rPr lang="it-IT" dirty="0" smtClean="0"/>
              <a:t> use of </a:t>
            </a:r>
            <a:r>
              <a:rPr lang="it-IT" dirty="0" err="1" smtClean="0"/>
              <a:t>vocabulary</a:t>
            </a:r>
            <a:r>
              <a:rPr lang="it-IT" dirty="0" smtClean="0"/>
              <a:t>;</a:t>
            </a:r>
          </a:p>
          <a:p>
            <a:pPr marL="0" indent="0">
              <a:buNone/>
            </a:pPr>
            <a:r>
              <a:rPr lang="it-IT" dirty="0" err="1" smtClean="0"/>
              <a:t>Offer</a:t>
            </a:r>
            <a:r>
              <a:rPr lang="it-IT" dirty="0" smtClean="0"/>
              <a:t> the chance to </a:t>
            </a:r>
            <a:r>
              <a:rPr lang="it-IT" dirty="0" err="1" smtClean="0"/>
              <a:t>touch</a:t>
            </a:r>
            <a:r>
              <a:rPr lang="it-IT" dirty="0" smtClean="0"/>
              <a:t> the </a:t>
            </a:r>
            <a:r>
              <a:rPr lang="it-IT" dirty="0" err="1" smtClean="0"/>
              <a:t>exhibits</a:t>
            </a:r>
            <a:r>
              <a:rPr lang="it-IT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27960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2" name="click.wav"/>
          </p:stSnd>
        </p:sndAc>
      </p:transition>
    </mc:Choice>
    <mc:Fallback xmlns="">
      <p:transition spd="slow">
        <p:sndAc>
          <p:stSnd>
            <p:snd r:embed="rId3" name="click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Linguistic and textual features of ad in general</a:t>
            </a:r>
            <a:endParaRPr lang="en-US" sz="6000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0"/>
          </p:nvPr>
        </p:nvSpPr>
        <p:spPr>
          <a:xfrm>
            <a:off x="1002092" y="2533257"/>
            <a:ext cx="16496575" cy="501054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AD </a:t>
            </a:r>
            <a:r>
              <a:rPr lang="it-IT" dirty="0" err="1" smtClean="0"/>
              <a:t>is</a:t>
            </a:r>
            <a:r>
              <a:rPr lang="it-IT" dirty="0" smtClean="0"/>
              <a:t> a </a:t>
            </a:r>
            <a:r>
              <a:rPr lang="it-IT" dirty="0" err="1" smtClean="0"/>
              <a:t>genre</a:t>
            </a:r>
            <a:r>
              <a:rPr lang="it-IT" dirty="0" smtClean="0"/>
              <a:t> </a:t>
            </a:r>
            <a:r>
              <a:rPr lang="it-IT" dirty="0" err="1" smtClean="0"/>
              <a:t>distinguishable</a:t>
            </a:r>
            <a:r>
              <a:rPr lang="it-IT" dirty="0" smtClean="0"/>
              <a:t> from </a:t>
            </a:r>
            <a:r>
              <a:rPr lang="it-IT" dirty="0" err="1" smtClean="0"/>
              <a:t>other</a:t>
            </a:r>
            <a:r>
              <a:rPr lang="it-IT" dirty="0" smtClean="0"/>
              <a:t> </a:t>
            </a:r>
            <a:r>
              <a:rPr lang="it-IT" dirty="0" err="1" smtClean="0"/>
              <a:t>types</a:t>
            </a:r>
            <a:r>
              <a:rPr lang="it-IT" dirty="0" smtClean="0"/>
              <a:t> of text.</a:t>
            </a:r>
          </a:p>
          <a:p>
            <a:pPr marL="0" indent="0">
              <a:buNone/>
            </a:pPr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3569002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3" name="click.wav"/>
          </p:stSnd>
        </p:sndAc>
      </p:transition>
    </mc:Choice>
    <mc:Fallback xmlns="">
      <p:transition spd="slow">
        <p:sndAc>
          <p:stSnd>
            <p:snd r:embed="rId4" name="click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Linguistic features of ad</a:t>
            </a:r>
            <a:endParaRPr lang="en-US" sz="6000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0"/>
          </p:nvPr>
        </p:nvSpPr>
        <p:spPr>
          <a:xfrm>
            <a:off x="1002092" y="2533257"/>
            <a:ext cx="16496575" cy="501054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dirty="0" smtClean="0"/>
              <a:t>(</a:t>
            </a:r>
            <a:r>
              <a:rPr lang="it-IT" dirty="0" err="1"/>
              <a:t>A</a:t>
            </a:r>
            <a:r>
              <a:rPr lang="it-IT" dirty="0" err="1" smtClean="0"/>
              <a:t>lmost</a:t>
            </a:r>
            <a:r>
              <a:rPr lang="it-IT" dirty="0" smtClean="0"/>
              <a:t>) </a:t>
            </a:r>
            <a:r>
              <a:rPr lang="it-IT" dirty="0" err="1" smtClean="0"/>
              <a:t>e</a:t>
            </a:r>
            <a:r>
              <a:rPr lang="it-IT" sz="4000" dirty="0" err="1" smtClean="0"/>
              <a:t>xclusive</a:t>
            </a:r>
            <a:r>
              <a:rPr lang="it-IT" sz="4000" dirty="0" smtClean="0"/>
              <a:t> use of </a:t>
            </a:r>
            <a:r>
              <a:rPr lang="it-IT" sz="4000" dirty="0" err="1" smtClean="0"/>
              <a:t>present</a:t>
            </a:r>
            <a:r>
              <a:rPr lang="it-IT" sz="4000" dirty="0" smtClean="0"/>
              <a:t> tense; </a:t>
            </a:r>
          </a:p>
          <a:p>
            <a:pPr marL="0" indent="0">
              <a:buNone/>
            </a:pPr>
            <a:r>
              <a:rPr lang="it-IT" dirty="0"/>
              <a:t>S</a:t>
            </a:r>
            <a:r>
              <a:rPr lang="it-IT" dirty="0" smtClean="0"/>
              <a:t>hort, </a:t>
            </a:r>
            <a:r>
              <a:rPr lang="it-IT" dirty="0" err="1" smtClean="0"/>
              <a:t>paratactic</a:t>
            </a:r>
            <a:r>
              <a:rPr lang="it-IT" dirty="0" smtClean="0"/>
              <a:t>, </a:t>
            </a:r>
            <a:r>
              <a:rPr lang="it-IT" dirty="0" err="1" smtClean="0"/>
              <a:t>declarative</a:t>
            </a:r>
            <a:r>
              <a:rPr lang="it-IT" dirty="0" smtClean="0"/>
              <a:t> </a:t>
            </a:r>
            <a:r>
              <a:rPr lang="it-IT" dirty="0" err="1" smtClean="0"/>
              <a:t>sentences</a:t>
            </a:r>
            <a:r>
              <a:rPr lang="it-IT" sz="4000" dirty="0" smtClean="0"/>
              <a:t>;</a:t>
            </a:r>
          </a:p>
          <a:p>
            <a:pPr marL="0" indent="0">
              <a:buNone/>
            </a:pPr>
            <a:r>
              <a:rPr lang="it-IT" dirty="0"/>
              <a:t>M</a:t>
            </a:r>
            <a:r>
              <a:rPr lang="it-IT" dirty="0" smtClean="0"/>
              <a:t>ore </a:t>
            </a:r>
            <a:r>
              <a:rPr lang="it-IT" dirty="0" err="1" smtClean="0"/>
              <a:t>than</a:t>
            </a:r>
            <a:r>
              <a:rPr lang="it-IT" dirty="0" smtClean="0"/>
              <a:t> </a:t>
            </a:r>
            <a:r>
              <a:rPr lang="it-IT" dirty="0" err="1" smtClean="0"/>
              <a:t>usual</a:t>
            </a:r>
            <a:r>
              <a:rPr lang="it-IT" dirty="0" smtClean="0"/>
              <a:t> use of </a:t>
            </a:r>
            <a:r>
              <a:rPr lang="it-IT" dirty="0" err="1" smtClean="0"/>
              <a:t>verbs</a:t>
            </a:r>
            <a:r>
              <a:rPr lang="it-IT" dirty="0" smtClean="0"/>
              <a:t>;</a:t>
            </a:r>
          </a:p>
          <a:p>
            <a:pPr marL="0" indent="0">
              <a:buNone/>
            </a:pPr>
            <a:r>
              <a:rPr lang="it-IT" dirty="0" err="1"/>
              <a:t>V</a:t>
            </a:r>
            <a:r>
              <a:rPr lang="it-IT" dirty="0" err="1" smtClean="0"/>
              <a:t>ivid</a:t>
            </a:r>
            <a:r>
              <a:rPr lang="it-IT" dirty="0" smtClean="0"/>
              <a:t> </a:t>
            </a:r>
            <a:r>
              <a:rPr lang="it-IT" dirty="0" err="1" smtClean="0"/>
              <a:t>vocabulary</a:t>
            </a:r>
            <a:r>
              <a:rPr lang="it-IT" dirty="0" smtClean="0"/>
              <a:t>, </a:t>
            </a:r>
            <a:r>
              <a:rPr lang="it-IT" dirty="0" err="1" smtClean="0"/>
              <a:t>particularly</a:t>
            </a:r>
            <a:r>
              <a:rPr lang="it-IT" dirty="0" smtClean="0"/>
              <a:t> </a:t>
            </a:r>
            <a:r>
              <a:rPr lang="it-IT" dirty="0" err="1" smtClean="0"/>
              <a:t>adjectives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2293931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3" name="click.wav"/>
          </p:stSnd>
        </p:sndAc>
      </p:transition>
    </mc:Choice>
    <mc:Fallback xmlns="">
      <p:transition spd="slow">
        <p:sndAc>
          <p:stSnd>
            <p:snd r:embed="rId4" name="click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textual features of ad</a:t>
            </a:r>
            <a:endParaRPr lang="en-US" sz="6000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0"/>
          </p:nvPr>
        </p:nvSpPr>
        <p:spPr>
          <a:xfrm>
            <a:off x="1002092" y="2578977"/>
            <a:ext cx="16496575" cy="501054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dirty="0" err="1"/>
              <a:t>C</a:t>
            </a:r>
            <a:r>
              <a:rPr lang="it-IT" dirty="0" err="1" smtClean="0"/>
              <a:t>ohesion</a:t>
            </a:r>
            <a:r>
              <a:rPr lang="it-IT" dirty="0" smtClean="0"/>
              <a:t> </a:t>
            </a:r>
            <a:r>
              <a:rPr lang="it-IT" dirty="0" err="1"/>
              <a:t>through</a:t>
            </a:r>
            <a:r>
              <a:rPr lang="it-IT" dirty="0"/>
              <a:t> </a:t>
            </a:r>
            <a:r>
              <a:rPr lang="it-IT" dirty="0" err="1"/>
              <a:t>repetition</a:t>
            </a:r>
            <a:r>
              <a:rPr lang="it-IT" dirty="0"/>
              <a:t> and </a:t>
            </a:r>
            <a:r>
              <a:rPr lang="it-IT" dirty="0" err="1"/>
              <a:t>anaphoric</a:t>
            </a:r>
            <a:r>
              <a:rPr lang="it-IT" dirty="0"/>
              <a:t> </a:t>
            </a:r>
            <a:r>
              <a:rPr lang="it-IT" dirty="0" err="1"/>
              <a:t>reference</a:t>
            </a:r>
            <a:r>
              <a:rPr lang="it-IT" dirty="0"/>
              <a:t>;</a:t>
            </a:r>
          </a:p>
          <a:p>
            <a:pPr marL="0" indent="0">
              <a:buNone/>
            </a:pPr>
            <a:r>
              <a:rPr lang="it-IT" dirty="0"/>
              <a:t>M</a:t>
            </a:r>
            <a:r>
              <a:rPr lang="it-IT" dirty="0" smtClean="0"/>
              <a:t>ore </a:t>
            </a:r>
            <a:r>
              <a:rPr lang="it-IT" dirty="0" err="1" smtClean="0"/>
              <a:t>than</a:t>
            </a:r>
            <a:r>
              <a:rPr lang="it-IT" dirty="0" smtClean="0"/>
              <a:t> </a:t>
            </a:r>
            <a:r>
              <a:rPr lang="it-IT" dirty="0" err="1" smtClean="0"/>
              <a:t>usual</a:t>
            </a:r>
            <a:r>
              <a:rPr lang="it-IT" dirty="0" smtClean="0"/>
              <a:t> use of non-finite </a:t>
            </a:r>
            <a:r>
              <a:rPr lang="it-IT" dirty="0" err="1" smtClean="0"/>
              <a:t>verbs</a:t>
            </a:r>
            <a:r>
              <a:rPr lang="it-IT" dirty="0" smtClean="0"/>
              <a:t> in </a:t>
            </a:r>
            <a:r>
              <a:rPr lang="it-IT" dirty="0" err="1" smtClean="0"/>
              <a:t>theme</a:t>
            </a:r>
            <a:r>
              <a:rPr lang="it-IT" dirty="0" smtClean="0"/>
              <a:t> position;</a:t>
            </a:r>
          </a:p>
          <a:p>
            <a:pPr marL="0" indent="0">
              <a:buNone/>
            </a:pPr>
            <a:r>
              <a:rPr lang="it-IT" dirty="0" err="1"/>
              <a:t>I</a:t>
            </a:r>
            <a:r>
              <a:rPr lang="it-IT" dirty="0" err="1" smtClean="0"/>
              <a:t>solated</a:t>
            </a:r>
            <a:r>
              <a:rPr lang="it-IT" dirty="0" smtClean="0"/>
              <a:t> </a:t>
            </a:r>
            <a:r>
              <a:rPr lang="it-IT" dirty="0" err="1"/>
              <a:t>noun</a:t>
            </a:r>
            <a:r>
              <a:rPr lang="it-IT" dirty="0"/>
              <a:t> </a:t>
            </a:r>
            <a:r>
              <a:rPr lang="it-IT" dirty="0" err="1" smtClean="0"/>
              <a:t>phrases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2940005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3" name="click.wav"/>
          </p:stSnd>
        </p:sndAc>
      </p:transition>
    </mc:Choice>
    <mc:Fallback xmlns="">
      <p:transition spd="slow">
        <p:sndAc>
          <p:stSnd>
            <p:snd r:embed="rId4" name="click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Linguistic and textual features of ad for museums</a:t>
            </a:r>
            <a:endParaRPr lang="en-US" sz="6000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0"/>
          </p:nvPr>
        </p:nvSpPr>
        <p:spPr>
          <a:xfrm>
            <a:off x="1002092" y="2533257"/>
            <a:ext cx="16496575" cy="501054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dirty="0" err="1" smtClean="0"/>
              <a:t>Thus</a:t>
            </a:r>
            <a:r>
              <a:rPr lang="it-IT" dirty="0" smtClean="0"/>
              <a:t> </a:t>
            </a:r>
            <a:r>
              <a:rPr lang="it-IT" dirty="0" err="1" smtClean="0"/>
              <a:t>many</a:t>
            </a:r>
            <a:r>
              <a:rPr lang="it-IT" dirty="0" smtClean="0"/>
              <a:t> of the </a:t>
            </a:r>
            <a:r>
              <a:rPr lang="it-IT" dirty="0" err="1" smtClean="0"/>
              <a:t>features</a:t>
            </a:r>
            <a:r>
              <a:rPr lang="it-IT" dirty="0" smtClean="0"/>
              <a:t> </a:t>
            </a:r>
            <a:r>
              <a:rPr lang="it-IT" dirty="0" err="1" smtClean="0"/>
              <a:t>pertaining</a:t>
            </a:r>
            <a:r>
              <a:rPr lang="it-IT" dirty="0" smtClean="0"/>
              <a:t> to AD in general </a:t>
            </a:r>
            <a:r>
              <a:rPr lang="it-IT" dirty="0" err="1" smtClean="0"/>
              <a:t>apply</a:t>
            </a:r>
            <a:r>
              <a:rPr lang="it-IT" dirty="0" smtClean="0"/>
              <a:t> </a:t>
            </a:r>
            <a:r>
              <a:rPr lang="it-IT" dirty="0" err="1" smtClean="0"/>
              <a:t>also</a:t>
            </a:r>
            <a:r>
              <a:rPr lang="it-IT" dirty="0" smtClean="0"/>
              <a:t> to </a:t>
            </a:r>
            <a:r>
              <a:rPr lang="it-IT" dirty="0" err="1" smtClean="0"/>
              <a:t>static</a:t>
            </a:r>
            <a:r>
              <a:rPr lang="it-IT" dirty="0" smtClean="0"/>
              <a:t> </a:t>
            </a:r>
            <a:r>
              <a:rPr lang="it-IT" dirty="0" err="1" smtClean="0"/>
              <a:t>arts</a:t>
            </a:r>
            <a:r>
              <a:rPr lang="it-IT" dirty="0" smtClean="0"/>
              <a:t> AD. </a:t>
            </a:r>
            <a:r>
              <a:rPr lang="it-IT" dirty="0" err="1" smtClean="0"/>
              <a:t>However</a:t>
            </a:r>
            <a:r>
              <a:rPr lang="it-IT" dirty="0" smtClean="0"/>
              <a:t> </a:t>
            </a:r>
            <a:r>
              <a:rPr lang="it-IT" dirty="0" err="1" smtClean="0"/>
              <a:t>there</a:t>
            </a:r>
            <a:r>
              <a:rPr lang="it-IT" dirty="0" smtClean="0"/>
              <a:t> are some </a:t>
            </a:r>
            <a:r>
              <a:rPr lang="it-IT" dirty="0" err="1" smtClean="0"/>
              <a:t>important</a:t>
            </a:r>
            <a:r>
              <a:rPr lang="it-IT" dirty="0" smtClean="0"/>
              <a:t> </a:t>
            </a:r>
            <a:r>
              <a:rPr lang="it-IT" dirty="0" err="1" smtClean="0"/>
              <a:t>differences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2940005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3" name="click.wav"/>
          </p:stSnd>
        </p:sndAc>
      </p:transition>
    </mc:Choice>
    <mc:Fallback xmlns="">
      <p:transition spd="slow">
        <p:sndAc>
          <p:stSnd>
            <p:snd r:embed="rId4" name="click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differences</a:t>
            </a:r>
            <a:endParaRPr lang="en-US" sz="6000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0"/>
          </p:nvPr>
        </p:nvSpPr>
        <p:spPr>
          <a:xfrm>
            <a:off x="1002092" y="2533257"/>
            <a:ext cx="16496575" cy="501054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dirty="0" err="1" smtClean="0"/>
              <a:t>Concision</a:t>
            </a:r>
            <a:r>
              <a:rPr lang="it-IT" dirty="0" smtClean="0"/>
              <a:t>, timing and </a:t>
            </a:r>
            <a:r>
              <a:rPr lang="it-IT" dirty="0" err="1" smtClean="0"/>
              <a:t>synchronisation</a:t>
            </a:r>
            <a:r>
              <a:rPr lang="it-IT" dirty="0" smtClean="0"/>
              <a:t>, </a:t>
            </a:r>
            <a:r>
              <a:rPr lang="it-IT" dirty="0" err="1" smtClean="0"/>
              <a:t>which</a:t>
            </a:r>
            <a:r>
              <a:rPr lang="it-IT" dirty="0" smtClean="0"/>
              <a:t> are so </a:t>
            </a:r>
            <a:r>
              <a:rPr lang="it-IT" dirty="0" err="1" smtClean="0"/>
              <a:t>important</a:t>
            </a:r>
            <a:r>
              <a:rPr lang="it-IT" dirty="0" smtClean="0"/>
              <a:t>, for </a:t>
            </a:r>
            <a:r>
              <a:rPr lang="it-IT" dirty="0" err="1" smtClean="0"/>
              <a:t>example</a:t>
            </a:r>
            <a:r>
              <a:rPr lang="it-IT" dirty="0" smtClean="0"/>
              <a:t>, in film AD, are </a:t>
            </a:r>
            <a:r>
              <a:rPr lang="it-IT" dirty="0" err="1" smtClean="0"/>
              <a:t>not</a:t>
            </a:r>
            <a:r>
              <a:rPr lang="it-IT" dirty="0" smtClean="0"/>
              <a:t> so </a:t>
            </a:r>
            <a:r>
              <a:rPr lang="it-IT" dirty="0" err="1" smtClean="0"/>
              <a:t>necessary</a:t>
            </a:r>
            <a:r>
              <a:rPr lang="it-IT" dirty="0" smtClean="0"/>
              <a:t> in </a:t>
            </a:r>
            <a:r>
              <a:rPr lang="it-IT" dirty="0" err="1" smtClean="0"/>
              <a:t>static</a:t>
            </a:r>
            <a:r>
              <a:rPr lang="it-IT" dirty="0" smtClean="0"/>
              <a:t> art </a:t>
            </a:r>
            <a:r>
              <a:rPr lang="it-IT" dirty="0" err="1" smtClean="0"/>
              <a:t>description</a:t>
            </a:r>
            <a:r>
              <a:rPr lang="it-IT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22028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3" name="click.wav"/>
          </p:stSnd>
        </p:sndAc>
      </p:transition>
    </mc:Choice>
    <mc:Fallback xmlns="">
      <p:transition spd="slow">
        <p:sndAc>
          <p:stSnd>
            <p:snd r:embed="rId4" name="click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IMA PAGINA - TITOL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/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11212</TotalTime>
  <Words>568</Words>
  <Application>Microsoft Office PowerPoint</Application>
  <PresentationFormat>Personalització</PresentationFormat>
  <Paragraphs>84</Paragraphs>
  <Slides>23</Slides>
  <Notes>12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Títols de les diapositives</vt:lpstr>
      </vt:variant>
      <vt:variant>
        <vt:i4>23</vt:i4>
      </vt:variant>
    </vt:vector>
  </HeadingPairs>
  <TitlesOfParts>
    <vt:vector size="24" baseType="lpstr">
      <vt:lpstr>PRIMA PAGINA - TITOLO</vt:lpstr>
      <vt:lpstr>Ad for Static arts</vt:lpstr>
      <vt:lpstr>First considerations</vt:lpstr>
      <vt:lpstr>More considerations</vt:lpstr>
      <vt:lpstr>More considerations</vt:lpstr>
      <vt:lpstr>Linguistic and textual features of ad in general</vt:lpstr>
      <vt:lpstr>Linguistic features of ad</vt:lpstr>
      <vt:lpstr>textual features of ad</vt:lpstr>
      <vt:lpstr>Linguistic and textual features of ad for museums</vt:lpstr>
      <vt:lpstr>differences</vt:lpstr>
      <vt:lpstr>Concision</vt:lpstr>
      <vt:lpstr>timing</vt:lpstr>
      <vt:lpstr>synchronisation</vt:lpstr>
      <vt:lpstr>appraisal</vt:lpstr>
      <vt:lpstr>Example of appraisal</vt:lpstr>
      <vt:lpstr>An example from miramare castle, trieste</vt:lpstr>
      <vt:lpstr>Analysis and criticism</vt:lpstr>
      <vt:lpstr>Analysis and criticism (2)</vt:lpstr>
      <vt:lpstr>Analysis and criticism (3)</vt:lpstr>
      <vt:lpstr>Presentació del PowerPoint</vt:lpstr>
      <vt:lpstr>ANALYSIS</vt:lpstr>
      <vt:lpstr>Ad for Static arts</vt:lpstr>
      <vt:lpstr>Presentació del PowerPoint</vt:lpstr>
      <vt:lpstr>Presentació del PowerPoint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Audio description for static arts</dc:title>
  <dc:creator>Marta Rial Pan</dc:creator>
  <cp:lastModifiedBy>1228835</cp:lastModifiedBy>
  <cp:revision>280</cp:revision>
  <cp:lastPrinted>2018-07-26T16:21:08Z</cp:lastPrinted>
  <dcterms:created xsi:type="dcterms:W3CDTF">2016-10-18T07:38:44Z</dcterms:created>
  <dcterms:modified xsi:type="dcterms:W3CDTF">2019-02-15T17:50:04Z</dcterms:modified>
</cp:coreProperties>
</file>