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33" r:id="rId2"/>
    <p:sldId id="286" r:id="rId3"/>
    <p:sldId id="313" r:id="rId4"/>
    <p:sldId id="315" r:id="rId5"/>
    <p:sldId id="331" r:id="rId6"/>
    <p:sldId id="330" r:id="rId7"/>
    <p:sldId id="301" r:id="rId8"/>
    <p:sldId id="309" r:id="rId9"/>
    <p:sldId id="325" r:id="rId10"/>
    <p:sldId id="326" r:id="rId11"/>
    <p:sldId id="310" r:id="rId12"/>
    <p:sldId id="311" r:id="rId13"/>
    <p:sldId id="320" r:id="rId14"/>
    <p:sldId id="322" r:id="rId15"/>
    <p:sldId id="302" r:id="rId16"/>
    <p:sldId id="324" r:id="rId17"/>
    <p:sldId id="328" r:id="rId18"/>
    <p:sldId id="329" r:id="rId19"/>
    <p:sldId id="334" r:id="rId20"/>
    <p:sldId id="335" r:id="rId21"/>
    <p:sldId id="336" r:id="rId22"/>
  </p:sldIdLst>
  <p:sldSz cx="18288000" cy="10287000"/>
  <p:notesSz cx="6797675" cy="9926638"/>
  <p:defaultTextStyle>
    <a:defPPr>
      <a:defRPr lang="it-IT"/>
    </a:defPPr>
    <a:lvl1pPr marL="0" algn="l" defTabSz="1360485" rtl="0" eaLnBrk="1" latinLnBrk="0" hangingPunct="1">
      <a:defRPr sz="2678" kern="1200">
        <a:solidFill>
          <a:schemeClr val="tx1"/>
        </a:solidFill>
        <a:latin typeface="+mn-lt"/>
        <a:ea typeface="+mn-ea"/>
        <a:cs typeface="+mn-cs"/>
      </a:defRPr>
    </a:lvl1pPr>
    <a:lvl2pPr marL="680244" algn="l" defTabSz="1360485" rtl="0" eaLnBrk="1" latinLnBrk="0" hangingPunct="1">
      <a:defRPr sz="2678" kern="1200">
        <a:solidFill>
          <a:schemeClr val="tx1"/>
        </a:solidFill>
        <a:latin typeface="+mn-lt"/>
        <a:ea typeface="+mn-ea"/>
        <a:cs typeface="+mn-cs"/>
      </a:defRPr>
    </a:lvl2pPr>
    <a:lvl3pPr marL="1360485" algn="l" defTabSz="1360485" rtl="0" eaLnBrk="1" latinLnBrk="0" hangingPunct="1">
      <a:defRPr sz="2678" kern="1200">
        <a:solidFill>
          <a:schemeClr val="tx1"/>
        </a:solidFill>
        <a:latin typeface="+mn-lt"/>
        <a:ea typeface="+mn-ea"/>
        <a:cs typeface="+mn-cs"/>
      </a:defRPr>
    </a:lvl3pPr>
    <a:lvl4pPr marL="2040728" algn="l" defTabSz="1360485" rtl="0" eaLnBrk="1" latinLnBrk="0" hangingPunct="1">
      <a:defRPr sz="2678" kern="1200">
        <a:solidFill>
          <a:schemeClr val="tx1"/>
        </a:solidFill>
        <a:latin typeface="+mn-lt"/>
        <a:ea typeface="+mn-ea"/>
        <a:cs typeface="+mn-cs"/>
      </a:defRPr>
    </a:lvl4pPr>
    <a:lvl5pPr marL="2720972" algn="l" defTabSz="1360485" rtl="0" eaLnBrk="1" latinLnBrk="0" hangingPunct="1">
      <a:defRPr sz="2678" kern="1200">
        <a:solidFill>
          <a:schemeClr val="tx1"/>
        </a:solidFill>
        <a:latin typeface="+mn-lt"/>
        <a:ea typeface="+mn-ea"/>
        <a:cs typeface="+mn-cs"/>
      </a:defRPr>
    </a:lvl5pPr>
    <a:lvl6pPr marL="3401216" algn="l" defTabSz="1360485" rtl="0" eaLnBrk="1" latinLnBrk="0" hangingPunct="1">
      <a:defRPr sz="2678" kern="1200">
        <a:solidFill>
          <a:schemeClr val="tx1"/>
        </a:solidFill>
        <a:latin typeface="+mn-lt"/>
        <a:ea typeface="+mn-ea"/>
        <a:cs typeface="+mn-cs"/>
      </a:defRPr>
    </a:lvl6pPr>
    <a:lvl7pPr marL="4081456" algn="l" defTabSz="1360485" rtl="0" eaLnBrk="1" latinLnBrk="0" hangingPunct="1">
      <a:defRPr sz="2678" kern="1200">
        <a:solidFill>
          <a:schemeClr val="tx1"/>
        </a:solidFill>
        <a:latin typeface="+mn-lt"/>
        <a:ea typeface="+mn-ea"/>
        <a:cs typeface="+mn-cs"/>
      </a:defRPr>
    </a:lvl7pPr>
    <a:lvl8pPr marL="4761699" algn="l" defTabSz="1360485" rtl="0" eaLnBrk="1" latinLnBrk="0" hangingPunct="1">
      <a:defRPr sz="2678" kern="1200">
        <a:solidFill>
          <a:schemeClr val="tx1"/>
        </a:solidFill>
        <a:latin typeface="+mn-lt"/>
        <a:ea typeface="+mn-ea"/>
        <a:cs typeface="+mn-cs"/>
      </a:defRPr>
    </a:lvl8pPr>
    <a:lvl9pPr marL="5441943" algn="l" defTabSz="1360485" rtl="0" eaLnBrk="1" latinLnBrk="0" hangingPunct="1">
      <a:defRPr sz="267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0DA"/>
    <a:srgbClr val="BBDBE7"/>
    <a:srgbClr val="91C6D8"/>
    <a:srgbClr val="904895"/>
    <a:srgbClr val="584394"/>
    <a:srgbClr val="EFB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61518" autoAdjust="0"/>
  </p:normalViewPr>
  <p:slideViewPr>
    <p:cSldViewPr snapToGrid="0">
      <p:cViewPr varScale="1">
        <p:scale>
          <a:sx n="21" d="100"/>
          <a:sy n="21" d="100"/>
        </p:scale>
        <p:origin x="-2262" y="-102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3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529F9-667F-49CF-90FA-DBAFEF77422F}" type="datetimeFigureOut">
              <a:rPr lang="en" smtClean="0"/>
              <a:pPr/>
              <a:t>2/18/2019</a:t>
            </a:fld>
            <a:endParaRPr lang="en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899A5-C3DB-4C67-B6CC-0B57A984DF1A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5025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B3C98-8E39-4484-9693-3AACC2228585}" type="datetimeFigureOut">
              <a:rPr lang="it-IT" smtClean="0"/>
              <a:pPr/>
              <a:t>18/02/2019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11B04-AA2C-4B47-B204-C38B51CC87E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390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0485" rtl="0" eaLnBrk="1" latinLnBrk="0" hangingPunct="1">
      <a:defRPr sz="1786" kern="1200">
        <a:solidFill>
          <a:schemeClr val="tx1"/>
        </a:solidFill>
        <a:latin typeface="+mn-lt"/>
        <a:ea typeface="+mn-ea"/>
        <a:cs typeface="+mn-cs"/>
      </a:defRPr>
    </a:lvl1pPr>
    <a:lvl2pPr marL="680244" algn="l" defTabSz="1360485" rtl="0" eaLnBrk="1" latinLnBrk="0" hangingPunct="1">
      <a:defRPr sz="1786" kern="1200">
        <a:solidFill>
          <a:schemeClr val="tx1"/>
        </a:solidFill>
        <a:latin typeface="+mn-lt"/>
        <a:ea typeface="+mn-ea"/>
        <a:cs typeface="+mn-cs"/>
      </a:defRPr>
    </a:lvl2pPr>
    <a:lvl3pPr marL="1360485" algn="l" defTabSz="1360485" rtl="0" eaLnBrk="1" latinLnBrk="0" hangingPunct="1">
      <a:defRPr sz="1786" kern="1200">
        <a:solidFill>
          <a:schemeClr val="tx1"/>
        </a:solidFill>
        <a:latin typeface="+mn-lt"/>
        <a:ea typeface="+mn-ea"/>
        <a:cs typeface="+mn-cs"/>
      </a:defRPr>
    </a:lvl3pPr>
    <a:lvl4pPr marL="2040728" algn="l" defTabSz="1360485" rtl="0" eaLnBrk="1" latinLnBrk="0" hangingPunct="1">
      <a:defRPr sz="1786" kern="1200">
        <a:solidFill>
          <a:schemeClr val="tx1"/>
        </a:solidFill>
        <a:latin typeface="+mn-lt"/>
        <a:ea typeface="+mn-ea"/>
        <a:cs typeface="+mn-cs"/>
      </a:defRPr>
    </a:lvl4pPr>
    <a:lvl5pPr marL="2720972" algn="l" defTabSz="1360485" rtl="0" eaLnBrk="1" latinLnBrk="0" hangingPunct="1">
      <a:defRPr sz="1786" kern="1200">
        <a:solidFill>
          <a:schemeClr val="tx1"/>
        </a:solidFill>
        <a:latin typeface="+mn-lt"/>
        <a:ea typeface="+mn-ea"/>
        <a:cs typeface="+mn-cs"/>
      </a:defRPr>
    </a:lvl5pPr>
    <a:lvl6pPr marL="3401216" algn="l" defTabSz="1360485" rtl="0" eaLnBrk="1" latinLnBrk="0" hangingPunct="1">
      <a:defRPr sz="1786" kern="1200">
        <a:solidFill>
          <a:schemeClr val="tx1"/>
        </a:solidFill>
        <a:latin typeface="+mn-lt"/>
        <a:ea typeface="+mn-ea"/>
        <a:cs typeface="+mn-cs"/>
      </a:defRPr>
    </a:lvl6pPr>
    <a:lvl7pPr marL="4081456" algn="l" defTabSz="1360485" rtl="0" eaLnBrk="1" latinLnBrk="0" hangingPunct="1">
      <a:defRPr sz="1786" kern="1200">
        <a:solidFill>
          <a:schemeClr val="tx1"/>
        </a:solidFill>
        <a:latin typeface="+mn-lt"/>
        <a:ea typeface="+mn-ea"/>
        <a:cs typeface="+mn-cs"/>
      </a:defRPr>
    </a:lvl7pPr>
    <a:lvl8pPr marL="4761699" algn="l" defTabSz="1360485" rtl="0" eaLnBrk="1" latinLnBrk="0" hangingPunct="1">
      <a:defRPr sz="1786" kern="1200">
        <a:solidFill>
          <a:schemeClr val="tx1"/>
        </a:solidFill>
        <a:latin typeface="+mn-lt"/>
        <a:ea typeface="+mn-ea"/>
        <a:cs typeface="+mn-cs"/>
      </a:defRPr>
    </a:lvl8pPr>
    <a:lvl9pPr marL="5441943" algn="l" defTabSz="1360485" rtl="0" eaLnBrk="1" latinLnBrk="0" hangingPunct="1">
      <a:defRPr sz="178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300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604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559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659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659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604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6929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604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154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604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654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604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643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654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786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654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7030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455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034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986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812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812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812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659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659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1B04-AA2C-4B47-B204-C38B51CC87E8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246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0.wav"/><Relationship Id="rId4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0.wav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0.wav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0.wav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0.wav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0.wav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0.wav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0.wav"/><Relationship Id="rId4" Type="http://schemas.openxmlformats.org/officeDocument/2006/relationships/image" Target="../media/image2.gi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0.wav"/><Relationship Id="rId4" Type="http://schemas.openxmlformats.org/officeDocument/2006/relationships/image" Target="../media/image2.gi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NUL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NUL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0.wav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0.wav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0.wav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0.wav"/><Relationship Id="rId4" Type="http://schemas.openxmlformats.org/officeDocument/2006/relationships/image" Target="../media/image2.gi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0.wav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0.wav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0.wav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0.wav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or video">
    <p:bg>
      <p:bgPr>
        <a:solidFill>
          <a:srgbClr val="91C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angolo isoscele 17"/>
          <p:cNvSpPr/>
          <p:nvPr userDrawn="1"/>
        </p:nvSpPr>
        <p:spPr>
          <a:xfrm>
            <a:off x="1" y="6131590"/>
            <a:ext cx="18288000" cy="4155414"/>
          </a:xfrm>
          <a:prstGeom prst="triangle">
            <a:avLst>
              <a:gd name="adj" fmla="val 496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64" y="5228746"/>
            <a:ext cx="2505270" cy="2505270"/>
          </a:xfrm>
          <a:prstGeom prst="rect">
            <a:avLst/>
          </a:prstGeom>
        </p:spPr>
      </p:pic>
      <p:sp>
        <p:nvSpPr>
          <p:cNvPr id="20" name="Sottotitolo 2"/>
          <p:cNvSpPr txBox="1">
            <a:spLocks/>
          </p:cNvSpPr>
          <p:nvPr userDrawn="1"/>
        </p:nvSpPr>
        <p:spPr>
          <a:xfrm>
            <a:off x="2285998" y="8951775"/>
            <a:ext cx="13716000" cy="682900"/>
          </a:xfrm>
          <a:prstGeom prst="rect">
            <a:avLst/>
          </a:prstGeom>
        </p:spPr>
        <p:txBody>
          <a:bodyPr vert="horz" lIns="112222" tIns="56111" rIns="112222" bIns="5611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Amatic SC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Dept. of Legal, Language, Translation and Interpreting Studies, Section of in Modern Languages for Interpreters and Translators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University of Trieste, Via </a:t>
            </a:r>
            <a:r>
              <a:rPr lang="en-US" sz="736" dirty="0" err="1">
                <a:latin typeface="+mn-lt"/>
              </a:rPr>
              <a:t>Filzi</a:t>
            </a:r>
            <a:r>
              <a:rPr lang="en-US" sz="736" dirty="0">
                <a:latin typeface="+mn-lt"/>
              </a:rPr>
              <a:t>, 14 - 34144 Trieste, Italy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Project </a:t>
            </a:r>
            <a:r>
              <a:rPr lang="en-US" sz="736" dirty="0" err="1">
                <a:latin typeface="+mn-lt"/>
              </a:rPr>
              <a:t>numberStudies</a:t>
            </a:r>
            <a:r>
              <a:rPr lang="en-US" sz="736" dirty="0">
                <a:latin typeface="+mn-lt"/>
              </a:rPr>
              <a:t>: 2016-1-IT02-KA203-024311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www.adlabproject.eu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FUNDED BY THE ERASMUS + PROGRAMME OF THE EUROPEAN UNION</a:t>
            </a:r>
          </a:p>
          <a:p>
            <a:pPr>
              <a:lnSpc>
                <a:spcPct val="50000"/>
              </a:lnSpc>
            </a:pPr>
            <a:endParaRPr lang="en-US" sz="982" dirty="0">
              <a:latin typeface="+mn-lt"/>
            </a:endParaRPr>
          </a:p>
          <a:p>
            <a:pPr>
              <a:lnSpc>
                <a:spcPct val="50000"/>
              </a:lnSpc>
            </a:pPr>
            <a:endParaRPr lang="it-IT" sz="4909" dirty="0">
              <a:latin typeface="+mn-lt"/>
            </a:endParaRPr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64" y="9690834"/>
            <a:ext cx="815678" cy="540000"/>
          </a:xfrm>
          <a:prstGeom prst="rect">
            <a:avLst/>
          </a:prstGeom>
        </p:spPr>
      </p:pic>
      <p:sp>
        <p:nvSpPr>
          <p:cNvPr id="24" name="Titolo 23"/>
          <p:cNvSpPr>
            <a:spLocks noGrp="1"/>
          </p:cNvSpPr>
          <p:nvPr>
            <p:ph type="title" hasCustomPrompt="1"/>
          </p:nvPr>
        </p:nvSpPr>
        <p:spPr>
          <a:xfrm>
            <a:off x="1025381" y="647379"/>
            <a:ext cx="16166236" cy="1135047"/>
          </a:xfrm>
          <a:prstGeom prst="rect">
            <a:avLst/>
          </a:prstGeom>
        </p:spPr>
        <p:txBody>
          <a:bodyPr/>
          <a:lstStyle>
            <a:lvl1pPr algn="ctr">
              <a:defRPr sz="6136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pl-PL" dirty="0" err="1" smtClean="0"/>
              <a:t>Title</a:t>
            </a:r>
            <a:r>
              <a:rPr lang="pl-PL" dirty="0" smtClean="0"/>
              <a:t> of te </a:t>
            </a:r>
            <a:r>
              <a:rPr lang="pl-PL" dirty="0" err="1" smtClean="0"/>
              <a:t>presentation</a:t>
            </a:r>
            <a:endParaRPr lang="it-IT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7" y="2115738"/>
            <a:ext cx="13715999" cy="1702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82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smtClean="0"/>
              <a:t>Module numer</a:t>
            </a:r>
          </a:p>
          <a:p>
            <a:pPr lvl="0"/>
            <a:r>
              <a:rPr lang="pl-PL" dirty="0" smtClean="0"/>
              <a:t>Unit </a:t>
            </a:r>
            <a:r>
              <a:rPr lang="pl-PL" dirty="0" err="1" smtClean="0"/>
              <a:t>number</a:t>
            </a:r>
            <a:endParaRPr lang="pl-PL" dirty="0" smtClean="0"/>
          </a:p>
          <a:p>
            <a:pPr lvl="0"/>
            <a:endParaRPr lang="it-IT" dirty="0"/>
          </a:p>
        </p:txBody>
      </p:sp>
      <p:sp>
        <p:nvSpPr>
          <p:cNvPr id="27" name="Rettangolo 26"/>
          <p:cNvSpPr/>
          <p:nvPr userDrawn="1"/>
        </p:nvSpPr>
        <p:spPr>
          <a:xfrm>
            <a:off x="123642" y="125968"/>
            <a:ext cx="18040739" cy="10161036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28" name="Rettangolo 27"/>
          <p:cNvSpPr/>
          <p:nvPr userDrawn="1"/>
        </p:nvSpPr>
        <p:spPr>
          <a:xfrm>
            <a:off x="217169" y="201149"/>
            <a:ext cx="17853660" cy="1008585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0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7" y="4151973"/>
            <a:ext cx="13715999" cy="67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45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err="1" smtClean="0"/>
              <a:t>presenter’s</a:t>
            </a:r>
            <a:r>
              <a:rPr lang="pl-PL" dirty="0" smtClean="0"/>
              <a:t> </a:t>
            </a:r>
            <a:r>
              <a:rPr lang="pl-PL" dirty="0" err="1" smtClean="0"/>
              <a:t>first</a:t>
            </a:r>
            <a:r>
              <a:rPr lang="pl-PL" dirty="0" smtClean="0"/>
              <a:t> and </a:t>
            </a:r>
            <a:r>
              <a:rPr lang="pl-PL" dirty="0" err="1" smtClean="0"/>
              <a:t>last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528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for power point">
    <p:bg>
      <p:bgPr>
        <a:solidFill>
          <a:srgbClr val="91C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angolo isoscele 17"/>
          <p:cNvSpPr/>
          <p:nvPr userDrawn="1"/>
        </p:nvSpPr>
        <p:spPr>
          <a:xfrm>
            <a:off x="1" y="6131590"/>
            <a:ext cx="18288000" cy="4155414"/>
          </a:xfrm>
          <a:prstGeom prst="triangle">
            <a:avLst>
              <a:gd name="adj" fmla="val 496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64" y="5228746"/>
            <a:ext cx="2505270" cy="2505270"/>
          </a:xfrm>
          <a:prstGeom prst="rect">
            <a:avLst/>
          </a:prstGeom>
        </p:spPr>
      </p:pic>
      <p:sp>
        <p:nvSpPr>
          <p:cNvPr id="20" name="Sottotitolo 2"/>
          <p:cNvSpPr txBox="1">
            <a:spLocks/>
          </p:cNvSpPr>
          <p:nvPr userDrawn="1"/>
        </p:nvSpPr>
        <p:spPr>
          <a:xfrm>
            <a:off x="2285998" y="8951775"/>
            <a:ext cx="13716000" cy="682900"/>
          </a:xfrm>
          <a:prstGeom prst="rect">
            <a:avLst/>
          </a:prstGeom>
        </p:spPr>
        <p:txBody>
          <a:bodyPr vert="horz" lIns="112222" tIns="56111" rIns="112222" bIns="5611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Amatic SC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Dept. of Legal, Language, Translation and Interpreting Studies, Section of in Modern Languages for Interpreters and Translators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University of Trieste, Via </a:t>
            </a:r>
            <a:r>
              <a:rPr lang="en-US" sz="736" dirty="0" err="1">
                <a:latin typeface="+mn-lt"/>
              </a:rPr>
              <a:t>Filzi</a:t>
            </a:r>
            <a:r>
              <a:rPr lang="en-US" sz="736" dirty="0">
                <a:latin typeface="+mn-lt"/>
              </a:rPr>
              <a:t>, 14 - 34144 Trieste, Italy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Project </a:t>
            </a:r>
            <a:r>
              <a:rPr lang="en-US" sz="736" dirty="0" err="1">
                <a:latin typeface="+mn-lt"/>
              </a:rPr>
              <a:t>numberStudies</a:t>
            </a:r>
            <a:r>
              <a:rPr lang="en-US" sz="736" dirty="0">
                <a:latin typeface="+mn-lt"/>
              </a:rPr>
              <a:t>: 2016-1-IT02-KA203-024311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www.adlabproject.eu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FUNDED BY THE ERASMUS + PROGRAMME OF THE EUROPEAN UNION</a:t>
            </a:r>
          </a:p>
          <a:p>
            <a:pPr>
              <a:lnSpc>
                <a:spcPct val="50000"/>
              </a:lnSpc>
            </a:pPr>
            <a:endParaRPr lang="en-US" sz="982" dirty="0">
              <a:latin typeface="+mn-lt"/>
            </a:endParaRPr>
          </a:p>
          <a:p>
            <a:pPr>
              <a:lnSpc>
                <a:spcPct val="50000"/>
              </a:lnSpc>
            </a:pPr>
            <a:endParaRPr lang="it-IT" sz="4909" dirty="0">
              <a:latin typeface="+mn-lt"/>
            </a:endParaRPr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64" y="9690834"/>
            <a:ext cx="815678" cy="540000"/>
          </a:xfrm>
          <a:prstGeom prst="rect">
            <a:avLst/>
          </a:prstGeom>
        </p:spPr>
      </p:pic>
      <p:sp>
        <p:nvSpPr>
          <p:cNvPr id="24" name="Titolo 23"/>
          <p:cNvSpPr>
            <a:spLocks noGrp="1"/>
          </p:cNvSpPr>
          <p:nvPr>
            <p:ph type="title" hasCustomPrompt="1"/>
          </p:nvPr>
        </p:nvSpPr>
        <p:spPr>
          <a:xfrm>
            <a:off x="1025381" y="647379"/>
            <a:ext cx="16166236" cy="1135047"/>
          </a:xfrm>
          <a:prstGeom prst="rect">
            <a:avLst/>
          </a:prstGeom>
        </p:spPr>
        <p:txBody>
          <a:bodyPr/>
          <a:lstStyle>
            <a:lvl1pPr algn="ctr">
              <a:defRPr sz="6136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pl-PL" dirty="0" err="1" smtClean="0"/>
              <a:t>Title</a:t>
            </a:r>
            <a:r>
              <a:rPr lang="pl-PL" dirty="0" smtClean="0"/>
              <a:t> of te </a:t>
            </a:r>
            <a:r>
              <a:rPr lang="pl-PL" dirty="0" err="1" smtClean="0"/>
              <a:t>presentation</a:t>
            </a:r>
            <a:endParaRPr lang="it-IT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7" y="2115738"/>
            <a:ext cx="13715999" cy="1702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82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smtClean="0"/>
              <a:t>Module numer</a:t>
            </a:r>
          </a:p>
          <a:p>
            <a:pPr lvl="0"/>
            <a:r>
              <a:rPr lang="pl-PL" dirty="0" smtClean="0"/>
              <a:t>Unit </a:t>
            </a:r>
            <a:r>
              <a:rPr lang="pl-PL" dirty="0" err="1" smtClean="0"/>
              <a:t>number</a:t>
            </a:r>
            <a:endParaRPr lang="pl-PL" dirty="0" smtClean="0"/>
          </a:p>
          <a:p>
            <a:pPr lvl="0"/>
            <a:endParaRPr lang="it-IT" dirty="0"/>
          </a:p>
        </p:txBody>
      </p:sp>
      <p:sp>
        <p:nvSpPr>
          <p:cNvPr id="27" name="Rettangolo 26"/>
          <p:cNvSpPr/>
          <p:nvPr userDrawn="1"/>
        </p:nvSpPr>
        <p:spPr>
          <a:xfrm>
            <a:off x="123642" y="125968"/>
            <a:ext cx="18040739" cy="10161036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28" name="Rettangolo 27"/>
          <p:cNvSpPr/>
          <p:nvPr userDrawn="1"/>
        </p:nvSpPr>
        <p:spPr>
          <a:xfrm>
            <a:off x="217169" y="201149"/>
            <a:ext cx="17853660" cy="1008585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0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7" y="4151973"/>
            <a:ext cx="13715999" cy="67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45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err="1" smtClean="0"/>
              <a:t>Author’s</a:t>
            </a:r>
            <a:r>
              <a:rPr lang="pl-PL" dirty="0" smtClean="0"/>
              <a:t> </a:t>
            </a:r>
            <a:r>
              <a:rPr lang="pl-PL" dirty="0" err="1" smtClean="0"/>
              <a:t>first</a:t>
            </a:r>
            <a:r>
              <a:rPr lang="pl-PL" dirty="0" smtClean="0"/>
              <a:t> and </a:t>
            </a:r>
            <a:r>
              <a:rPr lang="pl-PL" dirty="0" err="1" smtClean="0"/>
              <a:t>last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it-IT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419" y="7873811"/>
            <a:ext cx="2601158" cy="9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9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itolo 1"/>
          <p:cNvSpPr>
            <a:spLocks noGrp="1"/>
          </p:cNvSpPr>
          <p:nvPr>
            <p:ph type="title" hasCustomPrompt="1"/>
          </p:nvPr>
        </p:nvSpPr>
        <p:spPr>
          <a:xfrm>
            <a:off x="2727003" y="499192"/>
            <a:ext cx="14786904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b="1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modify</a:t>
            </a:r>
            <a:endParaRPr lang="it-IT" dirty="0"/>
          </a:p>
        </p:txBody>
      </p:sp>
      <p:pic>
        <p:nvPicPr>
          <p:cNvPr id="7" name="Immagine 6" descr=" 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7" y="354005"/>
            <a:ext cx="1988345" cy="1988345"/>
          </a:xfrm>
          <a:prstGeom prst="rect">
            <a:avLst/>
          </a:prstGeom>
        </p:spPr>
      </p:pic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532210" y="3131811"/>
            <a:ext cx="17223583" cy="483146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modify</a:t>
            </a:r>
            <a:endParaRPr lang="pl-PL" dirty="0" smtClean="0"/>
          </a:p>
          <a:p>
            <a:pPr lvl="0"/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123642" y="125965"/>
            <a:ext cx="18040739" cy="988957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4" name="Rettangolo 13"/>
          <p:cNvSpPr/>
          <p:nvPr userDrawn="1"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10456070" y="10013158"/>
            <a:ext cx="1371600" cy="137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" dirty="0"/>
          </a:p>
        </p:txBody>
      </p:sp>
      <p:pic>
        <p:nvPicPr>
          <p:cNvPr id="19" name="Obraz 1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67265" y="9787180"/>
            <a:ext cx="3353481" cy="3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7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claim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 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7" y="354005"/>
            <a:ext cx="1988345" cy="1988345"/>
          </a:xfrm>
          <a:prstGeom prst="rect">
            <a:avLst/>
          </a:prstGeom>
        </p:spPr>
      </p:pic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532210" y="379476"/>
            <a:ext cx="17223583" cy="77569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lang="pl-PL" sz="1964" smtClean="0">
                <a:effectLst/>
              </a:defRPr>
            </a:lvl1pPr>
          </a:lstStyle>
          <a:p>
            <a:endParaRPr lang="pl-PL" sz="13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123642" y="125965"/>
            <a:ext cx="18040739" cy="988957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4" name="Rettangolo 13"/>
          <p:cNvSpPr/>
          <p:nvPr userDrawn="1"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51521" y="9795609"/>
            <a:ext cx="3353481" cy="3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 for power point">
    <p:bg>
      <p:bgPr>
        <a:solidFill>
          <a:srgbClr val="91C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angolo isoscele 17"/>
          <p:cNvSpPr/>
          <p:nvPr userDrawn="1"/>
        </p:nvSpPr>
        <p:spPr>
          <a:xfrm>
            <a:off x="1" y="6131590"/>
            <a:ext cx="18288000" cy="4155414"/>
          </a:xfrm>
          <a:prstGeom prst="triangle">
            <a:avLst>
              <a:gd name="adj" fmla="val 496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64" y="5228746"/>
            <a:ext cx="2505270" cy="2505270"/>
          </a:xfrm>
          <a:prstGeom prst="rect">
            <a:avLst/>
          </a:prstGeom>
        </p:spPr>
      </p:pic>
      <p:sp>
        <p:nvSpPr>
          <p:cNvPr id="20" name="Sottotitolo 2"/>
          <p:cNvSpPr txBox="1">
            <a:spLocks/>
          </p:cNvSpPr>
          <p:nvPr userDrawn="1"/>
        </p:nvSpPr>
        <p:spPr>
          <a:xfrm>
            <a:off x="2285998" y="8951775"/>
            <a:ext cx="13716000" cy="682900"/>
          </a:xfrm>
          <a:prstGeom prst="rect">
            <a:avLst/>
          </a:prstGeom>
        </p:spPr>
        <p:txBody>
          <a:bodyPr vert="horz" lIns="112222" tIns="56111" rIns="112222" bIns="5611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Amatic SC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Dept. of Legal, Language, Translation and Interpreting Studies, Section of in Modern Languages for Interpreters and Translators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University of Trieste, Via </a:t>
            </a:r>
            <a:r>
              <a:rPr lang="en-US" sz="736" dirty="0" err="1">
                <a:latin typeface="+mn-lt"/>
              </a:rPr>
              <a:t>Filzi</a:t>
            </a:r>
            <a:r>
              <a:rPr lang="en-US" sz="736" dirty="0">
                <a:latin typeface="+mn-lt"/>
              </a:rPr>
              <a:t>, 14 - 34144 Trieste, Italy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Project </a:t>
            </a:r>
            <a:r>
              <a:rPr lang="en-US" sz="736" dirty="0" err="1">
                <a:latin typeface="+mn-lt"/>
              </a:rPr>
              <a:t>numberStudies</a:t>
            </a:r>
            <a:r>
              <a:rPr lang="en-US" sz="736" dirty="0">
                <a:latin typeface="+mn-lt"/>
              </a:rPr>
              <a:t>: 2016-1-IT02-KA203-024311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www.adlabproject.eu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FUNDED BY THE ERASMUS + PROGRAMME OF THE EUROPEAN UNION</a:t>
            </a:r>
          </a:p>
          <a:p>
            <a:pPr>
              <a:lnSpc>
                <a:spcPct val="50000"/>
              </a:lnSpc>
            </a:pPr>
            <a:endParaRPr lang="en-US" sz="982" dirty="0">
              <a:latin typeface="+mn-lt"/>
            </a:endParaRPr>
          </a:p>
          <a:p>
            <a:pPr>
              <a:lnSpc>
                <a:spcPct val="50000"/>
              </a:lnSpc>
            </a:pPr>
            <a:endParaRPr lang="it-IT" sz="4909" dirty="0">
              <a:latin typeface="+mn-lt"/>
            </a:endParaRPr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64" y="9690834"/>
            <a:ext cx="815678" cy="540000"/>
          </a:xfrm>
          <a:prstGeom prst="rect">
            <a:avLst/>
          </a:prstGeom>
        </p:spPr>
      </p:pic>
      <p:sp>
        <p:nvSpPr>
          <p:cNvPr id="24" name="Titolo 23"/>
          <p:cNvSpPr>
            <a:spLocks noGrp="1"/>
          </p:cNvSpPr>
          <p:nvPr>
            <p:ph type="title" hasCustomPrompt="1"/>
          </p:nvPr>
        </p:nvSpPr>
        <p:spPr>
          <a:xfrm>
            <a:off x="1025381" y="647379"/>
            <a:ext cx="16166236" cy="1135047"/>
          </a:xfrm>
          <a:prstGeom prst="rect">
            <a:avLst/>
          </a:prstGeom>
        </p:spPr>
        <p:txBody>
          <a:bodyPr/>
          <a:lstStyle>
            <a:lvl1pPr algn="ctr">
              <a:defRPr sz="6136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pl-PL" dirty="0" err="1" smtClean="0"/>
              <a:t>Title</a:t>
            </a:r>
            <a:r>
              <a:rPr lang="pl-PL" dirty="0" smtClean="0"/>
              <a:t> of te </a:t>
            </a:r>
            <a:r>
              <a:rPr lang="pl-PL" dirty="0" err="1" smtClean="0"/>
              <a:t>presentation</a:t>
            </a:r>
            <a:endParaRPr lang="it-IT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7" y="2115738"/>
            <a:ext cx="13715999" cy="1702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82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smtClean="0"/>
              <a:t>Module numer</a:t>
            </a:r>
          </a:p>
          <a:p>
            <a:pPr lvl="0"/>
            <a:r>
              <a:rPr lang="pl-PL" dirty="0" smtClean="0"/>
              <a:t>Unit </a:t>
            </a:r>
            <a:r>
              <a:rPr lang="pl-PL" dirty="0" err="1" smtClean="0"/>
              <a:t>number</a:t>
            </a:r>
            <a:endParaRPr lang="pl-PL" dirty="0" smtClean="0"/>
          </a:p>
          <a:p>
            <a:pPr lvl="0"/>
            <a:endParaRPr lang="it-IT" dirty="0"/>
          </a:p>
        </p:txBody>
      </p:sp>
      <p:sp>
        <p:nvSpPr>
          <p:cNvPr id="27" name="Rettangolo 26"/>
          <p:cNvSpPr/>
          <p:nvPr userDrawn="1"/>
        </p:nvSpPr>
        <p:spPr>
          <a:xfrm>
            <a:off x="123642" y="125968"/>
            <a:ext cx="18040739" cy="10161036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28" name="Rettangolo 27"/>
          <p:cNvSpPr/>
          <p:nvPr userDrawn="1"/>
        </p:nvSpPr>
        <p:spPr>
          <a:xfrm>
            <a:off x="217169" y="201149"/>
            <a:ext cx="17853660" cy="1008585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0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7" y="4151973"/>
            <a:ext cx="13715999" cy="67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45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err="1" smtClean="0"/>
              <a:t>Author’s</a:t>
            </a:r>
            <a:r>
              <a:rPr lang="pl-PL" dirty="0" smtClean="0"/>
              <a:t> </a:t>
            </a:r>
            <a:r>
              <a:rPr lang="pl-PL" dirty="0" err="1" smtClean="0"/>
              <a:t>first</a:t>
            </a:r>
            <a:r>
              <a:rPr lang="pl-PL" dirty="0" smtClean="0"/>
              <a:t> and </a:t>
            </a:r>
            <a:r>
              <a:rPr lang="pl-PL" dirty="0" err="1" smtClean="0"/>
              <a:t>last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it-IT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419" y="7873811"/>
            <a:ext cx="2601158" cy="9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6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itolo 1"/>
          <p:cNvSpPr>
            <a:spLocks noGrp="1"/>
          </p:cNvSpPr>
          <p:nvPr>
            <p:ph type="title" hasCustomPrompt="1"/>
          </p:nvPr>
        </p:nvSpPr>
        <p:spPr>
          <a:xfrm>
            <a:off x="2727003" y="499192"/>
            <a:ext cx="14786904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b="1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modify</a:t>
            </a:r>
            <a:endParaRPr lang="it-IT" dirty="0"/>
          </a:p>
        </p:txBody>
      </p:sp>
      <p:pic>
        <p:nvPicPr>
          <p:cNvPr id="7" name="Immagine 6" descr=" 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7" y="354005"/>
            <a:ext cx="1988345" cy="1988345"/>
          </a:xfrm>
          <a:prstGeom prst="rect">
            <a:avLst/>
          </a:prstGeom>
        </p:spPr>
      </p:pic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532210" y="3131811"/>
            <a:ext cx="17223583" cy="483146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modify</a:t>
            </a:r>
            <a:endParaRPr lang="pl-PL" dirty="0" smtClean="0"/>
          </a:p>
          <a:p>
            <a:pPr lvl="0"/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123642" y="125965"/>
            <a:ext cx="18040739" cy="988957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4" name="Rettangolo 13"/>
          <p:cNvSpPr/>
          <p:nvPr userDrawn="1"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10456070" y="10013158"/>
            <a:ext cx="1371600" cy="137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" dirty="0"/>
          </a:p>
        </p:txBody>
      </p:sp>
      <p:pic>
        <p:nvPicPr>
          <p:cNvPr id="19" name="Obraz 1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67265" y="9787180"/>
            <a:ext cx="3353481" cy="3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5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claim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 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7" y="354005"/>
            <a:ext cx="1988345" cy="1988345"/>
          </a:xfrm>
          <a:prstGeom prst="rect">
            <a:avLst/>
          </a:prstGeom>
        </p:spPr>
      </p:pic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532210" y="379476"/>
            <a:ext cx="17223583" cy="77569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lang="pl-PL" sz="1964" smtClean="0">
                <a:effectLst/>
              </a:defRPr>
            </a:lvl1pPr>
          </a:lstStyle>
          <a:p>
            <a:endParaRPr lang="pl-PL" sz="13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123642" y="125965"/>
            <a:ext cx="18040739" cy="988957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4" name="Rettangolo 13"/>
          <p:cNvSpPr/>
          <p:nvPr userDrawn="1"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51521" y="9795609"/>
            <a:ext cx="3353481" cy="3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0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slide for video">
    <p:bg>
      <p:bgPr>
        <a:solidFill>
          <a:srgbClr val="91C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angolo isoscele 17"/>
          <p:cNvSpPr/>
          <p:nvPr userDrawn="1"/>
        </p:nvSpPr>
        <p:spPr>
          <a:xfrm>
            <a:off x="2" y="6131588"/>
            <a:ext cx="18288000" cy="4155414"/>
          </a:xfrm>
          <a:prstGeom prst="triangle">
            <a:avLst>
              <a:gd name="adj" fmla="val 496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050"/>
          </a:p>
        </p:txBody>
      </p:sp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64" y="5228743"/>
            <a:ext cx="2505270" cy="2505270"/>
          </a:xfrm>
          <a:prstGeom prst="rect">
            <a:avLst/>
          </a:prstGeom>
        </p:spPr>
      </p:pic>
      <p:sp>
        <p:nvSpPr>
          <p:cNvPr id="20" name="Sottotitolo 2"/>
          <p:cNvSpPr txBox="1">
            <a:spLocks/>
          </p:cNvSpPr>
          <p:nvPr userDrawn="1"/>
        </p:nvSpPr>
        <p:spPr>
          <a:xfrm>
            <a:off x="2285997" y="8951767"/>
            <a:ext cx="13716000" cy="682901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Amatic SC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0"/>
              </a:lnSpc>
              <a:spcBef>
                <a:spcPts val="1050"/>
              </a:spcBef>
            </a:pPr>
            <a:r>
              <a:rPr lang="en-US" sz="900" dirty="0">
                <a:latin typeface="+mn-lt"/>
              </a:rPr>
              <a:t>Dept. of Legal, Language, Translation and Interpreting Studies, Section of in Modern Languages for Interpreters and Translators</a:t>
            </a:r>
          </a:p>
          <a:p>
            <a:pPr>
              <a:lnSpc>
                <a:spcPct val="0"/>
              </a:lnSpc>
              <a:spcBef>
                <a:spcPts val="1050"/>
              </a:spcBef>
            </a:pPr>
            <a:r>
              <a:rPr lang="en-US" sz="900" dirty="0">
                <a:latin typeface="+mn-lt"/>
              </a:rPr>
              <a:t>University of Trieste, Via </a:t>
            </a:r>
            <a:r>
              <a:rPr lang="en-US" sz="900" dirty="0" err="1">
                <a:latin typeface="+mn-lt"/>
              </a:rPr>
              <a:t>Filzi</a:t>
            </a:r>
            <a:r>
              <a:rPr lang="en-US" sz="900" dirty="0">
                <a:latin typeface="+mn-lt"/>
              </a:rPr>
              <a:t>, 14 - 34144 Trieste, Italy</a:t>
            </a:r>
          </a:p>
          <a:p>
            <a:pPr>
              <a:lnSpc>
                <a:spcPct val="0"/>
              </a:lnSpc>
              <a:spcBef>
                <a:spcPts val="1050"/>
              </a:spcBef>
            </a:pPr>
            <a:r>
              <a:rPr lang="en-US" sz="900" dirty="0">
                <a:latin typeface="+mn-lt"/>
              </a:rPr>
              <a:t>Project </a:t>
            </a:r>
            <a:r>
              <a:rPr lang="en-US" sz="900" dirty="0" err="1">
                <a:latin typeface="+mn-lt"/>
              </a:rPr>
              <a:t>numberStudies</a:t>
            </a:r>
            <a:r>
              <a:rPr lang="en-US" sz="900" dirty="0">
                <a:latin typeface="+mn-lt"/>
              </a:rPr>
              <a:t>: 2016-1-IT02-KA203-024311</a:t>
            </a:r>
          </a:p>
          <a:p>
            <a:pPr>
              <a:lnSpc>
                <a:spcPct val="0"/>
              </a:lnSpc>
              <a:spcBef>
                <a:spcPts val="1050"/>
              </a:spcBef>
            </a:pPr>
            <a:r>
              <a:rPr lang="en-US" sz="9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www.adlabproject.eu</a:t>
            </a:r>
          </a:p>
          <a:p>
            <a:pPr>
              <a:lnSpc>
                <a:spcPct val="0"/>
              </a:lnSpc>
              <a:spcBef>
                <a:spcPts val="1050"/>
              </a:spcBef>
            </a:pPr>
            <a:r>
              <a:rPr lang="en-US" sz="900" dirty="0">
                <a:latin typeface="+mn-lt"/>
              </a:rPr>
              <a:t>FUNDED BY THE ERASMUS + PROGRAMME OF THE EUROPEAN UNION</a:t>
            </a:r>
          </a:p>
          <a:p>
            <a:pPr>
              <a:lnSpc>
                <a:spcPct val="50000"/>
              </a:lnSpc>
            </a:pPr>
            <a:endParaRPr lang="en-US" sz="1200" dirty="0">
              <a:latin typeface="+mn-lt"/>
            </a:endParaRPr>
          </a:p>
          <a:p>
            <a:pPr>
              <a:lnSpc>
                <a:spcPct val="50000"/>
              </a:lnSpc>
            </a:pPr>
            <a:endParaRPr lang="it-IT" sz="6000" dirty="0">
              <a:latin typeface="+mn-lt"/>
            </a:endParaRPr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60" y="9690834"/>
            <a:ext cx="815678" cy="540000"/>
          </a:xfrm>
          <a:prstGeom prst="rect">
            <a:avLst/>
          </a:prstGeom>
        </p:spPr>
      </p:pic>
      <p:sp>
        <p:nvSpPr>
          <p:cNvPr id="24" name="Titolo 23"/>
          <p:cNvSpPr>
            <a:spLocks noGrp="1"/>
          </p:cNvSpPr>
          <p:nvPr>
            <p:ph type="title" hasCustomPrompt="1"/>
          </p:nvPr>
        </p:nvSpPr>
        <p:spPr>
          <a:xfrm>
            <a:off x="1025372" y="647379"/>
            <a:ext cx="16672263" cy="1135047"/>
          </a:xfrm>
          <a:prstGeom prst="rect">
            <a:avLst/>
          </a:prstGeom>
        </p:spPr>
        <p:txBody>
          <a:bodyPr/>
          <a:lstStyle>
            <a:lvl1pPr algn="ctr">
              <a:defRPr sz="7500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pl-PL" dirty="0" err="1"/>
              <a:t>Title</a:t>
            </a:r>
            <a:r>
              <a:rPr lang="pl-PL" dirty="0"/>
              <a:t> of the unit</a:t>
            </a:r>
            <a:endParaRPr lang="it-IT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2405846" y="1890418"/>
            <a:ext cx="13715999" cy="1495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/>
              <a:t>Module numer</a:t>
            </a:r>
          </a:p>
          <a:p>
            <a:pPr lvl="0"/>
            <a:r>
              <a:rPr lang="pl-PL" dirty="0"/>
              <a:t>Unit </a:t>
            </a:r>
            <a:r>
              <a:rPr lang="pl-PL" dirty="0" err="1"/>
              <a:t>number</a:t>
            </a:r>
            <a:endParaRPr lang="pl-PL" dirty="0"/>
          </a:p>
          <a:p>
            <a:pPr lvl="0"/>
            <a:endParaRPr lang="it-IT" dirty="0"/>
          </a:p>
        </p:txBody>
      </p:sp>
      <p:sp>
        <p:nvSpPr>
          <p:cNvPr id="27" name="Rettangolo 26"/>
          <p:cNvSpPr/>
          <p:nvPr userDrawn="1"/>
        </p:nvSpPr>
        <p:spPr>
          <a:xfrm>
            <a:off x="123631" y="125965"/>
            <a:ext cx="18040739" cy="10161036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4050"/>
          </a:p>
        </p:txBody>
      </p:sp>
      <p:sp>
        <p:nvSpPr>
          <p:cNvPr id="28" name="Rettangolo 27"/>
          <p:cNvSpPr/>
          <p:nvPr userDrawn="1"/>
        </p:nvSpPr>
        <p:spPr>
          <a:xfrm>
            <a:off x="217169" y="201148"/>
            <a:ext cx="17853660" cy="1008585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4050"/>
          </a:p>
        </p:txBody>
      </p:sp>
      <p:sp>
        <p:nvSpPr>
          <p:cNvPr id="10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2503504" y="3705293"/>
            <a:ext cx="13715999" cy="6774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err="1"/>
              <a:t>presenter’s</a:t>
            </a:r>
            <a:r>
              <a:rPr lang="pl-PL" dirty="0"/>
              <a:t> </a:t>
            </a:r>
            <a:r>
              <a:rPr lang="pl-PL" dirty="0" err="1"/>
              <a:t>first</a:t>
            </a:r>
            <a:r>
              <a:rPr lang="pl-PL" dirty="0"/>
              <a:t> and </a:t>
            </a:r>
            <a:r>
              <a:rPr lang="pl-PL" dirty="0" err="1"/>
              <a:t>last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it-IT" dirty="0"/>
          </a:p>
        </p:txBody>
      </p:sp>
      <p:sp>
        <p:nvSpPr>
          <p:cNvPr id="11" name="Segnaposto testo 25"/>
          <p:cNvSpPr>
            <a:spLocks noGrp="1"/>
          </p:cNvSpPr>
          <p:nvPr>
            <p:ph type="body" sz="quarter" idx="12" hasCustomPrompt="1"/>
          </p:nvPr>
        </p:nvSpPr>
        <p:spPr>
          <a:xfrm>
            <a:off x="2405846" y="4498127"/>
            <a:ext cx="13715999" cy="67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0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err="1"/>
              <a:t>presenter’s</a:t>
            </a:r>
            <a:r>
              <a:rPr lang="pl-PL" dirty="0"/>
              <a:t> </a:t>
            </a:r>
            <a:r>
              <a:rPr lang="pl-PL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377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Outro slide for video">
    <p:bg>
      <p:bgPr>
        <a:solidFill>
          <a:srgbClr val="91C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angolo isoscele 17"/>
          <p:cNvSpPr/>
          <p:nvPr userDrawn="1"/>
        </p:nvSpPr>
        <p:spPr>
          <a:xfrm>
            <a:off x="2" y="6131588"/>
            <a:ext cx="18288000" cy="4155414"/>
          </a:xfrm>
          <a:prstGeom prst="triangle">
            <a:avLst>
              <a:gd name="adj" fmla="val 496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4050"/>
              <a:t>Edited by: editor’s first and last name</a:t>
            </a:r>
            <a:endParaRPr lang="pl-PL" sz="4050" dirty="0"/>
          </a:p>
        </p:txBody>
      </p:sp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64" y="5228743"/>
            <a:ext cx="2505270" cy="2505270"/>
          </a:xfrm>
          <a:prstGeom prst="rect">
            <a:avLst/>
          </a:prstGeom>
        </p:spPr>
      </p:pic>
      <p:sp>
        <p:nvSpPr>
          <p:cNvPr id="20" name="Sottotitolo 2"/>
          <p:cNvSpPr txBox="1">
            <a:spLocks/>
          </p:cNvSpPr>
          <p:nvPr userDrawn="1"/>
        </p:nvSpPr>
        <p:spPr>
          <a:xfrm>
            <a:off x="2285997" y="8951767"/>
            <a:ext cx="13716000" cy="682901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Amatic SC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0"/>
              </a:lnSpc>
              <a:spcBef>
                <a:spcPts val="1050"/>
              </a:spcBef>
            </a:pPr>
            <a:r>
              <a:rPr lang="en-US" sz="900" dirty="0">
                <a:latin typeface="+mn-lt"/>
              </a:rPr>
              <a:t>Dept. of Legal, Language, Translation and Interpreting Studies, Section of in Modern Languages for Interpreters and Translators</a:t>
            </a:r>
          </a:p>
          <a:p>
            <a:pPr>
              <a:lnSpc>
                <a:spcPct val="0"/>
              </a:lnSpc>
              <a:spcBef>
                <a:spcPts val="1050"/>
              </a:spcBef>
            </a:pPr>
            <a:r>
              <a:rPr lang="en-US" sz="900" dirty="0">
                <a:latin typeface="+mn-lt"/>
              </a:rPr>
              <a:t>University of Trieste, Via </a:t>
            </a:r>
            <a:r>
              <a:rPr lang="en-US" sz="900" dirty="0" err="1">
                <a:latin typeface="+mn-lt"/>
              </a:rPr>
              <a:t>Filzi</a:t>
            </a:r>
            <a:r>
              <a:rPr lang="en-US" sz="900" dirty="0">
                <a:latin typeface="+mn-lt"/>
              </a:rPr>
              <a:t>, 14 - 34144 Trieste, Italy</a:t>
            </a:r>
          </a:p>
          <a:p>
            <a:pPr>
              <a:lnSpc>
                <a:spcPct val="0"/>
              </a:lnSpc>
              <a:spcBef>
                <a:spcPts val="1050"/>
              </a:spcBef>
            </a:pPr>
            <a:r>
              <a:rPr lang="en-US" sz="900" dirty="0">
                <a:latin typeface="+mn-lt"/>
              </a:rPr>
              <a:t>Project </a:t>
            </a:r>
            <a:r>
              <a:rPr lang="en-US" sz="900" dirty="0" err="1">
                <a:latin typeface="+mn-lt"/>
              </a:rPr>
              <a:t>numberStudies</a:t>
            </a:r>
            <a:r>
              <a:rPr lang="en-US" sz="900" dirty="0">
                <a:latin typeface="+mn-lt"/>
              </a:rPr>
              <a:t>: 2016-1-IT02-KA203-024311</a:t>
            </a:r>
          </a:p>
          <a:p>
            <a:pPr>
              <a:lnSpc>
                <a:spcPct val="0"/>
              </a:lnSpc>
              <a:spcBef>
                <a:spcPts val="1050"/>
              </a:spcBef>
            </a:pPr>
            <a:r>
              <a:rPr lang="en-US" sz="9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www.adlabproject.eu</a:t>
            </a:r>
          </a:p>
          <a:p>
            <a:pPr>
              <a:lnSpc>
                <a:spcPct val="0"/>
              </a:lnSpc>
              <a:spcBef>
                <a:spcPts val="1050"/>
              </a:spcBef>
            </a:pPr>
            <a:r>
              <a:rPr lang="en-US" sz="900" dirty="0">
                <a:latin typeface="+mn-lt"/>
              </a:rPr>
              <a:t>FUNDED BY THE ERASMUS + PROGRAMME OF THE EUROPEAN UNION</a:t>
            </a:r>
          </a:p>
          <a:p>
            <a:pPr>
              <a:lnSpc>
                <a:spcPct val="50000"/>
              </a:lnSpc>
            </a:pPr>
            <a:endParaRPr lang="en-US" sz="1200" dirty="0">
              <a:latin typeface="+mn-lt"/>
            </a:endParaRPr>
          </a:p>
          <a:p>
            <a:pPr>
              <a:lnSpc>
                <a:spcPct val="50000"/>
              </a:lnSpc>
            </a:pPr>
            <a:endParaRPr lang="it-IT" sz="6000" dirty="0">
              <a:latin typeface="+mn-lt"/>
            </a:endParaRPr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60" y="9690834"/>
            <a:ext cx="815678" cy="540000"/>
          </a:xfrm>
          <a:prstGeom prst="rect">
            <a:avLst/>
          </a:prstGeom>
        </p:spPr>
      </p:pic>
      <p:sp>
        <p:nvSpPr>
          <p:cNvPr id="24" name="Titolo 23"/>
          <p:cNvSpPr>
            <a:spLocks noGrp="1"/>
          </p:cNvSpPr>
          <p:nvPr>
            <p:ph type="title" hasCustomPrompt="1"/>
          </p:nvPr>
        </p:nvSpPr>
        <p:spPr>
          <a:xfrm>
            <a:off x="1025372" y="647379"/>
            <a:ext cx="16166237" cy="1135047"/>
          </a:xfrm>
          <a:prstGeom prst="rect">
            <a:avLst/>
          </a:prstGeom>
        </p:spPr>
        <p:txBody>
          <a:bodyPr/>
          <a:lstStyle>
            <a:lvl1pPr algn="ctr">
              <a:defRPr sz="7500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pl-PL" dirty="0" err="1"/>
              <a:t>Title</a:t>
            </a:r>
            <a:r>
              <a:rPr lang="pl-PL" dirty="0"/>
              <a:t> of the unit</a:t>
            </a:r>
            <a:endParaRPr lang="it-IT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2285996" y="1804041"/>
            <a:ext cx="13715999" cy="1702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/>
              <a:t>Module x</a:t>
            </a:r>
          </a:p>
          <a:p>
            <a:pPr lvl="0"/>
            <a:r>
              <a:rPr lang="pl-PL" dirty="0"/>
              <a:t>Unit x</a:t>
            </a:r>
            <a:endParaRPr lang="it-IT" dirty="0"/>
          </a:p>
        </p:txBody>
      </p:sp>
      <p:sp>
        <p:nvSpPr>
          <p:cNvPr id="27" name="Rettangolo 26"/>
          <p:cNvSpPr/>
          <p:nvPr userDrawn="1"/>
        </p:nvSpPr>
        <p:spPr>
          <a:xfrm>
            <a:off x="123631" y="125965"/>
            <a:ext cx="18040739" cy="10161036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4050"/>
          </a:p>
        </p:txBody>
      </p:sp>
      <p:sp>
        <p:nvSpPr>
          <p:cNvPr id="28" name="Rettangolo 27"/>
          <p:cNvSpPr/>
          <p:nvPr userDrawn="1"/>
        </p:nvSpPr>
        <p:spPr>
          <a:xfrm>
            <a:off x="217169" y="201148"/>
            <a:ext cx="17853660" cy="1008585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4050"/>
          </a:p>
        </p:txBody>
      </p:sp>
      <p:sp>
        <p:nvSpPr>
          <p:cNvPr id="10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2192456" y="3410846"/>
            <a:ext cx="13715999" cy="674450"/>
          </a:xfrm>
          <a:prstGeom prst="rect">
            <a:avLst/>
          </a:prstGeom>
        </p:spPr>
        <p:txBody>
          <a:bodyPr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err="1"/>
              <a:t>Prepared</a:t>
            </a:r>
            <a:r>
              <a:rPr lang="pl-PL" dirty="0"/>
              <a:t> by: </a:t>
            </a:r>
            <a:r>
              <a:rPr lang="pl-PL" dirty="0" err="1"/>
              <a:t>Author’s</a:t>
            </a:r>
            <a:r>
              <a:rPr lang="pl-PL" dirty="0"/>
              <a:t> </a:t>
            </a:r>
            <a:r>
              <a:rPr lang="pl-PL" dirty="0" err="1"/>
              <a:t>first</a:t>
            </a:r>
            <a:r>
              <a:rPr lang="pl-PL" dirty="0"/>
              <a:t> and </a:t>
            </a:r>
            <a:r>
              <a:rPr lang="pl-PL" dirty="0" err="1"/>
              <a:t>last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  <a:p>
            <a:pPr lvl="0"/>
            <a:endParaRPr lang="it-IT" dirty="0"/>
          </a:p>
        </p:txBody>
      </p:sp>
      <p:sp>
        <p:nvSpPr>
          <p:cNvPr id="12" name="Segnaposto testo 25"/>
          <p:cNvSpPr>
            <a:spLocks noGrp="1"/>
          </p:cNvSpPr>
          <p:nvPr>
            <p:ph type="body" sz="quarter" idx="12" hasCustomPrompt="1"/>
          </p:nvPr>
        </p:nvSpPr>
        <p:spPr>
          <a:xfrm>
            <a:off x="2250490" y="4760015"/>
            <a:ext cx="13715999" cy="67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err="1"/>
              <a:t>Authors</a:t>
            </a:r>
            <a:r>
              <a:rPr lang="pl-PL" dirty="0"/>
              <a:t>’ </a:t>
            </a:r>
            <a:r>
              <a:rPr lang="pl-PL" dirty="0" err="1"/>
              <a:t>affiliation</a:t>
            </a:r>
            <a:endParaRPr lang="it-IT" dirty="0"/>
          </a:p>
        </p:txBody>
      </p:sp>
      <p:sp>
        <p:nvSpPr>
          <p:cNvPr id="13" name="Segnaposto testo 25"/>
          <p:cNvSpPr>
            <a:spLocks noGrp="1"/>
          </p:cNvSpPr>
          <p:nvPr>
            <p:ph type="body" sz="quarter" idx="13" hasCustomPrompt="1"/>
          </p:nvPr>
        </p:nvSpPr>
        <p:spPr>
          <a:xfrm>
            <a:off x="2192456" y="4050262"/>
            <a:ext cx="13715999" cy="674450"/>
          </a:xfrm>
          <a:prstGeom prst="rect">
            <a:avLst/>
          </a:prstGeom>
        </p:spPr>
        <p:txBody>
          <a:bodyPr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err="1"/>
              <a:t>edited</a:t>
            </a:r>
            <a:r>
              <a:rPr lang="pl-PL" dirty="0"/>
              <a:t> by: </a:t>
            </a:r>
            <a:r>
              <a:rPr lang="pl-PL" dirty="0" err="1"/>
              <a:t>editor’s</a:t>
            </a:r>
            <a:r>
              <a:rPr lang="pl-PL" dirty="0"/>
              <a:t> </a:t>
            </a:r>
            <a:r>
              <a:rPr lang="pl-PL" dirty="0" err="1"/>
              <a:t>first</a:t>
            </a:r>
            <a:r>
              <a:rPr lang="pl-PL" dirty="0"/>
              <a:t> and </a:t>
            </a:r>
            <a:r>
              <a:rPr lang="pl-PL" dirty="0" err="1"/>
              <a:t>last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328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sclaim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 " title=" 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7" y="354005"/>
            <a:ext cx="1988345" cy="1988345"/>
          </a:xfrm>
          <a:prstGeom prst="rect">
            <a:avLst/>
          </a:prstGeom>
        </p:spPr>
      </p:pic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532210" y="379476"/>
            <a:ext cx="17223583" cy="77569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lang="pl-PL" sz="1964" smtClean="0">
                <a:effectLst/>
              </a:defRPr>
            </a:lvl1pPr>
          </a:lstStyle>
          <a:p>
            <a:endParaRPr lang="pl-PL" sz="13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123642" y="125965"/>
            <a:ext cx="18040739" cy="988957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4" name="Rettangolo 13"/>
          <p:cNvSpPr/>
          <p:nvPr userDrawn="1"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51521" y="9795609"/>
            <a:ext cx="3353481" cy="3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2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sclaim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 " title=" 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7" y="354005"/>
            <a:ext cx="1988345" cy="1988345"/>
          </a:xfrm>
          <a:prstGeom prst="rect">
            <a:avLst/>
          </a:prstGeom>
        </p:spPr>
      </p:pic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532210" y="379476"/>
            <a:ext cx="17223583" cy="77569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lang="pl-PL" sz="1964" smtClean="0">
                <a:effectLst/>
              </a:defRPr>
            </a:lvl1pPr>
          </a:lstStyle>
          <a:p>
            <a:endParaRPr lang="pl-PL" sz="13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123642" y="125965"/>
            <a:ext cx="18040739" cy="988957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4" name="Rettangolo 13"/>
          <p:cNvSpPr/>
          <p:nvPr userDrawn="1"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51521" y="9795609"/>
            <a:ext cx="3353481" cy="3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6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or power point">
    <p:bg>
      <p:bgPr>
        <a:solidFill>
          <a:srgbClr val="91C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angolo isoscele 17"/>
          <p:cNvSpPr/>
          <p:nvPr userDrawn="1"/>
        </p:nvSpPr>
        <p:spPr>
          <a:xfrm>
            <a:off x="1" y="6131590"/>
            <a:ext cx="18288000" cy="4155414"/>
          </a:xfrm>
          <a:prstGeom prst="triangle">
            <a:avLst>
              <a:gd name="adj" fmla="val 496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64" y="5228746"/>
            <a:ext cx="2505270" cy="2505270"/>
          </a:xfrm>
          <a:prstGeom prst="rect">
            <a:avLst/>
          </a:prstGeom>
        </p:spPr>
      </p:pic>
      <p:sp>
        <p:nvSpPr>
          <p:cNvPr id="20" name="Sottotitolo 2"/>
          <p:cNvSpPr txBox="1">
            <a:spLocks/>
          </p:cNvSpPr>
          <p:nvPr userDrawn="1"/>
        </p:nvSpPr>
        <p:spPr>
          <a:xfrm>
            <a:off x="2285998" y="8951775"/>
            <a:ext cx="13716000" cy="682900"/>
          </a:xfrm>
          <a:prstGeom prst="rect">
            <a:avLst/>
          </a:prstGeom>
        </p:spPr>
        <p:txBody>
          <a:bodyPr vert="horz" lIns="112222" tIns="56111" rIns="112222" bIns="5611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Amatic SC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Dept. of Legal, Language, Translation and Interpreting Studies, Section of in Modern Languages for Interpreters and Translators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University of Trieste, Via </a:t>
            </a:r>
            <a:r>
              <a:rPr lang="en-US" sz="736" dirty="0" err="1">
                <a:latin typeface="+mn-lt"/>
              </a:rPr>
              <a:t>Filzi</a:t>
            </a:r>
            <a:r>
              <a:rPr lang="en-US" sz="736" dirty="0">
                <a:latin typeface="+mn-lt"/>
              </a:rPr>
              <a:t>, 14 - 34144 Trieste, Italy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Project </a:t>
            </a:r>
            <a:r>
              <a:rPr lang="en-US" sz="736" dirty="0" err="1">
                <a:latin typeface="+mn-lt"/>
              </a:rPr>
              <a:t>numberStudies</a:t>
            </a:r>
            <a:r>
              <a:rPr lang="en-US" sz="736" dirty="0">
                <a:latin typeface="+mn-lt"/>
              </a:rPr>
              <a:t>: 2016-1-IT02-KA203-024311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www.adlabproject.eu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FUNDED BY THE ERASMUS + PROGRAMME OF THE EUROPEAN UNION</a:t>
            </a:r>
          </a:p>
          <a:p>
            <a:pPr>
              <a:lnSpc>
                <a:spcPct val="50000"/>
              </a:lnSpc>
            </a:pPr>
            <a:endParaRPr lang="en-US" sz="982" dirty="0">
              <a:latin typeface="+mn-lt"/>
            </a:endParaRPr>
          </a:p>
          <a:p>
            <a:pPr>
              <a:lnSpc>
                <a:spcPct val="50000"/>
              </a:lnSpc>
            </a:pPr>
            <a:endParaRPr lang="it-IT" sz="4909" dirty="0">
              <a:latin typeface="+mn-lt"/>
            </a:endParaRPr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64" y="9690834"/>
            <a:ext cx="815678" cy="540000"/>
          </a:xfrm>
          <a:prstGeom prst="rect">
            <a:avLst/>
          </a:prstGeom>
        </p:spPr>
      </p:pic>
      <p:sp>
        <p:nvSpPr>
          <p:cNvPr id="24" name="Titolo 23"/>
          <p:cNvSpPr>
            <a:spLocks noGrp="1"/>
          </p:cNvSpPr>
          <p:nvPr>
            <p:ph type="title" hasCustomPrompt="1"/>
          </p:nvPr>
        </p:nvSpPr>
        <p:spPr>
          <a:xfrm>
            <a:off x="1025381" y="647379"/>
            <a:ext cx="16166236" cy="1135047"/>
          </a:xfrm>
          <a:prstGeom prst="rect">
            <a:avLst/>
          </a:prstGeom>
        </p:spPr>
        <p:txBody>
          <a:bodyPr/>
          <a:lstStyle>
            <a:lvl1pPr algn="ctr">
              <a:defRPr sz="6136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pl-PL" dirty="0" err="1" smtClean="0"/>
              <a:t>Title</a:t>
            </a:r>
            <a:r>
              <a:rPr lang="pl-PL" dirty="0" smtClean="0"/>
              <a:t> of te </a:t>
            </a:r>
            <a:r>
              <a:rPr lang="pl-PL" dirty="0" err="1" smtClean="0"/>
              <a:t>presentation</a:t>
            </a:r>
            <a:endParaRPr lang="it-IT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7" y="2115738"/>
            <a:ext cx="13715999" cy="1702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82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smtClean="0"/>
              <a:t>Module numer</a:t>
            </a:r>
          </a:p>
          <a:p>
            <a:pPr lvl="0"/>
            <a:r>
              <a:rPr lang="pl-PL" dirty="0" smtClean="0"/>
              <a:t>Unit </a:t>
            </a:r>
            <a:r>
              <a:rPr lang="pl-PL" dirty="0" err="1" smtClean="0"/>
              <a:t>number</a:t>
            </a:r>
            <a:endParaRPr lang="pl-PL" dirty="0" smtClean="0"/>
          </a:p>
          <a:p>
            <a:pPr lvl="0"/>
            <a:endParaRPr lang="it-IT" dirty="0"/>
          </a:p>
        </p:txBody>
      </p:sp>
      <p:sp>
        <p:nvSpPr>
          <p:cNvPr id="27" name="Rettangolo 26"/>
          <p:cNvSpPr/>
          <p:nvPr userDrawn="1"/>
        </p:nvSpPr>
        <p:spPr>
          <a:xfrm>
            <a:off x="123642" y="125968"/>
            <a:ext cx="18040739" cy="10161036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28" name="Rettangolo 27"/>
          <p:cNvSpPr/>
          <p:nvPr userDrawn="1"/>
        </p:nvSpPr>
        <p:spPr>
          <a:xfrm>
            <a:off x="217169" y="201149"/>
            <a:ext cx="17853660" cy="1008585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0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7" y="4151973"/>
            <a:ext cx="13715999" cy="67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45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err="1" smtClean="0"/>
              <a:t>Author’s</a:t>
            </a:r>
            <a:r>
              <a:rPr lang="pl-PL" dirty="0" smtClean="0"/>
              <a:t> </a:t>
            </a:r>
            <a:r>
              <a:rPr lang="pl-PL" dirty="0" err="1" smtClean="0"/>
              <a:t>first</a:t>
            </a:r>
            <a:r>
              <a:rPr lang="pl-PL" dirty="0" smtClean="0"/>
              <a:t> and </a:t>
            </a:r>
            <a:r>
              <a:rPr lang="pl-PL" dirty="0" err="1" smtClean="0"/>
              <a:t>last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it-IT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419" y="7873811"/>
            <a:ext cx="2601158" cy="9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itolo 1"/>
          <p:cNvSpPr>
            <a:spLocks noGrp="1"/>
          </p:cNvSpPr>
          <p:nvPr>
            <p:ph type="title" hasCustomPrompt="1"/>
          </p:nvPr>
        </p:nvSpPr>
        <p:spPr>
          <a:xfrm>
            <a:off x="2727003" y="499192"/>
            <a:ext cx="14786904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6000" b="1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modify</a:t>
            </a:r>
            <a:endParaRPr lang="it-IT" dirty="0"/>
          </a:p>
        </p:txBody>
      </p:sp>
      <p:pic>
        <p:nvPicPr>
          <p:cNvPr id="7" name="Immagine 6" descr=" 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7" y="354005"/>
            <a:ext cx="1988345" cy="1988345"/>
          </a:xfrm>
          <a:prstGeom prst="rect">
            <a:avLst/>
          </a:prstGeom>
        </p:spPr>
      </p:pic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532210" y="3131811"/>
            <a:ext cx="17223583" cy="483146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4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modify</a:t>
            </a:r>
            <a:endParaRPr lang="pl-PL" dirty="0" smtClean="0"/>
          </a:p>
          <a:p>
            <a:pPr lvl="0"/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123642" y="125965"/>
            <a:ext cx="18040739" cy="988957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4" name="Rettangolo 13"/>
          <p:cNvSpPr/>
          <p:nvPr userDrawn="1"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10456070" y="10013158"/>
            <a:ext cx="1371600" cy="137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" dirty="0"/>
          </a:p>
        </p:txBody>
      </p:sp>
      <p:pic>
        <p:nvPicPr>
          <p:cNvPr id="19" name="Obraz 1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67265" y="9787180"/>
            <a:ext cx="3353481" cy="3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0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 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7" y="354005"/>
            <a:ext cx="1988345" cy="1988345"/>
          </a:xfrm>
          <a:prstGeom prst="rect">
            <a:avLst/>
          </a:prstGeom>
        </p:spPr>
      </p:pic>
      <p:sp>
        <p:nvSpPr>
          <p:cNvPr id="13" name="Rettangolo 12"/>
          <p:cNvSpPr/>
          <p:nvPr userDrawn="1"/>
        </p:nvSpPr>
        <p:spPr>
          <a:xfrm>
            <a:off x="123642" y="125965"/>
            <a:ext cx="18040739" cy="988957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4" name="Rettangolo 13"/>
          <p:cNvSpPr/>
          <p:nvPr userDrawn="1"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51521" y="9795609"/>
            <a:ext cx="3353481" cy="3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3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for video">
    <p:bg>
      <p:bgPr>
        <a:solidFill>
          <a:srgbClr val="91C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angolo isoscele 17"/>
          <p:cNvSpPr/>
          <p:nvPr userDrawn="1"/>
        </p:nvSpPr>
        <p:spPr>
          <a:xfrm>
            <a:off x="1" y="6131590"/>
            <a:ext cx="18288000" cy="4155414"/>
          </a:xfrm>
          <a:prstGeom prst="triangle">
            <a:avLst>
              <a:gd name="adj" fmla="val 496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64" y="5228746"/>
            <a:ext cx="2505270" cy="2505270"/>
          </a:xfrm>
          <a:prstGeom prst="rect">
            <a:avLst/>
          </a:prstGeom>
        </p:spPr>
      </p:pic>
      <p:sp>
        <p:nvSpPr>
          <p:cNvPr id="20" name="Sottotitolo 2"/>
          <p:cNvSpPr txBox="1">
            <a:spLocks/>
          </p:cNvSpPr>
          <p:nvPr userDrawn="1"/>
        </p:nvSpPr>
        <p:spPr>
          <a:xfrm>
            <a:off x="2285998" y="8951775"/>
            <a:ext cx="13716000" cy="682900"/>
          </a:xfrm>
          <a:prstGeom prst="rect">
            <a:avLst/>
          </a:prstGeom>
        </p:spPr>
        <p:txBody>
          <a:bodyPr vert="horz" lIns="112222" tIns="56111" rIns="112222" bIns="5611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Amatic SC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Dept. of Legal, Language, Translation and Interpreting Studies, Section of in Modern Languages for Interpreters and Translators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University of Trieste, Via </a:t>
            </a:r>
            <a:r>
              <a:rPr lang="en-US" sz="736" dirty="0" err="1">
                <a:latin typeface="+mn-lt"/>
              </a:rPr>
              <a:t>Filzi</a:t>
            </a:r>
            <a:r>
              <a:rPr lang="en-US" sz="736" dirty="0">
                <a:latin typeface="+mn-lt"/>
              </a:rPr>
              <a:t>, 14 - 34144 Trieste, Italy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Project </a:t>
            </a:r>
            <a:r>
              <a:rPr lang="en-US" sz="736" dirty="0" err="1">
                <a:latin typeface="+mn-lt"/>
              </a:rPr>
              <a:t>numberStudies</a:t>
            </a:r>
            <a:r>
              <a:rPr lang="en-US" sz="736" dirty="0">
                <a:latin typeface="+mn-lt"/>
              </a:rPr>
              <a:t>: 2016-1-IT02-KA203-024311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www.adlabproject.eu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FUNDED BY THE ERASMUS + PROGRAMME OF THE EUROPEAN UNION</a:t>
            </a:r>
          </a:p>
          <a:p>
            <a:pPr>
              <a:lnSpc>
                <a:spcPct val="50000"/>
              </a:lnSpc>
            </a:pPr>
            <a:endParaRPr lang="en-US" sz="982" dirty="0">
              <a:latin typeface="+mn-lt"/>
            </a:endParaRPr>
          </a:p>
          <a:p>
            <a:pPr>
              <a:lnSpc>
                <a:spcPct val="50000"/>
              </a:lnSpc>
            </a:pPr>
            <a:endParaRPr lang="it-IT" sz="4909" dirty="0">
              <a:latin typeface="+mn-lt"/>
            </a:endParaRPr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64" y="9690834"/>
            <a:ext cx="815678" cy="540000"/>
          </a:xfrm>
          <a:prstGeom prst="rect">
            <a:avLst/>
          </a:prstGeom>
        </p:spPr>
      </p:pic>
      <p:sp>
        <p:nvSpPr>
          <p:cNvPr id="24" name="Titolo 23"/>
          <p:cNvSpPr>
            <a:spLocks noGrp="1"/>
          </p:cNvSpPr>
          <p:nvPr>
            <p:ph type="title" hasCustomPrompt="1"/>
          </p:nvPr>
        </p:nvSpPr>
        <p:spPr>
          <a:xfrm>
            <a:off x="1025381" y="647379"/>
            <a:ext cx="16166236" cy="1135047"/>
          </a:xfrm>
          <a:prstGeom prst="rect">
            <a:avLst/>
          </a:prstGeom>
        </p:spPr>
        <p:txBody>
          <a:bodyPr/>
          <a:lstStyle>
            <a:lvl1pPr algn="ctr">
              <a:defRPr sz="6136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pl-PL" dirty="0" err="1" smtClean="0"/>
              <a:t>Title</a:t>
            </a:r>
            <a:r>
              <a:rPr lang="pl-PL" dirty="0" smtClean="0"/>
              <a:t> of te </a:t>
            </a:r>
            <a:r>
              <a:rPr lang="pl-PL" dirty="0" err="1" smtClean="0"/>
              <a:t>presentation</a:t>
            </a:r>
            <a:endParaRPr lang="it-IT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7" y="2115738"/>
            <a:ext cx="13715999" cy="1702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82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smtClean="0"/>
              <a:t>Module numer</a:t>
            </a:r>
          </a:p>
          <a:p>
            <a:pPr lvl="0"/>
            <a:r>
              <a:rPr lang="pl-PL" dirty="0" smtClean="0"/>
              <a:t>Unit </a:t>
            </a:r>
            <a:r>
              <a:rPr lang="pl-PL" dirty="0" err="1" smtClean="0"/>
              <a:t>number</a:t>
            </a:r>
            <a:endParaRPr lang="pl-PL" dirty="0" smtClean="0"/>
          </a:p>
          <a:p>
            <a:pPr lvl="0"/>
            <a:endParaRPr lang="it-IT" dirty="0"/>
          </a:p>
        </p:txBody>
      </p:sp>
      <p:sp>
        <p:nvSpPr>
          <p:cNvPr id="27" name="Rettangolo 26"/>
          <p:cNvSpPr/>
          <p:nvPr userDrawn="1"/>
        </p:nvSpPr>
        <p:spPr>
          <a:xfrm>
            <a:off x="123642" y="125968"/>
            <a:ext cx="18040739" cy="10161036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28" name="Rettangolo 27"/>
          <p:cNvSpPr/>
          <p:nvPr userDrawn="1"/>
        </p:nvSpPr>
        <p:spPr>
          <a:xfrm>
            <a:off x="217169" y="201149"/>
            <a:ext cx="17853660" cy="1008585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0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7" y="4151973"/>
            <a:ext cx="13715999" cy="67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45" b="1" cap="none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err="1" smtClean="0"/>
              <a:t>Author’s</a:t>
            </a:r>
            <a:r>
              <a:rPr lang="pl-PL" dirty="0" smtClean="0"/>
              <a:t> </a:t>
            </a:r>
            <a:r>
              <a:rPr lang="pl-PL" dirty="0" err="1" smtClean="0"/>
              <a:t>first</a:t>
            </a:r>
            <a:r>
              <a:rPr lang="pl-PL" dirty="0" smtClean="0"/>
              <a:t> and </a:t>
            </a:r>
            <a:r>
              <a:rPr lang="pl-PL" dirty="0" err="1" smtClean="0"/>
              <a:t>last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828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for powerpoint">
    <p:bg>
      <p:bgPr>
        <a:solidFill>
          <a:srgbClr val="91C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angolo isoscele 17"/>
          <p:cNvSpPr/>
          <p:nvPr userDrawn="1"/>
        </p:nvSpPr>
        <p:spPr>
          <a:xfrm>
            <a:off x="1" y="6131590"/>
            <a:ext cx="18288000" cy="4155414"/>
          </a:xfrm>
          <a:prstGeom prst="triangle">
            <a:avLst>
              <a:gd name="adj" fmla="val 496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64" y="5228746"/>
            <a:ext cx="2505270" cy="2505270"/>
          </a:xfrm>
          <a:prstGeom prst="rect">
            <a:avLst/>
          </a:prstGeom>
        </p:spPr>
      </p:pic>
      <p:sp>
        <p:nvSpPr>
          <p:cNvPr id="20" name="Sottotitolo 2"/>
          <p:cNvSpPr txBox="1">
            <a:spLocks/>
          </p:cNvSpPr>
          <p:nvPr userDrawn="1"/>
        </p:nvSpPr>
        <p:spPr>
          <a:xfrm>
            <a:off x="2285998" y="8951775"/>
            <a:ext cx="13716000" cy="682900"/>
          </a:xfrm>
          <a:prstGeom prst="rect">
            <a:avLst/>
          </a:prstGeom>
        </p:spPr>
        <p:txBody>
          <a:bodyPr vert="horz" lIns="112222" tIns="56111" rIns="112222" bIns="5611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Amatic SC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Dept. of Legal, Language, Translation and Interpreting Studies, Section of in Modern Languages for Interpreters and Translators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University of Trieste, Via </a:t>
            </a:r>
            <a:r>
              <a:rPr lang="en-US" sz="736" dirty="0" err="1">
                <a:latin typeface="+mn-lt"/>
              </a:rPr>
              <a:t>Filzi</a:t>
            </a:r>
            <a:r>
              <a:rPr lang="en-US" sz="736" dirty="0">
                <a:latin typeface="+mn-lt"/>
              </a:rPr>
              <a:t>, 14 - 34144 Trieste, Italy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Project </a:t>
            </a:r>
            <a:r>
              <a:rPr lang="en-US" sz="736" dirty="0" err="1">
                <a:latin typeface="+mn-lt"/>
              </a:rPr>
              <a:t>numberStudies</a:t>
            </a:r>
            <a:r>
              <a:rPr lang="en-US" sz="736" dirty="0">
                <a:latin typeface="+mn-lt"/>
              </a:rPr>
              <a:t>: 2016-1-IT02-KA203-024311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www.adlabproject.eu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FUNDED BY THE ERASMUS + PROGRAMME OF THE EUROPEAN UNION</a:t>
            </a:r>
          </a:p>
          <a:p>
            <a:pPr>
              <a:lnSpc>
                <a:spcPct val="50000"/>
              </a:lnSpc>
            </a:pPr>
            <a:endParaRPr lang="en-US" sz="982" dirty="0">
              <a:latin typeface="+mn-lt"/>
            </a:endParaRPr>
          </a:p>
          <a:p>
            <a:pPr>
              <a:lnSpc>
                <a:spcPct val="50000"/>
              </a:lnSpc>
            </a:pPr>
            <a:endParaRPr lang="it-IT" sz="4909" dirty="0">
              <a:latin typeface="+mn-lt"/>
            </a:endParaRPr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64" y="9690834"/>
            <a:ext cx="815678" cy="540000"/>
          </a:xfrm>
          <a:prstGeom prst="rect">
            <a:avLst/>
          </a:prstGeom>
        </p:spPr>
      </p:pic>
      <p:sp>
        <p:nvSpPr>
          <p:cNvPr id="24" name="Titolo 23"/>
          <p:cNvSpPr>
            <a:spLocks noGrp="1"/>
          </p:cNvSpPr>
          <p:nvPr>
            <p:ph type="title" hasCustomPrompt="1"/>
          </p:nvPr>
        </p:nvSpPr>
        <p:spPr>
          <a:xfrm>
            <a:off x="1025381" y="647379"/>
            <a:ext cx="16166236" cy="1135047"/>
          </a:xfrm>
          <a:prstGeom prst="rect">
            <a:avLst/>
          </a:prstGeom>
        </p:spPr>
        <p:txBody>
          <a:bodyPr/>
          <a:lstStyle>
            <a:lvl1pPr algn="ctr">
              <a:defRPr sz="6136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pl-PL" dirty="0" err="1" smtClean="0"/>
              <a:t>Title</a:t>
            </a:r>
            <a:r>
              <a:rPr lang="pl-PL" dirty="0" smtClean="0"/>
              <a:t> of te </a:t>
            </a:r>
            <a:r>
              <a:rPr lang="pl-PL" dirty="0" err="1" smtClean="0"/>
              <a:t>presentation</a:t>
            </a:r>
            <a:endParaRPr lang="it-IT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7" y="2115738"/>
            <a:ext cx="13715999" cy="1702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82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smtClean="0"/>
              <a:t>Module numer</a:t>
            </a:r>
          </a:p>
          <a:p>
            <a:pPr lvl="0"/>
            <a:r>
              <a:rPr lang="pl-PL" dirty="0" smtClean="0"/>
              <a:t>Unit </a:t>
            </a:r>
            <a:r>
              <a:rPr lang="pl-PL" dirty="0" err="1" smtClean="0"/>
              <a:t>number</a:t>
            </a:r>
            <a:endParaRPr lang="pl-PL" dirty="0" smtClean="0"/>
          </a:p>
          <a:p>
            <a:pPr lvl="0"/>
            <a:endParaRPr lang="it-IT" dirty="0"/>
          </a:p>
        </p:txBody>
      </p:sp>
      <p:sp>
        <p:nvSpPr>
          <p:cNvPr id="27" name="Rettangolo 26"/>
          <p:cNvSpPr/>
          <p:nvPr userDrawn="1"/>
        </p:nvSpPr>
        <p:spPr>
          <a:xfrm>
            <a:off x="123642" y="125968"/>
            <a:ext cx="18040739" cy="10161036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28" name="Rettangolo 27"/>
          <p:cNvSpPr/>
          <p:nvPr userDrawn="1"/>
        </p:nvSpPr>
        <p:spPr>
          <a:xfrm>
            <a:off x="217169" y="201149"/>
            <a:ext cx="17853660" cy="1008585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0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7" y="4151973"/>
            <a:ext cx="13715999" cy="67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45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err="1" smtClean="0"/>
              <a:t>Author’s</a:t>
            </a:r>
            <a:r>
              <a:rPr lang="pl-PL" dirty="0" smtClean="0"/>
              <a:t> </a:t>
            </a:r>
            <a:r>
              <a:rPr lang="pl-PL" dirty="0" err="1" smtClean="0"/>
              <a:t>first</a:t>
            </a:r>
            <a:r>
              <a:rPr lang="pl-PL" dirty="0" smtClean="0"/>
              <a:t> and </a:t>
            </a:r>
            <a:r>
              <a:rPr lang="pl-PL" dirty="0" err="1" smtClean="0"/>
              <a:t>last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it-IT" dirty="0"/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419" y="7873811"/>
            <a:ext cx="2601158" cy="9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5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for power point">
    <p:bg>
      <p:bgPr>
        <a:solidFill>
          <a:srgbClr val="91C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angolo isoscele 17"/>
          <p:cNvSpPr/>
          <p:nvPr userDrawn="1"/>
        </p:nvSpPr>
        <p:spPr>
          <a:xfrm>
            <a:off x="1" y="6131590"/>
            <a:ext cx="18288000" cy="4155414"/>
          </a:xfrm>
          <a:prstGeom prst="triangle">
            <a:avLst>
              <a:gd name="adj" fmla="val 496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64" y="5228746"/>
            <a:ext cx="2505270" cy="2505270"/>
          </a:xfrm>
          <a:prstGeom prst="rect">
            <a:avLst/>
          </a:prstGeom>
        </p:spPr>
      </p:pic>
      <p:sp>
        <p:nvSpPr>
          <p:cNvPr id="20" name="Sottotitolo 2"/>
          <p:cNvSpPr txBox="1">
            <a:spLocks/>
          </p:cNvSpPr>
          <p:nvPr userDrawn="1"/>
        </p:nvSpPr>
        <p:spPr>
          <a:xfrm>
            <a:off x="2285998" y="8951775"/>
            <a:ext cx="13716000" cy="682900"/>
          </a:xfrm>
          <a:prstGeom prst="rect">
            <a:avLst/>
          </a:prstGeom>
        </p:spPr>
        <p:txBody>
          <a:bodyPr vert="horz" lIns="112222" tIns="56111" rIns="112222" bIns="5611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Amatic SC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Dept. of Legal, Language, Translation and Interpreting Studies, Section of in Modern Languages for Interpreters and Translators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University of Trieste, Via </a:t>
            </a:r>
            <a:r>
              <a:rPr lang="en-US" sz="736" dirty="0" err="1">
                <a:latin typeface="+mn-lt"/>
              </a:rPr>
              <a:t>Filzi</a:t>
            </a:r>
            <a:r>
              <a:rPr lang="en-US" sz="736" dirty="0">
                <a:latin typeface="+mn-lt"/>
              </a:rPr>
              <a:t>, 14 - 34144 Trieste, Italy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Project </a:t>
            </a:r>
            <a:r>
              <a:rPr lang="en-US" sz="736" dirty="0" err="1">
                <a:latin typeface="+mn-lt"/>
              </a:rPr>
              <a:t>numberStudies</a:t>
            </a:r>
            <a:r>
              <a:rPr lang="en-US" sz="736" dirty="0">
                <a:latin typeface="+mn-lt"/>
              </a:rPr>
              <a:t>: 2016-1-IT02-KA203-024311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www.adlabproject.eu</a:t>
            </a:r>
          </a:p>
          <a:p>
            <a:pPr>
              <a:lnSpc>
                <a:spcPct val="0"/>
              </a:lnSpc>
              <a:spcBef>
                <a:spcPts val="859"/>
              </a:spcBef>
            </a:pPr>
            <a:r>
              <a:rPr lang="en-US" sz="736" dirty="0">
                <a:latin typeface="+mn-lt"/>
              </a:rPr>
              <a:t>FUNDED BY THE ERASMUS + PROGRAMME OF THE EUROPEAN UNION</a:t>
            </a:r>
          </a:p>
          <a:p>
            <a:pPr>
              <a:lnSpc>
                <a:spcPct val="50000"/>
              </a:lnSpc>
            </a:pPr>
            <a:endParaRPr lang="en-US" sz="982" dirty="0">
              <a:latin typeface="+mn-lt"/>
            </a:endParaRPr>
          </a:p>
          <a:p>
            <a:pPr>
              <a:lnSpc>
                <a:spcPct val="50000"/>
              </a:lnSpc>
            </a:pPr>
            <a:endParaRPr lang="it-IT" sz="4909" dirty="0">
              <a:latin typeface="+mn-lt"/>
            </a:endParaRPr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64" y="9690834"/>
            <a:ext cx="815678" cy="540000"/>
          </a:xfrm>
          <a:prstGeom prst="rect">
            <a:avLst/>
          </a:prstGeom>
        </p:spPr>
      </p:pic>
      <p:sp>
        <p:nvSpPr>
          <p:cNvPr id="24" name="Titolo 23"/>
          <p:cNvSpPr>
            <a:spLocks noGrp="1"/>
          </p:cNvSpPr>
          <p:nvPr>
            <p:ph type="title" hasCustomPrompt="1"/>
          </p:nvPr>
        </p:nvSpPr>
        <p:spPr>
          <a:xfrm>
            <a:off x="1025381" y="647379"/>
            <a:ext cx="16166236" cy="1135047"/>
          </a:xfrm>
          <a:prstGeom prst="rect">
            <a:avLst/>
          </a:prstGeom>
        </p:spPr>
        <p:txBody>
          <a:bodyPr/>
          <a:lstStyle>
            <a:lvl1pPr algn="ctr">
              <a:defRPr sz="6136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pl-PL" dirty="0" err="1" smtClean="0"/>
              <a:t>Title</a:t>
            </a:r>
            <a:r>
              <a:rPr lang="pl-PL" dirty="0" smtClean="0"/>
              <a:t> of te </a:t>
            </a:r>
            <a:r>
              <a:rPr lang="pl-PL" dirty="0" err="1" smtClean="0"/>
              <a:t>presentation</a:t>
            </a:r>
            <a:endParaRPr lang="it-IT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7" y="2115738"/>
            <a:ext cx="13715999" cy="1702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82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smtClean="0"/>
              <a:t>Module numer</a:t>
            </a:r>
          </a:p>
          <a:p>
            <a:pPr lvl="0"/>
            <a:r>
              <a:rPr lang="pl-PL" dirty="0" smtClean="0"/>
              <a:t>Unit </a:t>
            </a:r>
            <a:r>
              <a:rPr lang="pl-PL" dirty="0" err="1" smtClean="0"/>
              <a:t>number</a:t>
            </a:r>
            <a:endParaRPr lang="pl-PL" dirty="0" smtClean="0"/>
          </a:p>
          <a:p>
            <a:pPr lvl="0"/>
            <a:endParaRPr lang="it-IT" dirty="0"/>
          </a:p>
        </p:txBody>
      </p:sp>
      <p:sp>
        <p:nvSpPr>
          <p:cNvPr id="27" name="Rettangolo 26"/>
          <p:cNvSpPr/>
          <p:nvPr userDrawn="1"/>
        </p:nvSpPr>
        <p:spPr>
          <a:xfrm>
            <a:off x="123642" y="125968"/>
            <a:ext cx="18040739" cy="10161036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28" name="Rettangolo 27"/>
          <p:cNvSpPr/>
          <p:nvPr userDrawn="1"/>
        </p:nvSpPr>
        <p:spPr>
          <a:xfrm>
            <a:off x="217169" y="201149"/>
            <a:ext cx="17853660" cy="1008585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0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7" y="4151973"/>
            <a:ext cx="13715999" cy="67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45" b="1" cap="all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pl-PL" dirty="0" err="1" smtClean="0"/>
              <a:t>Author’s</a:t>
            </a:r>
            <a:r>
              <a:rPr lang="pl-PL" dirty="0" smtClean="0"/>
              <a:t> </a:t>
            </a:r>
            <a:r>
              <a:rPr lang="pl-PL" dirty="0" err="1" smtClean="0"/>
              <a:t>first</a:t>
            </a:r>
            <a:r>
              <a:rPr lang="pl-PL" dirty="0" smtClean="0"/>
              <a:t> and </a:t>
            </a:r>
            <a:r>
              <a:rPr lang="pl-PL" dirty="0" err="1" smtClean="0"/>
              <a:t>last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it-IT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419" y="7873811"/>
            <a:ext cx="2601158" cy="9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0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itolo 1"/>
          <p:cNvSpPr>
            <a:spLocks noGrp="1"/>
          </p:cNvSpPr>
          <p:nvPr>
            <p:ph type="title" hasCustomPrompt="1"/>
          </p:nvPr>
        </p:nvSpPr>
        <p:spPr>
          <a:xfrm>
            <a:off x="2727003" y="499192"/>
            <a:ext cx="14786904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b="1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modify</a:t>
            </a:r>
            <a:endParaRPr lang="it-IT" dirty="0"/>
          </a:p>
        </p:txBody>
      </p:sp>
      <p:pic>
        <p:nvPicPr>
          <p:cNvPr id="7" name="Immagine 6" descr=" 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7" y="354005"/>
            <a:ext cx="1988345" cy="1988345"/>
          </a:xfrm>
          <a:prstGeom prst="rect">
            <a:avLst/>
          </a:prstGeom>
        </p:spPr>
      </p:pic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532210" y="3131811"/>
            <a:ext cx="17223583" cy="483146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modify</a:t>
            </a:r>
            <a:endParaRPr lang="pl-PL" dirty="0" smtClean="0"/>
          </a:p>
          <a:p>
            <a:pPr lvl="0"/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123642" y="125965"/>
            <a:ext cx="18040739" cy="988957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4" name="Rettangolo 13"/>
          <p:cNvSpPr/>
          <p:nvPr userDrawn="1"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10456070" y="10013158"/>
            <a:ext cx="1371600" cy="137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" dirty="0"/>
          </a:p>
        </p:txBody>
      </p:sp>
      <p:pic>
        <p:nvPicPr>
          <p:cNvPr id="19" name="Obraz 1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67265" y="9787180"/>
            <a:ext cx="3353481" cy="3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9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claim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 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7" y="354005"/>
            <a:ext cx="1988345" cy="1988345"/>
          </a:xfrm>
          <a:prstGeom prst="rect">
            <a:avLst/>
          </a:prstGeom>
        </p:spPr>
      </p:pic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532210" y="379476"/>
            <a:ext cx="17223583" cy="77569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lang="pl-PL" sz="1964" smtClean="0">
                <a:effectLst/>
              </a:defRPr>
            </a:lvl1pPr>
          </a:lstStyle>
          <a:p>
            <a:endParaRPr lang="pl-PL" sz="13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123642" y="125965"/>
            <a:ext cx="18040739" cy="988957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sp>
        <p:nvSpPr>
          <p:cNvPr id="14" name="Rettangolo 13"/>
          <p:cNvSpPr/>
          <p:nvPr userDrawn="1"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51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51521" y="9795609"/>
            <a:ext cx="3353481" cy="3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9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audio" Target="../media/audio1.wav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audio" Target="../media/audio10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1C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35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5" r:id="rId3"/>
    <p:sldLayoutId id="2147483662" r:id="rId4"/>
    <p:sldLayoutId id="2147483659" r:id="rId5"/>
    <p:sldLayoutId id="2147483661" r:id="rId6"/>
    <p:sldLayoutId id="2147483675" r:id="rId7"/>
    <p:sldLayoutId id="2147483676" r:id="rId8"/>
    <p:sldLayoutId id="2147483677" r:id="rId9"/>
    <p:sldLayoutId id="2147483690" r:id="rId10"/>
    <p:sldLayoutId id="2147483691" r:id="rId11"/>
    <p:sldLayoutId id="2147483692" r:id="rId12"/>
    <p:sldLayoutId id="2147483735" r:id="rId13"/>
    <p:sldLayoutId id="2147483736" r:id="rId14"/>
    <p:sldLayoutId id="2147483737" r:id="rId15"/>
    <p:sldLayoutId id="2147483740" r:id="rId16"/>
    <p:sldLayoutId id="2147483741" r:id="rId17"/>
    <p:sldLayoutId id="2147483742" r:id="rId18"/>
    <p:sldLayoutId id="2147483743" r:id="rId19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1" name="click.wav"/>
          </p:stSnd>
        </p:sndAc>
      </p:transition>
    </mc:Choice>
    <mc:Fallback xmlns="">
      <p:transition spd="slow">
        <p:sndAc>
          <p:stSnd>
            <p:snd r:embed="rId22" name="click.wav"/>
          </p:stSnd>
        </p:sndAc>
      </p:transition>
    </mc:Fallback>
  </mc:AlternateContent>
  <p:txStyles>
    <p:titleStyle>
      <a:lvl1pPr algn="l" defTabSz="1122094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524" indent="-280524" algn="l" defTabSz="1122094" rtl="0" eaLnBrk="1" latinLnBrk="0" hangingPunct="1">
        <a:lnSpc>
          <a:spcPct val="90000"/>
        </a:lnSpc>
        <a:spcBef>
          <a:spcPts val="1227"/>
        </a:spcBef>
        <a:buFont typeface="Arial" panose="020B0604020202020204" pitchFamily="34" charset="0"/>
        <a:buChar char="•"/>
        <a:defRPr sz="3436" kern="1200">
          <a:solidFill>
            <a:schemeClr val="tx1"/>
          </a:solidFill>
          <a:latin typeface="+mn-lt"/>
          <a:ea typeface="+mn-ea"/>
          <a:cs typeface="+mn-cs"/>
        </a:defRPr>
      </a:lvl1pPr>
      <a:lvl2pPr marL="841573" indent="-280524" algn="l" defTabSz="1122094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945" kern="1200">
          <a:solidFill>
            <a:schemeClr val="tx1"/>
          </a:solidFill>
          <a:latin typeface="+mn-lt"/>
          <a:ea typeface="+mn-ea"/>
          <a:cs typeface="+mn-cs"/>
        </a:defRPr>
      </a:lvl2pPr>
      <a:lvl3pPr marL="1402617" indent="-280524" algn="l" defTabSz="1122094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454" kern="1200">
          <a:solidFill>
            <a:schemeClr val="tx1"/>
          </a:solidFill>
          <a:latin typeface="+mn-lt"/>
          <a:ea typeface="+mn-ea"/>
          <a:cs typeface="+mn-cs"/>
        </a:defRPr>
      </a:lvl3pPr>
      <a:lvl4pPr marL="1963665" indent="-280524" algn="l" defTabSz="1122094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9" kern="1200">
          <a:solidFill>
            <a:schemeClr val="tx1"/>
          </a:solidFill>
          <a:latin typeface="+mn-lt"/>
          <a:ea typeface="+mn-ea"/>
          <a:cs typeface="+mn-cs"/>
        </a:defRPr>
      </a:lvl4pPr>
      <a:lvl5pPr marL="2524713" indent="-280524" algn="l" defTabSz="1122094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9" kern="1200">
          <a:solidFill>
            <a:schemeClr val="tx1"/>
          </a:solidFill>
          <a:latin typeface="+mn-lt"/>
          <a:ea typeface="+mn-ea"/>
          <a:cs typeface="+mn-cs"/>
        </a:defRPr>
      </a:lvl5pPr>
      <a:lvl6pPr marL="3085759" indent="-280524" algn="l" defTabSz="1122094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9" kern="1200">
          <a:solidFill>
            <a:schemeClr val="tx1"/>
          </a:solidFill>
          <a:latin typeface="+mn-lt"/>
          <a:ea typeface="+mn-ea"/>
          <a:cs typeface="+mn-cs"/>
        </a:defRPr>
      </a:lvl6pPr>
      <a:lvl7pPr marL="3646805" indent="-280524" algn="l" defTabSz="1122094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9" kern="1200">
          <a:solidFill>
            <a:schemeClr val="tx1"/>
          </a:solidFill>
          <a:latin typeface="+mn-lt"/>
          <a:ea typeface="+mn-ea"/>
          <a:cs typeface="+mn-cs"/>
        </a:defRPr>
      </a:lvl7pPr>
      <a:lvl8pPr marL="4207852" indent="-280524" algn="l" defTabSz="1122094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9" kern="1200">
          <a:solidFill>
            <a:schemeClr val="tx1"/>
          </a:solidFill>
          <a:latin typeface="+mn-lt"/>
          <a:ea typeface="+mn-ea"/>
          <a:cs typeface="+mn-cs"/>
        </a:defRPr>
      </a:lvl8pPr>
      <a:lvl9pPr marL="4768901" indent="-280524" algn="l" defTabSz="1122094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122094" rtl="0" eaLnBrk="1" latinLnBrk="0" hangingPunct="1">
        <a:defRPr sz="2209" kern="1200">
          <a:solidFill>
            <a:schemeClr val="tx1"/>
          </a:solidFill>
          <a:latin typeface="+mn-lt"/>
          <a:ea typeface="+mn-ea"/>
          <a:cs typeface="+mn-cs"/>
        </a:defRPr>
      </a:lvl1pPr>
      <a:lvl2pPr marL="561046" algn="l" defTabSz="1122094" rtl="0" eaLnBrk="1" latinLnBrk="0" hangingPunct="1">
        <a:defRPr sz="2209" kern="1200">
          <a:solidFill>
            <a:schemeClr val="tx1"/>
          </a:solidFill>
          <a:latin typeface="+mn-lt"/>
          <a:ea typeface="+mn-ea"/>
          <a:cs typeface="+mn-cs"/>
        </a:defRPr>
      </a:lvl2pPr>
      <a:lvl3pPr marL="1122094" algn="l" defTabSz="1122094" rtl="0" eaLnBrk="1" latinLnBrk="0" hangingPunct="1">
        <a:defRPr sz="2209" kern="1200">
          <a:solidFill>
            <a:schemeClr val="tx1"/>
          </a:solidFill>
          <a:latin typeface="+mn-lt"/>
          <a:ea typeface="+mn-ea"/>
          <a:cs typeface="+mn-cs"/>
        </a:defRPr>
      </a:lvl3pPr>
      <a:lvl4pPr marL="1683140" algn="l" defTabSz="1122094" rtl="0" eaLnBrk="1" latinLnBrk="0" hangingPunct="1">
        <a:defRPr sz="2209" kern="1200">
          <a:solidFill>
            <a:schemeClr val="tx1"/>
          </a:solidFill>
          <a:latin typeface="+mn-lt"/>
          <a:ea typeface="+mn-ea"/>
          <a:cs typeface="+mn-cs"/>
        </a:defRPr>
      </a:lvl4pPr>
      <a:lvl5pPr marL="2244188" algn="l" defTabSz="1122094" rtl="0" eaLnBrk="1" latinLnBrk="0" hangingPunct="1">
        <a:defRPr sz="2209" kern="1200">
          <a:solidFill>
            <a:schemeClr val="tx1"/>
          </a:solidFill>
          <a:latin typeface="+mn-lt"/>
          <a:ea typeface="+mn-ea"/>
          <a:cs typeface="+mn-cs"/>
        </a:defRPr>
      </a:lvl5pPr>
      <a:lvl6pPr marL="2805236" algn="l" defTabSz="1122094" rtl="0" eaLnBrk="1" latinLnBrk="0" hangingPunct="1">
        <a:defRPr sz="2209" kern="1200">
          <a:solidFill>
            <a:schemeClr val="tx1"/>
          </a:solidFill>
          <a:latin typeface="+mn-lt"/>
          <a:ea typeface="+mn-ea"/>
          <a:cs typeface="+mn-cs"/>
        </a:defRPr>
      </a:lvl6pPr>
      <a:lvl7pPr marL="3366281" algn="l" defTabSz="1122094" rtl="0" eaLnBrk="1" latinLnBrk="0" hangingPunct="1">
        <a:defRPr sz="2209" kern="1200">
          <a:solidFill>
            <a:schemeClr val="tx1"/>
          </a:solidFill>
          <a:latin typeface="+mn-lt"/>
          <a:ea typeface="+mn-ea"/>
          <a:cs typeface="+mn-cs"/>
        </a:defRPr>
      </a:lvl7pPr>
      <a:lvl8pPr marL="3927329" algn="l" defTabSz="1122094" rtl="0" eaLnBrk="1" latinLnBrk="0" hangingPunct="1">
        <a:defRPr sz="2209" kern="1200">
          <a:solidFill>
            <a:schemeClr val="tx1"/>
          </a:solidFill>
          <a:latin typeface="+mn-lt"/>
          <a:ea typeface="+mn-ea"/>
          <a:cs typeface="+mn-cs"/>
        </a:defRPr>
      </a:lvl8pPr>
      <a:lvl9pPr marL="4488378" algn="l" defTabSz="1122094" rtl="0" eaLnBrk="1" latinLnBrk="0" hangingPunct="1">
        <a:defRPr sz="2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audio" Target="../media/audio10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0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0.wav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0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0.wav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0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0.wav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0.wav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0.wav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0.wav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0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0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0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0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0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0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Tactile exploration</a:t>
            </a:r>
            <a:endParaRPr lang="en-GB" sz="6600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Module </a:t>
            </a:r>
            <a:r>
              <a:rPr lang="en-GB" sz="4000" dirty="0" smtClean="0"/>
              <a:t>4</a:t>
            </a:r>
            <a:endParaRPr lang="en-GB" sz="4000" dirty="0"/>
          </a:p>
          <a:p>
            <a:r>
              <a:rPr lang="en-GB" sz="4000" dirty="0"/>
              <a:t>Unit </a:t>
            </a:r>
            <a:r>
              <a:rPr lang="en-GB" sz="4000" dirty="0" smtClean="0"/>
              <a:t>7</a:t>
            </a:r>
            <a:endParaRPr lang="en-GB" sz="4000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1"/>
          </p:nvPr>
        </p:nvSpPr>
        <p:spPr>
          <a:xfrm>
            <a:off x="1605777" y="3705293"/>
            <a:ext cx="16091859" cy="677471"/>
          </a:xfrm>
        </p:spPr>
        <p:txBody>
          <a:bodyPr>
            <a:normAutofit/>
          </a:bodyPr>
          <a:lstStyle/>
          <a:p>
            <a:r>
              <a:rPr lang="en-GB" sz="3500" dirty="0" err="1" smtClean="0"/>
              <a:t>elisa</a:t>
            </a:r>
            <a:r>
              <a:rPr lang="en-GB" sz="3500" dirty="0" smtClean="0"/>
              <a:t> </a:t>
            </a:r>
            <a:r>
              <a:rPr lang="en-GB" sz="3500" dirty="0" err="1" smtClean="0"/>
              <a:t>perego</a:t>
            </a:r>
            <a:endParaRPr lang="en-GB" sz="3500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sz="3500" dirty="0" smtClean="0"/>
              <a:t>University of </a:t>
            </a:r>
            <a:r>
              <a:rPr lang="en-GB" sz="3500" dirty="0" err="1" smtClean="0"/>
              <a:t>trieste</a:t>
            </a:r>
            <a:endParaRPr lang="en-GB" sz="3500" dirty="0"/>
          </a:p>
        </p:txBody>
      </p:sp>
    </p:spTree>
    <p:extLst>
      <p:ext uri="{BB962C8B-B14F-4D97-AF65-F5344CB8AC3E}">
        <p14:creationId xmlns:p14="http://schemas.microsoft.com/office/powerpoint/2010/main" val="88155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An example</a:t>
            </a:r>
            <a:endParaRPr lang="en-US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067209" y="3065311"/>
            <a:ext cx="16446698" cy="46499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4000" dirty="0" smtClean="0"/>
              <a:t>National </a:t>
            </a:r>
            <a:r>
              <a:rPr lang="it-IT" sz="4000" dirty="0" err="1" smtClean="0"/>
              <a:t>Tile</a:t>
            </a:r>
            <a:r>
              <a:rPr lang="it-IT" sz="4000" dirty="0" smtClean="0"/>
              <a:t> </a:t>
            </a:r>
            <a:r>
              <a:rPr lang="it-IT" sz="4000" dirty="0" err="1" smtClean="0"/>
              <a:t>Museum</a:t>
            </a:r>
            <a:r>
              <a:rPr lang="it-IT" sz="4000" dirty="0" smtClean="0"/>
              <a:t> in </a:t>
            </a:r>
            <a:r>
              <a:rPr lang="it-IT" sz="4000" dirty="0" err="1" smtClean="0"/>
              <a:t>Lisbon</a:t>
            </a:r>
            <a:r>
              <a:rPr lang="it-IT" sz="4000" dirty="0" smtClean="0"/>
              <a:t> (</a:t>
            </a:r>
            <a:r>
              <a:rPr lang="it-IT" sz="4000" dirty="0" err="1" smtClean="0"/>
              <a:t>Eardley</a:t>
            </a:r>
            <a:r>
              <a:rPr lang="it-IT" sz="4000" dirty="0" smtClean="0"/>
              <a:t> et al. 2016):</a:t>
            </a:r>
          </a:p>
          <a:p>
            <a:r>
              <a:rPr lang="it-IT" dirty="0" smtClean="0"/>
              <a:t>Tiles </a:t>
            </a:r>
            <a:r>
              <a:rPr lang="it-IT" dirty="0" err="1" smtClean="0"/>
              <a:t>belonging</a:t>
            </a:r>
            <a:r>
              <a:rPr lang="it-IT" dirty="0" smtClean="0"/>
              <a:t> on </a:t>
            </a:r>
            <a:r>
              <a:rPr lang="it-IT" dirty="0" err="1" smtClean="0"/>
              <a:t>everyday</a:t>
            </a:r>
            <a:r>
              <a:rPr lang="it-IT" dirty="0" smtClean="0"/>
              <a:t> life.</a:t>
            </a:r>
          </a:p>
          <a:p>
            <a:r>
              <a:rPr lang="it-IT" dirty="0" err="1" smtClean="0"/>
              <a:t>Complex</a:t>
            </a:r>
            <a:r>
              <a:rPr lang="it-IT" dirty="0" smtClean="0"/>
              <a:t> </a:t>
            </a:r>
            <a:r>
              <a:rPr lang="it-IT" dirty="0" err="1" smtClean="0"/>
              <a:t>patterns</a:t>
            </a:r>
            <a:r>
              <a:rPr lang="it-IT" dirty="0" smtClean="0"/>
              <a:t> </a:t>
            </a:r>
            <a:r>
              <a:rPr lang="it-IT" dirty="0" err="1" smtClean="0"/>
              <a:t>broken</a:t>
            </a:r>
            <a:r>
              <a:rPr lang="it-IT" dirty="0" smtClean="0"/>
              <a:t> down.</a:t>
            </a:r>
          </a:p>
        </p:txBody>
      </p:sp>
    </p:spTree>
    <p:extLst>
      <p:ext uri="{BB962C8B-B14F-4D97-AF65-F5344CB8AC3E}">
        <p14:creationId xmlns:p14="http://schemas.microsoft.com/office/powerpoint/2010/main" val="176214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Touching the originals</a:t>
            </a:r>
            <a:endParaRPr lang="en-US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067209" y="3065311"/>
            <a:ext cx="16446698" cy="4649921"/>
          </a:xfrm>
        </p:spPr>
        <p:txBody>
          <a:bodyPr>
            <a:noAutofit/>
          </a:bodyPr>
          <a:lstStyle/>
          <a:p>
            <a:r>
              <a:rPr lang="it-IT" sz="4000" dirty="0" smtClean="0"/>
              <a:t>How </a:t>
            </a:r>
            <a:r>
              <a:rPr lang="it-IT" sz="4000" dirty="0" err="1" smtClean="0"/>
              <a:t>perishable</a:t>
            </a:r>
            <a:r>
              <a:rPr lang="it-IT" sz="4000" dirty="0" smtClean="0"/>
              <a:t>/fragile </a:t>
            </a:r>
            <a:r>
              <a:rPr lang="it-IT" sz="4000" dirty="0" err="1" smtClean="0"/>
              <a:t>is</a:t>
            </a:r>
            <a:r>
              <a:rPr lang="it-IT" sz="4000" dirty="0" smtClean="0"/>
              <a:t> the material?</a:t>
            </a:r>
          </a:p>
          <a:p>
            <a:r>
              <a:rPr lang="it-IT" dirty="0" smtClean="0"/>
              <a:t>How common and </a:t>
            </a:r>
            <a:r>
              <a:rPr lang="it-IT" dirty="0" err="1" smtClean="0"/>
              <a:t>easily</a:t>
            </a:r>
            <a:r>
              <a:rPr lang="it-IT" dirty="0" smtClean="0"/>
              <a:t> </a:t>
            </a:r>
            <a:r>
              <a:rPr lang="it-IT" dirty="0" err="1" smtClean="0"/>
              <a:t>replaceable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object</a:t>
            </a:r>
            <a:r>
              <a:rPr lang="it-IT" dirty="0" smtClean="0"/>
              <a:t>?</a:t>
            </a:r>
          </a:p>
          <a:p>
            <a:endParaRPr lang="it-IT" dirty="0" smtClean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12266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title="Ancient pottery oil lamps"/>
          <p:cNvPicPr>
            <a:picLocks noChangeAspect="1" noChangeArrowheads="1"/>
          </p:cNvPicPr>
          <p:nvPr/>
        </p:nvPicPr>
        <p:blipFill>
          <a:blip r:embed="rId4" cstate="print"/>
          <a:srcRect t="4919"/>
          <a:stretch>
            <a:fillRect/>
          </a:stretch>
        </p:blipFill>
        <p:spPr bwMode="auto">
          <a:xfrm>
            <a:off x="418116" y="417095"/>
            <a:ext cx="17516958" cy="9368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266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replicas</a:t>
            </a:r>
            <a:endParaRPr lang="en-US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067209" y="3065311"/>
            <a:ext cx="16446698" cy="46499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Paintings, artworks and objects, or relevant parts of them, can be reproduced: cf. t</a:t>
            </a:r>
            <a:r>
              <a:rPr lang="en-US" dirty="0" smtClean="0"/>
              <a:t>actile museums.</a:t>
            </a: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837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3" title="White plaster replica of a famous paint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" t="8893" r="4383" b="23699"/>
          <a:stretch/>
        </p:blipFill>
        <p:spPr>
          <a:xfrm>
            <a:off x="427164" y="312819"/>
            <a:ext cx="17379572" cy="955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8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human guide</a:t>
            </a:r>
            <a:endParaRPr lang="en-US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067209" y="3065311"/>
            <a:ext cx="16446698" cy="4649921"/>
          </a:xfrm>
        </p:spPr>
        <p:txBody>
          <a:bodyPr>
            <a:noAutofit/>
          </a:bodyPr>
          <a:lstStyle/>
          <a:p>
            <a:r>
              <a:rPr lang="en-US" sz="4000" smtClean="0"/>
              <a:t>Immersive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More interactive.</a:t>
            </a:r>
          </a:p>
          <a:p>
            <a:r>
              <a:rPr lang="en-US" dirty="0" smtClean="0"/>
              <a:t>Tailor-made.</a:t>
            </a: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3368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title="Guided tactile exploratio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0" r="12874" b="19226"/>
          <a:stretch/>
        </p:blipFill>
        <p:spPr>
          <a:xfrm>
            <a:off x="358028" y="384311"/>
            <a:ext cx="17593087" cy="933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8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exploration procedure</a:t>
            </a:r>
            <a:endParaRPr lang="en-US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067209" y="3065311"/>
            <a:ext cx="9709648" cy="46499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Structured, organized process:</a:t>
            </a:r>
            <a:endParaRPr lang="en-US" sz="4000" dirty="0" smtClean="0"/>
          </a:p>
          <a:p>
            <a:pPr marL="0" indent="0"/>
            <a:r>
              <a:rPr lang="en-US" sz="4000" dirty="0" smtClean="0"/>
              <a:t> perimeter,</a:t>
            </a:r>
          </a:p>
          <a:p>
            <a:pPr marL="0" indent="0"/>
            <a:r>
              <a:rPr lang="en-US" dirty="0" smtClean="0"/>
              <a:t> centre,</a:t>
            </a:r>
          </a:p>
          <a:p>
            <a:pPr marL="0" indent="0"/>
            <a:r>
              <a:rPr lang="en-US" sz="4000" dirty="0" smtClean="0"/>
              <a:t> details.</a:t>
            </a:r>
            <a:endParaRPr lang="en-US" sz="4000" dirty="0"/>
          </a:p>
        </p:txBody>
      </p:sp>
      <p:pic>
        <p:nvPicPr>
          <p:cNvPr id="2050" name="Picture 2" title="Close up of a guided tactile explor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10917" y="2267631"/>
            <a:ext cx="6075589" cy="718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368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exploration procedure</a:t>
            </a:r>
            <a:endParaRPr lang="en-US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067209" y="3065311"/>
            <a:ext cx="4593362" cy="4649921"/>
          </a:xfrm>
        </p:spPr>
        <p:txBody>
          <a:bodyPr>
            <a:noAutofit/>
          </a:bodyPr>
          <a:lstStyle/>
          <a:p>
            <a:pPr marL="0" indent="0"/>
            <a:r>
              <a:rPr lang="en-US" dirty="0" smtClean="0"/>
              <a:t> Both hands.</a:t>
            </a:r>
          </a:p>
          <a:p>
            <a:pPr marL="0" indent="0"/>
            <a:r>
              <a:rPr lang="en-US" sz="4000" dirty="0" smtClean="0"/>
              <a:t> Palms.</a:t>
            </a:r>
          </a:p>
          <a:p>
            <a:pPr marL="0" indent="0"/>
            <a:r>
              <a:rPr lang="en-US" dirty="0" smtClean="0"/>
              <a:t> Finger.</a:t>
            </a:r>
          </a:p>
          <a:p>
            <a:pPr marL="0" indent="0"/>
            <a:r>
              <a:rPr lang="en-US" sz="4000" dirty="0" smtClean="0"/>
              <a:t> Fingertips.</a:t>
            </a:r>
            <a:endParaRPr lang="en-US" sz="4000" dirty="0"/>
          </a:p>
        </p:txBody>
      </p:sp>
      <p:pic>
        <p:nvPicPr>
          <p:cNvPr id="3074" name="Picture 2" title="Dirty palms of hands"/>
          <p:cNvPicPr>
            <a:picLocks noChangeAspect="1" noChangeArrowheads="1"/>
          </p:cNvPicPr>
          <p:nvPr/>
        </p:nvPicPr>
        <p:blipFill>
          <a:blip r:embed="rId4" cstate="print"/>
          <a:srcRect t="13409"/>
          <a:stretch>
            <a:fillRect/>
          </a:stretch>
        </p:blipFill>
        <p:spPr bwMode="auto">
          <a:xfrm>
            <a:off x="9720943" y="2373086"/>
            <a:ext cx="7587342" cy="6791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368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5"/>
          <p:cNvSpPr>
            <a:spLocks noGrp="1"/>
          </p:cNvSpPr>
          <p:nvPr>
            <p:ph type="title"/>
          </p:nvPr>
        </p:nvSpPr>
        <p:spPr>
          <a:xfrm>
            <a:off x="1025372" y="647379"/>
            <a:ext cx="16672263" cy="1135047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Tactile exploration</a:t>
            </a:r>
            <a:endParaRPr lang="en-GB" sz="6600" dirty="0"/>
          </a:p>
        </p:txBody>
      </p:sp>
      <p:sp>
        <p:nvSpPr>
          <p:cNvPr id="15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2405846" y="1890418"/>
            <a:ext cx="13715999" cy="1495412"/>
          </a:xfrm>
        </p:spPr>
        <p:txBody>
          <a:bodyPr>
            <a:normAutofit/>
          </a:bodyPr>
          <a:lstStyle/>
          <a:p>
            <a:r>
              <a:rPr lang="en-GB" sz="4000" dirty="0"/>
              <a:t>Module </a:t>
            </a:r>
            <a:r>
              <a:rPr lang="en-GB" sz="4000" dirty="0" smtClean="0"/>
              <a:t>4</a:t>
            </a:r>
            <a:endParaRPr lang="en-GB" sz="4000" dirty="0"/>
          </a:p>
          <a:p>
            <a:r>
              <a:rPr lang="en-GB" sz="4000" dirty="0"/>
              <a:t>Unit </a:t>
            </a:r>
            <a:r>
              <a:rPr lang="en-GB" sz="4000" dirty="0" smtClean="0"/>
              <a:t>7</a:t>
            </a:r>
            <a:endParaRPr lang="en-GB" sz="4000" dirty="0"/>
          </a:p>
        </p:txBody>
      </p:sp>
      <p:sp>
        <p:nvSpPr>
          <p:cNvPr id="16" name="Symbol zastępczy tekstu 7"/>
          <p:cNvSpPr>
            <a:spLocks noGrp="1"/>
          </p:cNvSpPr>
          <p:nvPr>
            <p:ph type="body" sz="quarter" idx="11"/>
          </p:nvPr>
        </p:nvSpPr>
        <p:spPr>
          <a:xfrm>
            <a:off x="1605777" y="3705293"/>
            <a:ext cx="16091859" cy="677471"/>
          </a:xfrm>
        </p:spPr>
        <p:txBody>
          <a:bodyPr>
            <a:normAutofit/>
          </a:bodyPr>
          <a:lstStyle/>
          <a:p>
            <a:r>
              <a:rPr lang="en-GB" sz="3500" dirty="0" err="1" smtClean="0"/>
              <a:t>elisa</a:t>
            </a:r>
            <a:r>
              <a:rPr lang="en-GB" sz="3500" dirty="0" smtClean="0"/>
              <a:t> </a:t>
            </a:r>
            <a:r>
              <a:rPr lang="en-GB" sz="3500" dirty="0" err="1" smtClean="0"/>
              <a:t>perego</a:t>
            </a:r>
            <a:endParaRPr lang="en-GB" sz="3500" dirty="0"/>
          </a:p>
        </p:txBody>
      </p:sp>
      <p:sp>
        <p:nvSpPr>
          <p:cNvPr id="17" name="Symbol zastępczy tekstu 8"/>
          <p:cNvSpPr>
            <a:spLocks noGrp="1"/>
          </p:cNvSpPr>
          <p:nvPr>
            <p:ph type="body" sz="quarter" idx="12"/>
          </p:nvPr>
        </p:nvSpPr>
        <p:spPr>
          <a:xfrm>
            <a:off x="2405846" y="4498127"/>
            <a:ext cx="13715999" cy="674450"/>
          </a:xfrm>
        </p:spPr>
        <p:txBody>
          <a:bodyPr>
            <a:normAutofit/>
          </a:bodyPr>
          <a:lstStyle/>
          <a:p>
            <a:r>
              <a:rPr lang="en-GB" sz="3500" dirty="0" smtClean="0"/>
              <a:t>University of </a:t>
            </a:r>
            <a:r>
              <a:rPr lang="en-GB" sz="3500" dirty="0" err="1" smtClean="0"/>
              <a:t>trieste</a:t>
            </a:r>
            <a:endParaRPr lang="en-GB" sz="3500" dirty="0"/>
          </a:p>
        </p:txBody>
      </p:sp>
    </p:spTree>
    <p:extLst>
      <p:ext uri="{BB962C8B-B14F-4D97-AF65-F5344CB8AC3E}">
        <p14:creationId xmlns:p14="http://schemas.microsoft.com/office/powerpoint/2010/main" val="39460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importance of touch</a:t>
            </a:r>
            <a:endParaRPr lang="en-US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017332" y="2487537"/>
            <a:ext cx="8257297" cy="5010543"/>
          </a:xfrm>
        </p:spPr>
        <p:txBody>
          <a:bodyPr>
            <a:noAutofit/>
          </a:bodyPr>
          <a:lstStyle/>
          <a:p>
            <a:r>
              <a:rPr lang="en-US" dirty="0" smtClean="0"/>
              <a:t>Crucial sense (for learning and communicating).</a:t>
            </a:r>
          </a:p>
          <a:p>
            <a:r>
              <a:rPr lang="en-US" dirty="0" smtClean="0"/>
              <a:t>Primary means of experiencing the world.</a:t>
            </a:r>
          </a:p>
          <a:p>
            <a:pPr marL="0" indent="0">
              <a:buNone/>
            </a:pPr>
            <a:endParaRPr lang="en-US" sz="4000" dirty="0" smtClean="0"/>
          </a:p>
          <a:p>
            <a:endParaRPr lang="pl-PL" sz="4000" dirty="0" smtClean="0"/>
          </a:p>
        </p:txBody>
      </p:sp>
      <p:pic>
        <p:nvPicPr>
          <p:cNvPr id="5" name="Picture 2" title="Dirty hand touching an obje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1324" y="2830284"/>
            <a:ext cx="8316449" cy="5769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90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1912446" y="580826"/>
            <a:ext cx="14763322" cy="8635363"/>
          </a:xfrm>
        </p:spPr>
        <p:txBody>
          <a:bodyPr>
            <a:noAutofit/>
          </a:bodyPr>
          <a:lstStyle/>
          <a:p>
            <a:r>
              <a:rPr lang="pl-PL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preparation of this 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</a:t>
            </a:r>
            <a:r>
              <a:rPr lang="pl-PL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supported</a:t>
            </a:r>
            <a:r>
              <a:rPr lang="pl-PL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spc="12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pl-PL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spc="12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ADLAB PRO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000" spc="12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(Audio Description: A Laboratory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000" spc="12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Development of a New Professional Profile),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000" spc="12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financed by the European Union</a:t>
            </a:r>
            <a:endParaRPr lang="pl-PL" sz="4000" spc="123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000" spc="12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 the Erasmus+ </a:t>
            </a:r>
            <a:r>
              <a:rPr lang="en-US" sz="4000" spc="123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r>
              <a:rPr lang="en-US" sz="4000" spc="12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000" spc="12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Action 2 – Strategic Partnerships,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000" spc="12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number:2016-1-IT02-KA203-024311. 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56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2454442" y="1381478"/>
            <a:ext cx="15011718" cy="7858774"/>
          </a:xfrm>
        </p:spPr>
        <p:txBody>
          <a:bodyPr/>
          <a:lstStyle/>
          <a:p>
            <a:r>
              <a:rPr lang="en-US" sz="4000" spc="123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information and views set out in this presentation</a:t>
            </a:r>
          </a:p>
          <a:p>
            <a:r>
              <a:rPr lang="en-US" sz="4000" spc="123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those of the authors and do not necessarily reflect</a:t>
            </a:r>
          </a:p>
          <a:p>
            <a:r>
              <a:rPr lang="en-US" sz="4000" spc="123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official opinion of the European Union</a:t>
            </a:r>
            <a:r>
              <a:rPr lang="en-US" sz="4000" spc="123" dirty="0" smtClean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l-PL" sz="4000" spc="123" dirty="0" smtClean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000" spc="123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Neither the European Union institutions and bodies</a:t>
            </a:r>
          </a:p>
          <a:p>
            <a:r>
              <a:rPr lang="en-US" sz="4000" spc="123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 any person acting on their behalf may be held responsible</a:t>
            </a:r>
            <a:r>
              <a:rPr lang="pl-PL" sz="4000" spc="123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spc="123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use which may be made</a:t>
            </a:r>
          </a:p>
          <a:p>
            <a:r>
              <a:rPr lang="en-US" sz="4000" spc="123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 the information contained therein.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000" spc="123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pl-PL" sz="4000" spc="123" dirty="0" smtClean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4000" spc="123" dirty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6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importance of touch</a:t>
            </a:r>
            <a:endParaRPr lang="en-US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017332" y="2487537"/>
            <a:ext cx="16496575" cy="50105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When </a:t>
            </a:r>
            <a:r>
              <a:rPr lang="en-US" dirty="0"/>
              <a:t>sight is </a:t>
            </a:r>
            <a:r>
              <a:rPr lang="en-US" dirty="0" smtClean="0"/>
              <a:t>absent:</a:t>
            </a:r>
          </a:p>
          <a:p>
            <a:r>
              <a:rPr lang="en-US" dirty="0" smtClean="0"/>
              <a:t>Fills visual gaps.</a:t>
            </a:r>
          </a:p>
          <a:p>
            <a:r>
              <a:rPr lang="en-US" dirty="0" smtClean="0"/>
              <a:t>Important additional source of information.</a:t>
            </a:r>
          </a:p>
          <a:p>
            <a:r>
              <a:rPr lang="en-US" sz="4000" dirty="0" smtClean="0"/>
              <a:t>Means for experiencing the aesthetic beauty of objects.</a:t>
            </a:r>
          </a:p>
          <a:p>
            <a:endParaRPr lang="pl-PL" sz="4000" dirty="0" smtClean="0"/>
          </a:p>
        </p:txBody>
      </p:sp>
    </p:spTree>
    <p:extLst>
      <p:ext uri="{BB962C8B-B14F-4D97-AF65-F5344CB8AC3E}">
        <p14:creationId xmlns:p14="http://schemas.microsoft.com/office/powerpoint/2010/main" val="395749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Touch and art</a:t>
            </a:r>
            <a:endParaRPr lang="en-US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017332" y="2487537"/>
            <a:ext cx="16496575" cy="5010543"/>
          </a:xfrm>
        </p:spPr>
        <p:txBody>
          <a:bodyPr>
            <a:noAutofit/>
          </a:bodyPr>
          <a:lstStyle/>
          <a:p>
            <a:r>
              <a:rPr lang="en-US" dirty="0" smtClean="0"/>
              <a:t>Words are not enough.</a:t>
            </a:r>
          </a:p>
          <a:p>
            <a:r>
              <a:rPr lang="en-US" dirty="0" smtClean="0"/>
              <a:t>Haptic supports:</a:t>
            </a:r>
          </a:p>
          <a:p>
            <a:pPr lvl="1"/>
            <a:r>
              <a:rPr lang="en-US" sz="4000" dirty="0" smtClean="0"/>
              <a:t>Nuances of beauty.</a:t>
            </a:r>
          </a:p>
          <a:p>
            <a:pPr lvl="1"/>
            <a:r>
              <a:rPr lang="en-US" sz="4000" dirty="0" smtClean="0"/>
              <a:t>More direct experience.</a:t>
            </a:r>
          </a:p>
          <a:p>
            <a:pPr lvl="1"/>
            <a:r>
              <a:rPr lang="en-US" sz="4000" dirty="0" smtClean="0"/>
              <a:t>More involving.</a:t>
            </a:r>
          </a:p>
          <a:p>
            <a:pPr lvl="1"/>
            <a:r>
              <a:rPr lang="en-US" sz="4000" dirty="0" smtClean="0"/>
              <a:t>More memorable (for all).</a:t>
            </a:r>
          </a:p>
          <a:p>
            <a:pPr>
              <a:buNone/>
            </a:pPr>
            <a:endParaRPr lang="pl-PL" sz="4000" dirty="0" smtClean="0"/>
          </a:p>
        </p:txBody>
      </p:sp>
    </p:spTree>
    <p:extLst>
      <p:ext uri="{BB962C8B-B14F-4D97-AF65-F5344CB8AC3E}">
        <p14:creationId xmlns:p14="http://schemas.microsoft.com/office/powerpoint/2010/main" val="68780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Touch and art</a:t>
            </a:r>
            <a:endParaRPr lang="en-US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017332" y="2487537"/>
            <a:ext cx="16496575" cy="5010543"/>
          </a:xfrm>
        </p:spPr>
        <p:txBody>
          <a:bodyPr>
            <a:noAutofit/>
          </a:bodyPr>
          <a:lstStyle/>
          <a:p>
            <a:r>
              <a:rPr lang="en-US" dirty="0" smtClean="0"/>
              <a:t>Touch:</a:t>
            </a:r>
          </a:p>
          <a:p>
            <a:pPr lvl="1"/>
            <a:r>
              <a:rPr lang="en-US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successive,</a:t>
            </a:r>
          </a:p>
          <a:p>
            <a:pPr lvl="1"/>
            <a:r>
              <a:rPr lang="en-US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slow,</a:t>
            </a:r>
          </a:p>
          <a:p>
            <a:pPr lvl="1"/>
            <a:r>
              <a:rPr lang="en-US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analytical,</a:t>
            </a:r>
          </a:p>
          <a:p>
            <a:pPr lvl="1"/>
            <a:r>
              <a:rPr lang="en-US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active.</a:t>
            </a:r>
          </a:p>
          <a:p>
            <a:pPr>
              <a:buNone/>
            </a:pPr>
            <a:r>
              <a:rPr lang="en" dirty="0" smtClean="0"/>
              <a:t>(De Coster and Loots 2004: 331) </a:t>
            </a:r>
            <a:endParaRPr lang="pl-PL" sz="4000" dirty="0" smtClean="0"/>
          </a:p>
        </p:txBody>
      </p:sp>
    </p:spTree>
    <p:extLst>
      <p:ext uri="{BB962C8B-B14F-4D97-AF65-F5344CB8AC3E}">
        <p14:creationId xmlns:p14="http://schemas.microsoft.com/office/powerpoint/2010/main" val="68780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Touch and art</a:t>
            </a:r>
            <a:endParaRPr lang="en-US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017332" y="2487537"/>
            <a:ext cx="16496575" cy="5010543"/>
          </a:xfrm>
        </p:spPr>
        <p:txBody>
          <a:bodyPr>
            <a:noAutofit/>
          </a:bodyPr>
          <a:lstStyle/>
          <a:p>
            <a:r>
              <a:rPr lang="en-US" dirty="0" smtClean="0"/>
              <a:t>Familiarity.</a:t>
            </a:r>
          </a:p>
          <a:p>
            <a:r>
              <a:rPr lang="en-US" dirty="0" smtClean="0"/>
              <a:t>Experience.</a:t>
            </a:r>
          </a:p>
          <a:p>
            <a:r>
              <a:rPr lang="en-US" dirty="0" smtClean="0"/>
              <a:t>Individual differences.</a:t>
            </a:r>
          </a:p>
          <a:p>
            <a:pPr>
              <a:buNone/>
            </a:pPr>
            <a:endParaRPr lang="pl-PL" sz="4000" dirty="0" smtClean="0"/>
          </a:p>
        </p:txBody>
      </p:sp>
    </p:spTree>
    <p:extLst>
      <p:ext uri="{BB962C8B-B14F-4D97-AF65-F5344CB8AC3E}">
        <p14:creationId xmlns:p14="http://schemas.microsoft.com/office/powerpoint/2010/main" val="68780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Touch tours</a:t>
            </a:r>
            <a:endParaRPr lang="en-US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067209" y="3065311"/>
            <a:ext cx="16446698" cy="4649921"/>
          </a:xfrm>
        </p:spPr>
        <p:txBody>
          <a:bodyPr>
            <a:noAutofit/>
          </a:bodyPr>
          <a:lstStyle/>
          <a:p>
            <a:r>
              <a:rPr lang="it-IT" dirty="0" err="1" smtClean="0"/>
              <a:t>Time-</a:t>
            </a:r>
            <a:r>
              <a:rPr lang="it-IT" dirty="0" smtClean="0"/>
              <a:t> and </a:t>
            </a:r>
            <a:r>
              <a:rPr lang="it-IT" dirty="0" err="1" smtClean="0"/>
              <a:t>cost-intensive</a:t>
            </a:r>
            <a:r>
              <a:rPr lang="it-IT" dirty="0"/>
              <a:t>.</a:t>
            </a:r>
          </a:p>
          <a:p>
            <a:r>
              <a:rPr lang="it-IT" sz="4000" dirty="0" err="1" smtClean="0"/>
              <a:t>Forward</a:t>
            </a:r>
            <a:r>
              <a:rPr lang="it-IT" sz="4000" dirty="0" smtClean="0"/>
              <a:t> planning.</a:t>
            </a:r>
          </a:p>
          <a:p>
            <a:r>
              <a:rPr lang="it-IT" dirty="0" smtClean="0"/>
              <a:t>Team work.</a:t>
            </a:r>
          </a:p>
        </p:txBody>
      </p:sp>
    </p:spTree>
    <p:extLst>
      <p:ext uri="{BB962C8B-B14F-4D97-AF65-F5344CB8AC3E}">
        <p14:creationId xmlns:p14="http://schemas.microsoft.com/office/powerpoint/2010/main" val="212266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How to choose items</a:t>
            </a:r>
            <a:endParaRPr lang="en-US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067209" y="3065311"/>
            <a:ext cx="16446698" cy="4649921"/>
          </a:xfrm>
        </p:spPr>
        <p:txBody>
          <a:bodyPr>
            <a:noAutofit/>
          </a:bodyPr>
          <a:lstStyle/>
          <a:p>
            <a:r>
              <a:rPr lang="it-IT" sz="4000" dirty="0" err="1" smtClean="0"/>
              <a:t>Meaningful</a:t>
            </a:r>
            <a:r>
              <a:rPr lang="it-IT" sz="4000" dirty="0" smtClean="0"/>
              <a:t> </a:t>
            </a:r>
            <a:r>
              <a:rPr lang="it-IT" sz="4000" dirty="0" err="1" smtClean="0"/>
              <a:t>within</a:t>
            </a:r>
            <a:r>
              <a:rPr lang="it-IT" sz="4000" dirty="0" smtClean="0"/>
              <a:t> </a:t>
            </a:r>
            <a:r>
              <a:rPr lang="it-IT" sz="4000" dirty="0" err="1" smtClean="0"/>
              <a:t>museum</a:t>
            </a:r>
            <a:r>
              <a:rPr lang="it-IT" sz="4000" dirty="0" smtClean="0"/>
              <a:t>/</a:t>
            </a:r>
            <a:r>
              <a:rPr lang="it-IT" sz="4000" dirty="0" err="1" smtClean="0"/>
              <a:t>gallery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/>
              <a:t>appealing</a:t>
            </a:r>
            <a:r>
              <a:rPr lang="it-IT" dirty="0"/>
              <a:t> to the </a:t>
            </a:r>
            <a:r>
              <a:rPr lang="it-IT" dirty="0" err="1"/>
              <a:t>touch</a:t>
            </a:r>
            <a:r>
              <a:rPr lang="it-IT" dirty="0"/>
              <a:t> (and to the </a:t>
            </a:r>
            <a:r>
              <a:rPr lang="it-IT" dirty="0" err="1"/>
              <a:t>eye</a:t>
            </a:r>
            <a:r>
              <a:rPr lang="it-IT" dirty="0" smtClean="0"/>
              <a:t>). </a:t>
            </a:r>
            <a:endParaRPr lang="it-IT" sz="4000" dirty="0" smtClean="0"/>
          </a:p>
          <a:p>
            <a:r>
              <a:rPr lang="it-IT" dirty="0" err="1" smtClean="0"/>
              <a:t>Adequately</a:t>
            </a:r>
            <a:r>
              <a:rPr lang="it-IT" dirty="0" smtClean="0"/>
              <a:t> «</a:t>
            </a:r>
            <a:r>
              <a:rPr lang="it-IT" dirty="0" err="1" smtClean="0"/>
              <a:t>legible</a:t>
            </a:r>
            <a:r>
              <a:rPr lang="it-IT" dirty="0" smtClean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12266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How to choose items</a:t>
            </a:r>
            <a:endParaRPr lang="en-US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067209" y="3065311"/>
            <a:ext cx="16446698" cy="4649921"/>
          </a:xfrm>
        </p:spPr>
        <p:txBody>
          <a:bodyPr>
            <a:noAutofit/>
          </a:bodyPr>
          <a:lstStyle/>
          <a:p>
            <a:r>
              <a:rPr lang="it-IT" sz="4000" dirty="0" smtClean="0"/>
              <a:t>No </a:t>
            </a:r>
            <a:r>
              <a:rPr lang="it-IT" sz="4000" dirty="0" err="1" smtClean="0"/>
              <a:t>absolute</a:t>
            </a:r>
            <a:r>
              <a:rPr lang="it-IT" sz="4000" dirty="0" smtClean="0"/>
              <a:t> </a:t>
            </a:r>
            <a:r>
              <a:rPr lang="it-IT" sz="4000" dirty="0" err="1" smtClean="0"/>
              <a:t>rules</a:t>
            </a:r>
            <a:r>
              <a:rPr lang="it-IT" sz="4000" dirty="0" smtClean="0"/>
              <a:t>.</a:t>
            </a:r>
          </a:p>
          <a:p>
            <a:r>
              <a:rPr lang="it-IT" dirty="0" err="1" smtClean="0"/>
              <a:t>Study</a:t>
            </a:r>
            <a:r>
              <a:rPr lang="it-IT" dirty="0" smtClean="0"/>
              <a:t> the </a:t>
            </a:r>
            <a:r>
              <a:rPr lang="it-IT" dirty="0" err="1" smtClean="0"/>
              <a:t>context</a:t>
            </a:r>
            <a:r>
              <a:rPr lang="it-IT" dirty="0" smtClean="0"/>
              <a:t>.</a:t>
            </a:r>
          </a:p>
          <a:p>
            <a:r>
              <a:rPr lang="it-IT" dirty="0" smtClean="0"/>
              <a:t>Talk with </a:t>
            </a:r>
            <a:r>
              <a:rPr lang="it-IT" dirty="0" err="1" smtClean="0"/>
              <a:t>curators</a:t>
            </a:r>
            <a:r>
              <a:rPr lang="it-IT" dirty="0" smtClean="0"/>
              <a:t>.</a:t>
            </a:r>
          </a:p>
          <a:p>
            <a:r>
              <a:rPr lang="it-IT" dirty="0" smtClean="0"/>
              <a:t>Be creative and </a:t>
            </a:r>
            <a:r>
              <a:rPr lang="it-IT" dirty="0" err="1" smtClean="0"/>
              <a:t>prepared</a:t>
            </a:r>
            <a:r>
              <a:rPr lang="it-I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775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MA PAGINA - TITO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17006</TotalTime>
  <Words>338</Words>
  <Application>Microsoft Office PowerPoint</Application>
  <PresentationFormat>Personalització</PresentationFormat>
  <Paragraphs>106</Paragraphs>
  <Slides>21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21</vt:i4>
      </vt:variant>
    </vt:vector>
  </HeadingPairs>
  <TitlesOfParts>
    <vt:vector size="22" baseType="lpstr">
      <vt:lpstr>PRIMA PAGINA - TITOLO</vt:lpstr>
      <vt:lpstr>Tactile exploration</vt:lpstr>
      <vt:lpstr>The importance of touch</vt:lpstr>
      <vt:lpstr>The importance of touch</vt:lpstr>
      <vt:lpstr>Touch and art</vt:lpstr>
      <vt:lpstr>Touch and art</vt:lpstr>
      <vt:lpstr>Touch and art</vt:lpstr>
      <vt:lpstr>Touch tours</vt:lpstr>
      <vt:lpstr>How to choose items</vt:lpstr>
      <vt:lpstr>How to choose items</vt:lpstr>
      <vt:lpstr>An example</vt:lpstr>
      <vt:lpstr>Touching the originals</vt:lpstr>
      <vt:lpstr>Presentació del PowerPoint</vt:lpstr>
      <vt:lpstr>replicas</vt:lpstr>
      <vt:lpstr>Presentació del PowerPoint</vt:lpstr>
      <vt:lpstr>the human guide</vt:lpstr>
      <vt:lpstr>Presentació del PowerPoint</vt:lpstr>
      <vt:lpstr>The exploration procedure</vt:lpstr>
      <vt:lpstr>The exploration procedure</vt:lpstr>
      <vt:lpstr>Tactile exploration</vt:lpstr>
      <vt:lpstr>Presentació del PowerPoint</vt:lpstr>
      <vt:lpstr>Presentació del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Tactile exploration</dc:title>
  <dc:creator>Marta Rial Pan</dc:creator>
  <cp:lastModifiedBy>1228835</cp:lastModifiedBy>
  <cp:revision>332</cp:revision>
  <dcterms:created xsi:type="dcterms:W3CDTF">2016-10-18T07:38:44Z</dcterms:created>
  <dcterms:modified xsi:type="dcterms:W3CDTF">2019-02-18T12:54:20Z</dcterms:modified>
</cp:coreProperties>
</file>