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4" r:id="rId2"/>
    <p:sldId id="286" r:id="rId3"/>
    <p:sldId id="301" r:id="rId4"/>
    <p:sldId id="308" r:id="rId5"/>
    <p:sldId id="309" r:id="rId6"/>
    <p:sldId id="320" r:id="rId7"/>
    <p:sldId id="313" r:id="rId8"/>
    <p:sldId id="314" r:id="rId9"/>
    <p:sldId id="316" r:id="rId10"/>
    <p:sldId id="310" r:id="rId11"/>
    <p:sldId id="311" r:id="rId12"/>
    <p:sldId id="315" r:id="rId13"/>
    <p:sldId id="322" r:id="rId14"/>
    <p:sldId id="323" r:id="rId15"/>
    <p:sldId id="325" r:id="rId16"/>
    <p:sldId id="303" r:id="rId17"/>
    <p:sldId id="304" r:id="rId18"/>
  </p:sldIdLst>
  <p:sldSz cx="18288000" cy="10287000"/>
  <p:notesSz cx="6797675" cy="9926638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66312" autoAdjust="0"/>
  </p:normalViewPr>
  <p:slideViewPr>
    <p:cSldViewPr snapToGrid="0">
      <p:cViewPr varScale="1">
        <p:scale>
          <a:sx n="23" d="100"/>
          <a:sy n="23" d="100"/>
        </p:scale>
        <p:origin x="-2142" y="-10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pPr/>
              <a:t>2/18/2019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18/02/2019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00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282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841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996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93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2.gi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2" y="6131588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3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7" y="8951767"/>
            <a:ext cx="13716000" cy="682901"/>
          </a:xfrm>
          <a:prstGeom prst="rect">
            <a:avLst/>
          </a:prstGeom>
        </p:spPr>
        <p:txBody>
          <a:bodyPr vert="horz" lIns="137160" tIns="68580" rIns="137160" bIns="6858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University of Trieste, Via </a:t>
            </a:r>
            <a:r>
              <a:rPr lang="en-US" sz="900" dirty="0" err="1">
                <a:latin typeface="+mn-lt"/>
              </a:rPr>
              <a:t>Filzi</a:t>
            </a:r>
            <a:r>
              <a:rPr lang="en-US" sz="900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Project </a:t>
            </a:r>
            <a:r>
              <a:rPr lang="en-US" sz="900" dirty="0" err="1">
                <a:latin typeface="+mn-lt"/>
              </a:rPr>
              <a:t>numberStudies</a:t>
            </a:r>
            <a:r>
              <a:rPr lang="en-US" sz="900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6000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0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72" y="647379"/>
            <a:ext cx="16672263" cy="1135047"/>
          </a:xfrm>
          <a:prstGeom prst="rect">
            <a:avLst/>
          </a:prstGeom>
        </p:spPr>
        <p:txBody>
          <a:bodyPr/>
          <a:lstStyle>
            <a:lvl1pPr algn="ctr">
              <a:defRPr sz="7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the unit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31" y="125965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503504" y="3705293"/>
            <a:ext cx="13715999" cy="6774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presenter’s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  <p:sp>
        <p:nvSpPr>
          <p:cNvPr id="11" name="Segnaposto testo 25"/>
          <p:cNvSpPr>
            <a:spLocks noGrp="1"/>
          </p:cNvSpPr>
          <p:nvPr>
            <p:ph type="body" sz="quarter" idx="12" hasCustomPrompt="1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3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presenter’s</a:t>
            </a:r>
            <a:r>
              <a:rPr lang="pl-PL" dirty="0"/>
              <a:t> </a:t>
            </a:r>
            <a:r>
              <a:rPr lang="pl-PL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377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Outro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2" y="6131588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4050"/>
              <a:t>Edited by: editor’s first and last name</a:t>
            </a:r>
            <a:endParaRPr lang="pl-PL" sz="4050" dirty="0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3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7" y="8951767"/>
            <a:ext cx="13716000" cy="682901"/>
          </a:xfrm>
          <a:prstGeom prst="rect">
            <a:avLst/>
          </a:prstGeom>
        </p:spPr>
        <p:txBody>
          <a:bodyPr vert="horz" lIns="137160" tIns="68580" rIns="137160" bIns="6858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University of Trieste, Via </a:t>
            </a:r>
            <a:r>
              <a:rPr lang="en-US" sz="900" dirty="0" err="1">
                <a:latin typeface="+mn-lt"/>
              </a:rPr>
              <a:t>Filzi</a:t>
            </a:r>
            <a:r>
              <a:rPr lang="en-US" sz="900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Project </a:t>
            </a:r>
            <a:r>
              <a:rPr lang="en-US" sz="900" dirty="0" err="1">
                <a:latin typeface="+mn-lt"/>
              </a:rPr>
              <a:t>numberStudies</a:t>
            </a:r>
            <a:r>
              <a:rPr lang="en-US" sz="900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6000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0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72" y="647379"/>
            <a:ext cx="16166237" cy="1135047"/>
          </a:xfrm>
          <a:prstGeom prst="rect">
            <a:avLst/>
          </a:prstGeom>
        </p:spPr>
        <p:txBody>
          <a:bodyPr/>
          <a:lstStyle>
            <a:lvl1pPr algn="ctr">
              <a:defRPr sz="7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the unit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5996" y="1804041"/>
            <a:ext cx="13715999" cy="17029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x</a:t>
            </a:r>
          </a:p>
          <a:p>
            <a:pPr lvl="0"/>
            <a:r>
              <a:rPr lang="pl-PL" dirty="0"/>
              <a:t>Unit x</a:t>
            </a:r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31" y="125965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192456" y="3410846"/>
            <a:ext cx="13715999" cy="674450"/>
          </a:xfrm>
          <a:prstGeom prst="rect">
            <a:avLst/>
          </a:prstGeom>
        </p:spPr>
        <p:txBody>
          <a:bodyPr/>
          <a:lstStyle>
            <a:lvl1pPr marL="0" marR="0" indent="0" algn="ctr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Prepared</a:t>
            </a:r>
            <a:r>
              <a:rPr lang="pl-PL" dirty="0"/>
              <a:t> by: </a:t>
            </a:r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12" name="Segnaposto testo 25"/>
          <p:cNvSpPr>
            <a:spLocks noGrp="1"/>
          </p:cNvSpPr>
          <p:nvPr>
            <p:ph type="body" sz="quarter" idx="12" hasCustomPrompt="1"/>
          </p:nvPr>
        </p:nvSpPr>
        <p:spPr>
          <a:xfrm>
            <a:off x="2250490" y="4760015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Authors</a:t>
            </a:r>
            <a:r>
              <a:rPr lang="pl-PL" dirty="0"/>
              <a:t>’ </a:t>
            </a:r>
            <a:r>
              <a:rPr lang="pl-PL" dirty="0" err="1"/>
              <a:t>affiliation</a:t>
            </a:r>
            <a:endParaRPr lang="it-IT" dirty="0"/>
          </a:p>
        </p:txBody>
      </p:sp>
      <p:sp>
        <p:nvSpPr>
          <p:cNvPr id="13" name="Segnaposto testo 25"/>
          <p:cNvSpPr>
            <a:spLocks noGrp="1"/>
          </p:cNvSpPr>
          <p:nvPr>
            <p:ph type="body" sz="quarter" idx="13" hasCustomPrompt="1"/>
          </p:nvPr>
        </p:nvSpPr>
        <p:spPr>
          <a:xfrm>
            <a:off x="2192456" y="4050262"/>
            <a:ext cx="13715999" cy="674450"/>
          </a:xfrm>
          <a:prstGeom prst="rect">
            <a:avLst/>
          </a:prstGeom>
        </p:spPr>
        <p:txBody>
          <a:bodyPr/>
          <a:lstStyle>
            <a:lvl1pPr marL="0" marR="0" indent="0" algn="ctr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edited</a:t>
            </a:r>
            <a:r>
              <a:rPr lang="pl-PL" dirty="0"/>
              <a:t> by: </a:t>
            </a:r>
            <a:r>
              <a:rPr lang="pl-PL" dirty="0" err="1"/>
              <a:t>editor’s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pl-PL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770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audio" Target="../media/audio10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38" r:id="rId16"/>
    <p:sldLayoutId id="2147483739" r:id="rId17"/>
    <p:sldLayoutId id="2147483740" r:id="rId18"/>
    <p:sldLayoutId id="2147483741" r:id="rId19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1" name="click.wav"/>
          </p:stSnd>
        </p:sndAc>
      </p:transition>
    </mc:Choice>
    <mc:Fallback xmlns="">
      <p:transition spd="slow">
        <p:sndAc>
          <p:stSnd>
            <p:snd r:embed="rId22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audio" Target="../media/audio10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Relationship Id="rId4" Type="http://schemas.openxmlformats.org/officeDocument/2006/relationships/audio" Target="NUL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4" Type="http://schemas.openxmlformats.org/officeDocument/2006/relationships/audio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Descriptive tours</a:t>
            </a:r>
            <a:endParaRPr lang="en-GB" sz="66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Module </a:t>
            </a:r>
            <a:r>
              <a:rPr lang="en-GB" sz="4000" dirty="0" smtClean="0"/>
              <a:t>4</a:t>
            </a:r>
            <a:endParaRPr lang="en-GB" sz="4000" dirty="0"/>
          </a:p>
          <a:p>
            <a:r>
              <a:rPr lang="en-GB" sz="4000" dirty="0"/>
              <a:t>Unit </a:t>
            </a:r>
            <a:r>
              <a:rPr lang="en-GB" sz="4000" dirty="0" smtClean="0"/>
              <a:t>8</a:t>
            </a:r>
            <a:endParaRPr lang="en-GB" sz="4000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1"/>
          </p:nvPr>
        </p:nvSpPr>
        <p:spPr>
          <a:xfrm>
            <a:off x="1605777" y="3705293"/>
            <a:ext cx="16091859" cy="677471"/>
          </a:xfrm>
        </p:spPr>
        <p:txBody>
          <a:bodyPr>
            <a:normAutofit/>
          </a:bodyPr>
          <a:lstStyle/>
          <a:p>
            <a:r>
              <a:rPr lang="en-GB" sz="3500" smtClean="0"/>
              <a:t>elisa</a:t>
            </a:r>
            <a:r>
              <a:rPr lang="en-GB" sz="3500" dirty="0" smtClean="0"/>
              <a:t> </a:t>
            </a:r>
            <a:r>
              <a:rPr lang="en-GB" sz="3500" dirty="0" err="1" smtClean="0"/>
              <a:t>perego</a:t>
            </a:r>
            <a:endParaRPr lang="en-GB" sz="3500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University of </a:t>
            </a:r>
            <a:r>
              <a:rPr lang="en-GB" sz="3500" dirty="0" err="1" smtClean="0"/>
              <a:t>trieste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88155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documentary research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dirty="0" smtClean="0"/>
              <a:t>Internal museum.</a:t>
            </a:r>
          </a:p>
          <a:p>
            <a:r>
              <a:rPr lang="en-US" dirty="0" smtClean="0"/>
              <a:t>Specialized literature.</a:t>
            </a:r>
          </a:p>
          <a:p>
            <a:r>
              <a:rPr lang="en-US" dirty="0" smtClean="0"/>
              <a:t>Exhibition material.</a:t>
            </a:r>
          </a:p>
          <a:p>
            <a:r>
              <a:rPr lang="en-US" dirty="0" smtClean="0"/>
              <a:t>Interviews.</a:t>
            </a:r>
          </a:p>
          <a:p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Drafting the AD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dirty="0" smtClean="0"/>
              <a:t>Plan, write and edit as many times as necessary.</a:t>
            </a:r>
          </a:p>
          <a:p>
            <a:r>
              <a:rPr lang="en-US" sz="4000" dirty="0" smtClean="0"/>
              <a:t> Judge, rehearse, polish, prune away unnecessary details, and decide what is allowed to remain, just like in film script writing (</a:t>
            </a:r>
            <a:r>
              <a:rPr lang="en-US" sz="4000" dirty="0" err="1" smtClean="0"/>
              <a:t>Kozloff</a:t>
            </a:r>
            <a:r>
              <a:rPr lang="en-US" sz="4000" dirty="0" smtClean="0"/>
              <a:t> 2000).</a:t>
            </a:r>
          </a:p>
          <a:p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orient the visitor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dirty="0" smtClean="0"/>
              <a:t>Provide orientation instructions.</a:t>
            </a:r>
          </a:p>
          <a:p>
            <a:r>
              <a:rPr lang="en-US" dirty="0" smtClean="0"/>
              <a:t>Assist and encourage the visitors verbally.</a:t>
            </a:r>
          </a:p>
          <a:p>
            <a:r>
              <a:rPr lang="en-US" dirty="0" smtClean="0"/>
              <a:t>Make PSL feel comfortable, but free.</a:t>
            </a:r>
          </a:p>
          <a:p>
            <a:r>
              <a:rPr lang="en-US" dirty="0" smtClean="0"/>
              <a:t>Do not put pressure on PSL.</a:t>
            </a:r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Last but not least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dirty="0"/>
              <a:t>Discuss with museum curators.</a:t>
            </a:r>
          </a:p>
          <a:p>
            <a:r>
              <a:rPr lang="en-US" dirty="0" smtClean="0"/>
              <a:t>Get feedback from PSL.</a:t>
            </a:r>
          </a:p>
          <a:p>
            <a:r>
              <a:rPr lang="en-US" dirty="0" smtClean="0"/>
              <a:t>Fine tune </a:t>
            </a:r>
            <a:r>
              <a:rPr lang="en-US" dirty="0"/>
              <a:t>and </a:t>
            </a:r>
            <a:r>
              <a:rPr lang="en-US" dirty="0" err="1"/>
              <a:t>finalise</a:t>
            </a:r>
            <a:r>
              <a:rPr lang="en-US" dirty="0"/>
              <a:t> </a:t>
            </a:r>
            <a:r>
              <a:rPr lang="en-US" dirty="0" smtClean="0"/>
              <a:t>script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242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Live descriptive tours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dirty="0" smtClean="0"/>
              <a:t>Annotated outline.</a:t>
            </a:r>
            <a:endParaRPr lang="en-US" dirty="0"/>
          </a:p>
          <a:p>
            <a:r>
              <a:rPr lang="en-US" dirty="0" smtClean="0"/>
              <a:t>Key words.</a:t>
            </a:r>
          </a:p>
        </p:txBody>
      </p:sp>
    </p:spTree>
    <p:extLst>
      <p:ext uri="{BB962C8B-B14F-4D97-AF65-F5344CB8AC3E}">
        <p14:creationId xmlns:p14="http://schemas.microsoft.com/office/powerpoint/2010/main" val="2671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5"/>
          <p:cNvSpPr>
            <a:spLocks noGrp="1"/>
          </p:cNvSpPr>
          <p:nvPr>
            <p:ph type="title"/>
          </p:nvPr>
        </p:nvSpPr>
        <p:spPr>
          <a:xfrm>
            <a:off x="1025372" y="647379"/>
            <a:ext cx="16672263" cy="1135047"/>
          </a:xfrm>
        </p:spPr>
        <p:txBody>
          <a:bodyPr>
            <a:normAutofit/>
          </a:bodyPr>
          <a:lstStyle/>
          <a:p>
            <a:r>
              <a:rPr lang="en-GB" sz="6600" dirty="0" smtClean="0"/>
              <a:t>Descriptive tours</a:t>
            </a:r>
            <a:endParaRPr lang="en-GB" sz="6600" dirty="0"/>
          </a:p>
        </p:txBody>
      </p:sp>
      <p:sp>
        <p:nvSpPr>
          <p:cNvPr id="15" name="Symbol zastępczy tekstu 6"/>
          <p:cNvSpPr>
            <a:spLocks noGrp="1"/>
          </p:cNvSpPr>
          <p:nvPr>
            <p:ph type="body" sz="quarter" idx="10"/>
          </p:nvPr>
        </p:nvSpPr>
        <p:spPr>
          <a:xfrm>
            <a:off x="2405846" y="1890418"/>
            <a:ext cx="13715999" cy="1495412"/>
          </a:xfrm>
        </p:spPr>
        <p:txBody>
          <a:bodyPr>
            <a:normAutofit/>
          </a:bodyPr>
          <a:lstStyle/>
          <a:p>
            <a:r>
              <a:rPr lang="en-GB" sz="4000" dirty="0"/>
              <a:t>Module </a:t>
            </a:r>
            <a:r>
              <a:rPr lang="en-GB" sz="4000" dirty="0" smtClean="0"/>
              <a:t>4</a:t>
            </a:r>
            <a:endParaRPr lang="en-GB" sz="4000" dirty="0"/>
          </a:p>
          <a:p>
            <a:r>
              <a:rPr lang="en-GB" sz="4000" dirty="0"/>
              <a:t>Unit </a:t>
            </a:r>
            <a:r>
              <a:rPr lang="en-GB" sz="4000" dirty="0" smtClean="0"/>
              <a:t>8</a:t>
            </a:r>
            <a:endParaRPr lang="en-GB" sz="4000" dirty="0"/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1"/>
          </p:nvPr>
        </p:nvSpPr>
        <p:spPr>
          <a:xfrm>
            <a:off x="1605777" y="3705293"/>
            <a:ext cx="16091859" cy="677471"/>
          </a:xfrm>
        </p:spPr>
        <p:txBody>
          <a:bodyPr>
            <a:normAutofit/>
          </a:bodyPr>
          <a:lstStyle/>
          <a:p>
            <a:r>
              <a:rPr lang="en-GB" sz="3500" smtClean="0"/>
              <a:t>elisa</a:t>
            </a:r>
            <a:r>
              <a:rPr lang="en-GB" sz="3500" dirty="0" smtClean="0"/>
              <a:t> </a:t>
            </a:r>
            <a:r>
              <a:rPr lang="en-GB" sz="3500" dirty="0" err="1" smtClean="0"/>
              <a:t>perego</a:t>
            </a:r>
            <a:endParaRPr lang="en-GB" sz="3500" dirty="0"/>
          </a:p>
        </p:txBody>
      </p:sp>
      <p:sp>
        <p:nvSpPr>
          <p:cNvPr id="17" name="Symbol zastępczy tekstu 8"/>
          <p:cNvSpPr>
            <a:spLocks noGrp="1"/>
          </p:cNvSpPr>
          <p:nvPr>
            <p:ph type="body" sz="quarter" idx="12"/>
          </p:nvPr>
        </p:nvSpPr>
        <p:spPr>
          <a:xfrm>
            <a:off x="2405846" y="4498127"/>
            <a:ext cx="13715999" cy="674450"/>
          </a:xfrm>
        </p:spPr>
        <p:txBody>
          <a:bodyPr>
            <a:normAutofit/>
          </a:bodyPr>
          <a:lstStyle/>
          <a:p>
            <a:r>
              <a:rPr lang="en-GB" sz="3500" dirty="0" smtClean="0"/>
              <a:t>University of </a:t>
            </a:r>
            <a:r>
              <a:rPr lang="en-GB" sz="3500" dirty="0" err="1" smtClean="0"/>
              <a:t>trieste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35398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Ads and descriptive tours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991207" y="3010051"/>
            <a:ext cx="16496575" cy="50105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Stand-alone ADs vs. descriptive tours.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Both:</a:t>
            </a:r>
          </a:p>
          <a:p>
            <a:pPr lvl="1">
              <a:lnSpc>
                <a:spcPct val="150000"/>
              </a:lnSpc>
            </a:pPr>
            <a:r>
              <a:rPr lang="en-US" sz="4000" dirty="0" smtClean="0"/>
              <a:t>Describe actual object.</a:t>
            </a:r>
          </a:p>
          <a:p>
            <a:pPr lvl="1">
              <a:lnSpc>
                <a:spcPct val="150000"/>
              </a:lnSpc>
            </a:pPr>
            <a:r>
              <a:rPr lang="en-US" sz="4000" dirty="0" err="1" smtClean="0"/>
              <a:t>Emphasise</a:t>
            </a:r>
            <a:r>
              <a:rPr lang="en-US" sz="4000" dirty="0" smtClean="0"/>
              <a:t> visible details (e.g. size, shape, </a:t>
            </a:r>
            <a:r>
              <a:rPr lang="en-US" sz="4000" dirty="0" err="1" smtClean="0"/>
              <a:t>colour</a:t>
            </a:r>
            <a:r>
              <a:rPr lang="en-US" sz="4000" dirty="0" smtClean="0"/>
              <a:t>, texture, etc.).</a:t>
            </a:r>
          </a:p>
          <a:p>
            <a:pPr lvl="1">
              <a:lnSpc>
                <a:spcPct val="150000"/>
              </a:lnSpc>
            </a:pPr>
            <a:r>
              <a:rPr lang="en-US" sz="4000" dirty="0" smtClean="0"/>
              <a:t>Address what cannot be seen (e.g. history, background info, etc.).</a:t>
            </a:r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Descriptive tours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dirty="0" smtClean="0"/>
              <a:t>Coherent itinerary.</a:t>
            </a:r>
          </a:p>
          <a:p>
            <a:r>
              <a:rPr lang="en-US" dirty="0" smtClean="0"/>
              <a:t>Assist PSL to </a:t>
            </a:r>
            <a:r>
              <a:rPr lang="en-US" dirty="0"/>
              <a:t>move from exhibit to </a:t>
            </a:r>
            <a:r>
              <a:rPr lang="en-US" dirty="0" smtClean="0"/>
              <a:t>exhibit.</a:t>
            </a:r>
          </a:p>
          <a:p>
            <a:r>
              <a:rPr lang="en-US" dirty="0" smtClean="0"/>
              <a:t>Help PSL to </a:t>
            </a:r>
            <a:r>
              <a:rPr lang="en-US" dirty="0"/>
              <a:t>orient throughout the museum </a:t>
            </a:r>
            <a:r>
              <a:rPr lang="en-US" dirty="0" smtClean="0"/>
              <a:t>space</a:t>
            </a:r>
            <a:r>
              <a:rPr lang="it-IT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Building a </a:t>
            </a:r>
            <a:r>
              <a:rPr lang="en-US" sz="6000" dirty="0" err="1" smtClean="0"/>
              <a:t>DESCriptive</a:t>
            </a:r>
            <a:r>
              <a:rPr lang="en-US" sz="6000" dirty="0" smtClean="0"/>
              <a:t> tour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sz="4000" dirty="0" smtClean="0"/>
              <a:t>hallenging:</a:t>
            </a:r>
          </a:p>
          <a:p>
            <a:pPr lvl="1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Ability to observe.</a:t>
            </a:r>
          </a:p>
          <a:p>
            <a:pPr lvl="1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Many people.</a:t>
            </a:r>
          </a:p>
          <a:p>
            <a:pPr lvl="1"/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Many </a:t>
            </a: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stages.</a:t>
            </a:r>
          </a:p>
          <a:p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visiting and selecting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43008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With internal staff and/or other experts.</a:t>
            </a:r>
          </a:p>
          <a:p>
            <a:r>
              <a:rPr lang="en-US" dirty="0" smtClean="0"/>
              <a:t>With </a:t>
            </a:r>
            <a:r>
              <a:rPr lang="en-US" sz="4000" dirty="0" smtClean="0"/>
              <a:t>blind patron(s).</a:t>
            </a:r>
          </a:p>
          <a:p>
            <a:r>
              <a:rPr lang="en-US" dirty="0" smtClean="0"/>
              <a:t>Take your time, take pictures.</a:t>
            </a:r>
          </a:p>
          <a:p>
            <a:r>
              <a:rPr lang="en-US" dirty="0" smtClean="0"/>
              <a:t>Take notes of your first impressions.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choosing the “source text”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Source text:</a:t>
            </a:r>
          </a:p>
          <a:p>
            <a:pPr marL="561049" lvl="1" indent="0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objects and their relation to one another,</a:t>
            </a:r>
          </a:p>
          <a:p>
            <a:pPr marL="561049" lvl="1" indent="0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space and architecture of the museum/site,</a:t>
            </a:r>
          </a:p>
          <a:p>
            <a:pPr marL="561049" lvl="1" indent="0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wider experience of visiting the museum/site.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choosing the “source text”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dirty="0"/>
              <a:t>Attractive, unusual, arresting, meaningful objects</a:t>
            </a:r>
          </a:p>
          <a:p>
            <a:r>
              <a:rPr lang="en-US" dirty="0" smtClean="0"/>
              <a:t>Best represent the museum exhibition’s narrative.</a:t>
            </a:r>
          </a:p>
          <a:p>
            <a:r>
              <a:rPr lang="en-US" dirty="0" smtClean="0"/>
              <a:t>Lend themselves to clear and vivid description.</a:t>
            </a:r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an itinerary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Well planned and coherent.</a:t>
            </a:r>
          </a:p>
          <a:p>
            <a:r>
              <a:rPr lang="en-US" sz="4000" dirty="0" smtClean="0"/>
              <a:t>Meaningful and sequenced.</a:t>
            </a:r>
          </a:p>
          <a:p>
            <a:r>
              <a:rPr lang="en-US" dirty="0" smtClean="0"/>
              <a:t>E</a:t>
            </a:r>
            <a:r>
              <a:rPr lang="en-US" sz="4000" dirty="0" smtClean="0"/>
              <a:t>ntertaining.</a:t>
            </a:r>
          </a:p>
          <a:p>
            <a:r>
              <a:rPr lang="en-US" dirty="0" smtClean="0"/>
              <a:t>Not too long.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</a:t>
            </a:r>
            <a:r>
              <a:rPr lang="en-US" dirty="0" smtClean="0"/>
              <a:t>haptic dimension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r>
              <a:rPr lang="en-US" sz="4000" dirty="0" smtClean="0"/>
              <a:t>Decide whether to add a haptic dimension to the tour via the introduction of:</a:t>
            </a:r>
          </a:p>
          <a:p>
            <a:pPr lvl="1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Braille or relief writing,</a:t>
            </a:r>
          </a:p>
          <a:p>
            <a:pPr lvl="1"/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actile drawing boards or maps,</a:t>
            </a:r>
          </a:p>
          <a:p>
            <a:pPr lvl="1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replicas or bas-reliefs.</a:t>
            </a:r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11236</TotalTime>
  <Words>407</Words>
  <Application>Microsoft Office PowerPoint</Application>
  <PresentationFormat>Personalització</PresentationFormat>
  <Paragraphs>99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17</vt:i4>
      </vt:variant>
    </vt:vector>
  </HeadingPairs>
  <TitlesOfParts>
    <vt:vector size="18" baseType="lpstr">
      <vt:lpstr>PRIMA PAGINA - TITOLO</vt:lpstr>
      <vt:lpstr>Descriptive tours</vt:lpstr>
      <vt:lpstr>Ads and descriptive tours</vt:lpstr>
      <vt:lpstr>Descriptive tours</vt:lpstr>
      <vt:lpstr>Building a DESCriptive tour</vt:lpstr>
      <vt:lpstr>visiting and selecting</vt:lpstr>
      <vt:lpstr>choosing the “source text”</vt:lpstr>
      <vt:lpstr>choosing the “source text”</vt:lpstr>
      <vt:lpstr>identifying an itinerary</vt:lpstr>
      <vt:lpstr> haptic dimension</vt:lpstr>
      <vt:lpstr>documentary research</vt:lpstr>
      <vt:lpstr>Drafting the AD</vt:lpstr>
      <vt:lpstr>orient the visitor</vt:lpstr>
      <vt:lpstr>Last but not least</vt:lpstr>
      <vt:lpstr>Live descriptive tours</vt:lpstr>
      <vt:lpstr>Descriptive tours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tours</dc:title>
  <dc:creator>Marta Rial Pan</dc:creator>
  <cp:lastModifiedBy>1228835</cp:lastModifiedBy>
  <cp:revision>306</cp:revision>
  <dcterms:created xsi:type="dcterms:W3CDTF">2016-10-18T07:38:44Z</dcterms:created>
  <dcterms:modified xsi:type="dcterms:W3CDTF">2019-02-18T13:06:37Z</dcterms:modified>
</cp:coreProperties>
</file>