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7" r:id="rId2"/>
    <p:sldId id="299" r:id="rId3"/>
    <p:sldId id="300" r:id="rId4"/>
    <p:sldId id="301" r:id="rId5"/>
    <p:sldId id="303" r:id="rId6"/>
    <p:sldId id="304" r:id="rId7"/>
    <p:sldId id="317" r:id="rId8"/>
    <p:sldId id="286" r:id="rId9"/>
    <p:sldId id="297" r:id="rId10"/>
    <p:sldId id="305" r:id="rId11"/>
    <p:sldId id="318" r:id="rId12"/>
    <p:sldId id="298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6" r:id="rId23"/>
    <p:sldId id="315" r:id="rId24"/>
    <p:sldId id="289" r:id="rId25"/>
    <p:sldId id="290" r:id="rId26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0826" autoAdjust="0"/>
  </p:normalViewPr>
  <p:slideViewPr>
    <p:cSldViewPr snapToGrid="0">
      <p:cViewPr>
        <p:scale>
          <a:sx n="73" d="100"/>
          <a:sy n="73" d="100"/>
        </p:scale>
        <p:origin x="-516" y="24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2/26/2019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126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440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467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671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97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077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965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974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575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34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06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43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5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11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115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21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12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7" name="click.wav"/>
          </p:stSnd>
        </p:sndAc>
      </p:transition>
    </mc:Choice>
    <mc:Fallback xmlns="">
      <p:transition spd="slow">
        <p:sndAc>
          <p:stSnd>
            <p:snd r:embed="rId18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Relationship Id="rId4" Type="http://schemas.openxmlformats.org/officeDocument/2006/relationships/hyperlink" Target="http://www.adlabproject.eu/Docs/adlab%20book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Relationship Id="rId5" Type="http://schemas.openxmlformats.org/officeDocument/2006/relationships/hyperlink" Target="http://pagines.uab.cat/hbb4all/content/accessibility-guidelines" TargetMode="External"/><Relationship Id="rId4" Type="http://schemas.openxmlformats.org/officeDocument/2006/relationships/hyperlink" Target="http://www.adlabproject.eu/Docs/adlab%20book/index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/>
              <a:t>Audio </a:t>
            </a:r>
            <a:r>
              <a:rPr lang="pl-PL" sz="6600" dirty="0" err="1" smtClean="0"/>
              <a:t>subtitling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 smtClean="0"/>
              <a:t>5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 smtClean="0"/>
              <a:t>1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pl-PL" sz="3500" dirty="0" smtClean="0"/>
              <a:t>Anna </a:t>
            </a:r>
            <a:r>
              <a:rPr lang="pl-PL" sz="3500" dirty="0" err="1" smtClean="0"/>
              <a:t>matamala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500" dirty="0">
                <a:latin typeface="Verdana" charset="0"/>
                <a:ea typeface="Verdana" charset="0"/>
                <a:cs typeface="Verdana" charset="0"/>
              </a:rPr>
              <a:t>UNIVERSITAT AUT</a:t>
            </a:r>
            <a:r>
              <a:rPr lang="es-ES" sz="3500" dirty="0">
                <a:latin typeface="Verdana" charset="0"/>
                <a:ea typeface="Verdana" charset="0"/>
                <a:cs typeface="Verdana" charset="0"/>
              </a:rPr>
              <a:t>ÒNOMA DE BARCELONA</a:t>
            </a:r>
            <a:endParaRPr lang="en-GB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Ast</a:t>
            </a:r>
            <a:r>
              <a:rPr lang="en-US" sz="6000" dirty="0"/>
              <a:t> &amp; ad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pl-PL" sz="4000" dirty="0" err="1"/>
              <a:t>Example</a:t>
            </a:r>
            <a:r>
              <a:rPr lang="pl-PL" sz="4000" dirty="0"/>
              <a:t> 1: </a:t>
            </a:r>
            <a:r>
              <a:rPr lang="pl-PL" sz="4000" dirty="0" err="1"/>
              <a:t>Swedish</a:t>
            </a:r>
            <a:r>
              <a:rPr lang="pl-PL" sz="4000" dirty="0"/>
              <a:t> live </a:t>
            </a:r>
            <a:r>
              <a:rPr lang="pl-PL" sz="4000" dirty="0" err="1"/>
              <a:t>broadcasting</a:t>
            </a:r>
            <a:r>
              <a:rPr lang="pl-PL" sz="4000" dirty="0" smtClean="0"/>
              <a:t>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98291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Ast</a:t>
            </a:r>
            <a:r>
              <a:rPr lang="en-US" sz="6000" dirty="0"/>
              <a:t> &amp; ad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pl-PL" sz="4000" dirty="0" err="1" smtClean="0"/>
              <a:t>Example</a:t>
            </a:r>
            <a:r>
              <a:rPr lang="pl-PL" sz="4000" dirty="0" smtClean="0"/>
              <a:t> </a:t>
            </a:r>
            <a:r>
              <a:rPr lang="pl-PL" sz="4000" dirty="0"/>
              <a:t>2: </a:t>
            </a:r>
            <a:r>
              <a:rPr lang="pl-PL" sz="4000" i="1" dirty="0" err="1" smtClean="0"/>
              <a:t>Inglourious</a:t>
            </a:r>
            <a:r>
              <a:rPr lang="pl-PL" sz="4000" i="1" dirty="0" smtClean="0"/>
              <a:t> </a:t>
            </a:r>
            <a:r>
              <a:rPr lang="pl-PL" sz="4000" i="1" dirty="0" err="1" smtClean="0"/>
              <a:t>Basterds</a:t>
            </a:r>
            <a:r>
              <a:rPr lang="pl-PL" sz="4000" dirty="0" smtClean="0"/>
              <a:t>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29269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delivery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es-ES_tradnl" sz="4000" dirty="0"/>
              <a:t>Text-to-speech versus human voices.</a:t>
            </a:r>
          </a:p>
          <a:p>
            <a:r>
              <a:rPr lang="en-US" sz="4000" dirty="0"/>
              <a:t>Live and recorded audio subtitles.</a:t>
            </a:r>
          </a:p>
          <a:p>
            <a:r>
              <a:rPr lang="en-US" sz="4000" dirty="0"/>
              <a:t>Semi-live delivery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58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USERS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en-US" sz="4000" dirty="0"/>
              <a:t>Different</a:t>
            </a:r>
            <a:r>
              <a:rPr lang="pl-PL" sz="4000" dirty="0"/>
              <a:t> end </a:t>
            </a:r>
            <a:r>
              <a:rPr lang="pl-PL" sz="4000" dirty="0" err="1"/>
              <a:t>users</a:t>
            </a:r>
            <a:r>
              <a:rPr lang="pl-PL" sz="4000" dirty="0"/>
              <a:t>.</a:t>
            </a:r>
          </a:p>
          <a:p>
            <a:r>
              <a:rPr lang="es-ES_tradnl" sz="4000" dirty="0"/>
              <a:t>Informing users about the availability.</a:t>
            </a:r>
          </a:p>
        </p:txBody>
      </p:sp>
    </p:spTree>
    <p:extLst>
      <p:ext uri="{BB962C8B-B14F-4D97-AF65-F5344CB8AC3E}">
        <p14:creationId xmlns:p14="http://schemas.microsoft.com/office/powerpoint/2010/main" val="194384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USERS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4" y="3148437"/>
            <a:ext cx="15532845" cy="4649921"/>
          </a:xfrm>
        </p:spPr>
        <p:txBody>
          <a:bodyPr>
            <a:normAutofit/>
          </a:bodyPr>
          <a:lstStyle/>
          <a:p>
            <a:r>
              <a:rPr lang="es-ES_tradnl" sz="4000" dirty="0"/>
              <a:t>Involving users in the creation and evaluation processes.</a:t>
            </a:r>
          </a:p>
          <a:p>
            <a:r>
              <a:rPr lang="es-ES_tradnl" sz="4000" dirty="0"/>
              <a:t>Giving users the possibility to choose.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36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DELIVERING AST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es-ES_tradnl" sz="4000" dirty="0"/>
              <a:t>Synchronisation issues.</a:t>
            </a:r>
          </a:p>
          <a:p>
            <a:r>
              <a:rPr lang="es-ES_tradnl" sz="4000" dirty="0"/>
              <a:t>Synchronisation strategies: speed and/or text.</a:t>
            </a:r>
          </a:p>
        </p:txBody>
      </p:sp>
    </p:spTree>
    <p:extLst>
      <p:ext uri="{BB962C8B-B14F-4D97-AF65-F5344CB8AC3E}">
        <p14:creationId xmlns:p14="http://schemas.microsoft.com/office/powerpoint/2010/main" val="24240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DELIVERING AST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es-ES_tradnl" sz="4000" dirty="0"/>
              <a:t>Voice-over effect</a:t>
            </a:r>
            <a:r>
              <a:rPr lang="pl-PL" sz="4000" dirty="0"/>
              <a:t>.</a:t>
            </a:r>
          </a:p>
          <a:p>
            <a:r>
              <a:rPr lang="pl-PL" sz="4000" dirty="0"/>
              <a:t>D</a:t>
            </a:r>
            <a:r>
              <a:rPr lang="es-ES_tradnl" sz="4000" dirty="0"/>
              <a:t>ubbing effect</a:t>
            </a:r>
            <a:r>
              <a:rPr lang="es-ES_tradn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64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IDENTIFYING </a:t>
            </a:r>
            <a:r>
              <a:rPr lang="en-US" sz="6000" dirty="0" err="1"/>
              <a:t>ast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es-ES_tradnl" sz="4000" dirty="0"/>
              <a:t>Voices.</a:t>
            </a:r>
          </a:p>
          <a:p>
            <a:r>
              <a:rPr lang="es-ES_tradnl" sz="4000" dirty="0"/>
              <a:t>Prosody.</a:t>
            </a:r>
          </a:p>
          <a:p>
            <a:r>
              <a:rPr lang="es-ES_tradnl" sz="4000" dirty="0"/>
              <a:t>Descriptive words.</a:t>
            </a:r>
          </a:p>
        </p:txBody>
      </p:sp>
    </p:spTree>
    <p:extLst>
      <p:ext uri="{BB962C8B-B14F-4D97-AF65-F5344CB8AC3E}">
        <p14:creationId xmlns:p14="http://schemas.microsoft.com/office/powerpoint/2010/main" val="19039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IDENTIFYING CHARACTERS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es-ES_tradnl" sz="4000" dirty="0"/>
              <a:t>Voices.</a:t>
            </a:r>
          </a:p>
          <a:p>
            <a:r>
              <a:rPr lang="es-ES_tradnl" sz="4000" dirty="0"/>
              <a:t>Prosody.</a:t>
            </a:r>
          </a:p>
          <a:p>
            <a:r>
              <a:rPr lang="es-ES_tradnl" sz="4000" dirty="0"/>
              <a:t>Name.</a:t>
            </a:r>
          </a:p>
          <a:p>
            <a:r>
              <a:rPr lang="es-ES_tradnl" sz="4000" dirty="0"/>
              <a:t>Reported speech</a:t>
            </a:r>
            <a:r>
              <a:rPr lang="es-ES_tradnl" sz="4000" dirty="0" smtClean="0"/>
              <a:t>.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372558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references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4" y="3148437"/>
            <a:ext cx="16853645" cy="4649921"/>
          </a:xfrm>
        </p:spPr>
        <p:txBody>
          <a:bodyPr>
            <a:normAutofit/>
          </a:bodyPr>
          <a:lstStyle/>
          <a:p>
            <a:r>
              <a:rPr lang="en-GB" sz="4000" dirty="0" err="1"/>
              <a:t>Remael</a:t>
            </a:r>
            <a:r>
              <a:rPr lang="en-GB" sz="4000" dirty="0"/>
              <a:t>, A., </a:t>
            </a:r>
            <a:r>
              <a:rPr lang="en-GB" sz="4000" dirty="0" err="1"/>
              <a:t>Reviers</a:t>
            </a:r>
            <a:r>
              <a:rPr lang="en-GB" sz="4000" dirty="0"/>
              <a:t>, N., </a:t>
            </a:r>
            <a:r>
              <a:rPr lang="en-GB" sz="4000" dirty="0" err="1"/>
              <a:t>Vercauteren</a:t>
            </a:r>
            <a:r>
              <a:rPr lang="en-GB" sz="4000" dirty="0"/>
              <a:t>, G. (2015) </a:t>
            </a:r>
            <a:r>
              <a:rPr lang="en-GB" sz="4000" i="1" dirty="0"/>
              <a:t>Pictures painted in Words. ADLAB Audio Description guidelines</a:t>
            </a:r>
            <a:r>
              <a:rPr lang="en-GB" sz="4000" dirty="0"/>
              <a:t>. Trieste: </a:t>
            </a:r>
            <a:r>
              <a:rPr lang="en-GB" sz="4000" dirty="0" smtClean="0"/>
              <a:t>EUT</a:t>
            </a:r>
            <a:r>
              <a:rPr lang="pl-PL" sz="4000" dirty="0" smtClean="0"/>
              <a:t>, </a:t>
            </a:r>
            <a:r>
              <a:rPr lang="en-GB" sz="4000" dirty="0" smtClean="0">
                <a:hlinkClick r:id="rId4" invalidUrl="http://www.adlabproject.eu/Docs/adlab book/index.html"/>
              </a:rPr>
              <a:t>www.adlabproject.eu/Docs/adlab%20book/index.html</a:t>
            </a:r>
            <a:endParaRPr lang="en-GB" sz="4000" dirty="0"/>
          </a:p>
          <a:p>
            <a:pPr marL="0" indent="0">
              <a:buNone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313636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533400" y="3053068"/>
            <a:ext cx="17424400" cy="301753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/>
              <a:t>JAPANESE </a:t>
            </a:r>
            <a:r>
              <a:rPr lang="en-US" sz="6600" dirty="0" smtClean="0"/>
              <a:t>FILM</a:t>
            </a:r>
            <a:endParaRPr lang="pl-PL" sz="6600" dirty="0" smtClean="0"/>
          </a:p>
          <a:p>
            <a:pPr marL="0" indent="0" algn="ctr">
              <a:buNone/>
            </a:pPr>
            <a:r>
              <a:rPr lang="en-US" sz="6600" dirty="0" smtClean="0"/>
              <a:t>SUBTITLED IN NORWEGIAN?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5394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references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4" y="3148437"/>
            <a:ext cx="16853645" cy="4649921"/>
          </a:xfrm>
        </p:spPr>
        <p:txBody>
          <a:bodyPr>
            <a:noAutofit/>
          </a:bodyPr>
          <a:lstStyle/>
          <a:p>
            <a:r>
              <a:rPr lang="en-GB" sz="4000" dirty="0" err="1"/>
              <a:t>Remael</a:t>
            </a:r>
            <a:r>
              <a:rPr lang="en-GB" sz="4000" dirty="0"/>
              <a:t>, A., </a:t>
            </a:r>
            <a:r>
              <a:rPr lang="en-GB" sz="4000" dirty="0" err="1"/>
              <a:t>Reviers</a:t>
            </a:r>
            <a:r>
              <a:rPr lang="en-GB" sz="4000" dirty="0"/>
              <a:t>, N., </a:t>
            </a:r>
            <a:r>
              <a:rPr lang="en-GB" sz="4000" dirty="0" err="1"/>
              <a:t>Vercauteren</a:t>
            </a:r>
            <a:r>
              <a:rPr lang="en-GB" sz="4000" dirty="0"/>
              <a:t>, G. (2015) </a:t>
            </a:r>
            <a:r>
              <a:rPr lang="en-GB" sz="4000" i="1" dirty="0"/>
              <a:t>Pictures painted in Words. ADLAB Audio Description guidelines</a:t>
            </a:r>
            <a:r>
              <a:rPr lang="en-GB" sz="4000" dirty="0"/>
              <a:t>. Trieste: EUT. </a:t>
            </a:r>
            <a:r>
              <a:rPr lang="en-GB" sz="4000" dirty="0">
                <a:hlinkClick r:id="rId4" invalidUrl="http://www.adlabproject.eu/Docs/adlab book/index.html"/>
              </a:rPr>
              <a:t>www.adlabproject.eu/Docs/adlab%20book/index.html</a:t>
            </a:r>
            <a:endParaRPr lang="en-GB" sz="4000" dirty="0"/>
          </a:p>
          <a:p>
            <a:r>
              <a:rPr lang="es-ES_tradnl" sz="4000" dirty="0"/>
              <a:t>HBB4ALL </a:t>
            </a:r>
            <a:r>
              <a:rPr lang="es-ES_tradnl" sz="4000" dirty="0" smtClean="0"/>
              <a:t>guidelines:</a:t>
            </a:r>
            <a:endParaRPr lang="pl-PL" sz="4000" dirty="0" smtClean="0"/>
          </a:p>
          <a:p>
            <a:pPr marL="0" indent="0">
              <a:buNone/>
            </a:pPr>
            <a:r>
              <a:rPr lang="pl-PL" sz="4000" dirty="0" smtClean="0"/>
              <a:t>  </a:t>
            </a:r>
            <a:r>
              <a:rPr lang="es-ES_tradnl" sz="4000" dirty="0" smtClean="0">
                <a:hlinkClick r:id="rId5"/>
              </a:rPr>
              <a:t>pagines.uab.cat/hbb4all/content/accessibility-guidelines</a:t>
            </a:r>
            <a:endParaRPr lang="es-ES_tradnl" sz="4000" dirty="0"/>
          </a:p>
          <a:p>
            <a:pPr marL="0" indent="0">
              <a:buNone/>
            </a:pP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401504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references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596154" y="3199237"/>
            <a:ext cx="17387046" cy="4649921"/>
          </a:xfrm>
        </p:spPr>
        <p:txBody>
          <a:bodyPr>
            <a:normAutofit/>
          </a:bodyPr>
          <a:lstStyle/>
          <a:p>
            <a:r>
              <a:rPr lang="en-GB" sz="4000" dirty="0"/>
              <a:t>Braun, S., </a:t>
            </a:r>
            <a:r>
              <a:rPr lang="en-GB" sz="4000" dirty="0" err="1"/>
              <a:t>Orero</a:t>
            </a:r>
            <a:r>
              <a:rPr lang="en-GB" sz="4000" dirty="0"/>
              <a:t>, P. (2010) </a:t>
            </a:r>
            <a:r>
              <a:rPr lang="en-GB" sz="4000" dirty="0" smtClean="0"/>
              <a:t>Audio </a:t>
            </a:r>
            <a:r>
              <a:rPr lang="en-GB" sz="4000" dirty="0"/>
              <a:t>description with audio </a:t>
            </a:r>
            <a:r>
              <a:rPr lang="en-GB" sz="4000" dirty="0" smtClean="0"/>
              <a:t>subtitling. </a:t>
            </a:r>
            <a:r>
              <a:rPr lang="en-GB" sz="4000" i="1" dirty="0"/>
              <a:t>Perspectives. Studies in </a:t>
            </a:r>
            <a:r>
              <a:rPr lang="en-GB" sz="4000" i="1" dirty="0" err="1"/>
              <a:t>Translatology</a:t>
            </a:r>
            <a:r>
              <a:rPr lang="en-GB" sz="4000" dirty="0"/>
              <a:t>, </a:t>
            </a:r>
            <a:r>
              <a:rPr lang="en-GB" sz="4000" dirty="0" smtClean="0"/>
              <a:t>18:3,</a:t>
            </a:r>
            <a:r>
              <a:rPr lang="pl-PL" sz="4000" dirty="0"/>
              <a:t> </a:t>
            </a:r>
            <a:r>
              <a:rPr lang="en-GB" sz="4000" dirty="0" smtClean="0"/>
              <a:t>173-188</a:t>
            </a:r>
            <a:r>
              <a:rPr lang="en-GB" sz="4000" dirty="0"/>
              <a:t>.</a:t>
            </a:r>
            <a:endParaRPr lang="en" sz="4000" dirty="0"/>
          </a:p>
          <a:p>
            <a:pPr marL="0" indent="0">
              <a:buNone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269187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references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94554" y="3123037"/>
            <a:ext cx="17387046" cy="4649921"/>
          </a:xfrm>
        </p:spPr>
        <p:txBody>
          <a:bodyPr>
            <a:normAutofit/>
          </a:bodyPr>
          <a:lstStyle/>
          <a:p>
            <a:r>
              <a:rPr lang="en-GB" sz="4000" dirty="0"/>
              <a:t>Braun, S., </a:t>
            </a:r>
            <a:r>
              <a:rPr lang="en-GB" sz="4000" dirty="0" err="1"/>
              <a:t>Orero</a:t>
            </a:r>
            <a:r>
              <a:rPr lang="en-GB" sz="4000" dirty="0"/>
              <a:t>, P. (2010) </a:t>
            </a:r>
            <a:r>
              <a:rPr lang="en-GB" sz="4000" dirty="0" smtClean="0"/>
              <a:t>Audio </a:t>
            </a:r>
            <a:r>
              <a:rPr lang="en-GB" sz="4000" dirty="0"/>
              <a:t>description with audio </a:t>
            </a:r>
            <a:r>
              <a:rPr lang="en-GB" sz="4000" dirty="0" smtClean="0"/>
              <a:t>subtitling. </a:t>
            </a:r>
            <a:r>
              <a:rPr lang="en-GB" sz="4000" i="1" dirty="0"/>
              <a:t>Perspectives. Studies in </a:t>
            </a:r>
            <a:r>
              <a:rPr lang="en-GB" sz="4000" i="1" dirty="0" err="1"/>
              <a:t>Translatology</a:t>
            </a:r>
            <a:r>
              <a:rPr lang="en-GB" sz="4000" dirty="0"/>
              <a:t>, 18:3, 173-188.</a:t>
            </a:r>
            <a:endParaRPr lang="en" sz="4000" dirty="0"/>
          </a:p>
          <a:p>
            <a:r>
              <a:rPr lang="es-ES_tradnl" sz="4000" dirty="0"/>
              <a:t>ISO/IEC TS 20071-25:2017.</a:t>
            </a:r>
          </a:p>
          <a:p>
            <a:pPr marL="0" indent="0">
              <a:buNone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72144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/>
              <a:t>Audio </a:t>
            </a:r>
            <a:r>
              <a:rPr lang="pl-PL" sz="6600" dirty="0" err="1" smtClean="0"/>
              <a:t>subtitling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 smtClean="0"/>
              <a:t>5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 smtClean="0"/>
              <a:t>1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pl-PL" sz="3500" dirty="0" smtClean="0"/>
              <a:t>Anna </a:t>
            </a:r>
            <a:r>
              <a:rPr lang="pl-PL" sz="3500" dirty="0" err="1" smtClean="0"/>
              <a:t>matamala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500" dirty="0">
                <a:latin typeface="Verdana" charset="0"/>
                <a:ea typeface="Verdana" charset="0"/>
                <a:cs typeface="Verdana" charset="0"/>
              </a:rPr>
              <a:t>UNIVERSITAT AUT</a:t>
            </a:r>
            <a:r>
              <a:rPr lang="es-ES" sz="3500" dirty="0">
                <a:latin typeface="Verdana" charset="0"/>
                <a:ea typeface="Verdana" charset="0"/>
                <a:cs typeface="Verdana" charset="0"/>
              </a:rPr>
              <a:t>ÒNOMA DE BARCELONA</a:t>
            </a:r>
            <a:endParaRPr lang="en-GB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1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3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4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533400" y="3053068"/>
            <a:ext cx="17424400" cy="301753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/>
              <a:t>WHAT IF YOU CANNOT READ </a:t>
            </a:r>
          </a:p>
          <a:p>
            <a:pPr marL="0" indent="0" algn="ctr">
              <a:buNone/>
            </a:pPr>
            <a:r>
              <a:rPr lang="en-US" sz="6600" dirty="0"/>
              <a:t>THE SUBTITLES? </a:t>
            </a:r>
          </a:p>
        </p:txBody>
      </p:sp>
    </p:spTree>
    <p:extLst>
      <p:ext uri="{BB962C8B-B14F-4D97-AF65-F5344CB8AC3E}">
        <p14:creationId xmlns:p14="http://schemas.microsoft.com/office/powerpoint/2010/main" val="27046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533400" y="3535669"/>
            <a:ext cx="17424400" cy="1671332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AUDIO SUBTITLING</a:t>
            </a:r>
          </a:p>
        </p:txBody>
      </p:sp>
    </p:spTree>
    <p:extLst>
      <p:ext uri="{BB962C8B-B14F-4D97-AF65-F5344CB8AC3E}">
        <p14:creationId xmlns:p14="http://schemas.microsoft.com/office/powerpoint/2010/main" val="383924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06400" y="3662669"/>
            <a:ext cx="17424400" cy="1671332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cap="all" dirty="0"/>
              <a:t>Text on screen</a:t>
            </a:r>
            <a:endParaRPr lang="en-US" sz="7000" b="1" cap="all" dirty="0"/>
          </a:p>
        </p:txBody>
      </p:sp>
      <p:sp>
        <p:nvSpPr>
          <p:cNvPr id="6" name="TextBox 11"/>
          <p:cNvSpPr txBox="1"/>
          <p:nvPr/>
        </p:nvSpPr>
        <p:spPr>
          <a:xfrm>
            <a:off x="10456070" y="2473319"/>
            <a:ext cx="367113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TEXT </a:t>
            </a: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MESSAGE</a:t>
            </a:r>
            <a:endParaRPr lang="en-US" sz="3200" dirty="0" smtClean="0"/>
          </a:p>
        </p:txBody>
      </p:sp>
      <p:sp>
        <p:nvSpPr>
          <p:cNvPr id="7" name="TextBox 5"/>
          <p:cNvSpPr txBox="1"/>
          <p:nvPr/>
        </p:nvSpPr>
        <p:spPr>
          <a:xfrm>
            <a:off x="2479199" y="2878704"/>
            <a:ext cx="3165418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FILM CREDITS</a:t>
            </a:r>
          </a:p>
        </p:txBody>
      </p:sp>
      <p:sp>
        <p:nvSpPr>
          <p:cNvPr id="2" name="Prostokąt 1"/>
          <p:cNvSpPr/>
          <p:nvPr/>
        </p:nvSpPr>
        <p:spPr>
          <a:xfrm>
            <a:off x="1978409" y="5646188"/>
            <a:ext cx="2337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CAPTIONS</a:t>
            </a:r>
          </a:p>
        </p:txBody>
      </p:sp>
      <p:sp>
        <p:nvSpPr>
          <p:cNvPr id="3" name="Prostokąt 2"/>
          <p:cNvSpPr/>
          <p:nvPr/>
        </p:nvSpPr>
        <p:spPr>
          <a:xfrm>
            <a:off x="8500270" y="6139357"/>
            <a:ext cx="195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LOGOS</a:t>
            </a:r>
            <a:endParaRPr lang="en-US" sz="3200" dirty="0"/>
          </a:p>
        </p:txBody>
      </p:sp>
      <p:sp>
        <p:nvSpPr>
          <p:cNvPr id="8" name="Prostokąt 7"/>
          <p:cNvSpPr/>
          <p:nvPr/>
        </p:nvSpPr>
        <p:spPr>
          <a:xfrm>
            <a:off x="14127200" y="5533191"/>
            <a:ext cx="2728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SUBTITLES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594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31800" y="3252080"/>
            <a:ext cx="17424400" cy="1671332"/>
          </a:xfrm>
        </p:spPr>
        <p:txBody>
          <a:bodyPr/>
          <a:lstStyle/>
          <a:p>
            <a:pPr marL="0" indent="0" algn="ctr">
              <a:buNone/>
            </a:pPr>
            <a:r>
              <a:rPr lang="en-US" sz="7000" b="1" dirty="0"/>
              <a:t>AUDIOVISUAL TRANSLATION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3019486" y="2186939"/>
            <a:ext cx="56673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SUBTITLING COUNTRIES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1800179" y="5403778"/>
            <a:ext cx="4778872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DUBBING COUNTRIES</a:t>
            </a:r>
          </a:p>
        </p:txBody>
      </p:sp>
      <p:sp>
        <p:nvSpPr>
          <p:cNvPr id="2" name="Prostokąt 1"/>
          <p:cNvSpPr/>
          <p:nvPr/>
        </p:nvSpPr>
        <p:spPr>
          <a:xfrm>
            <a:off x="12106139" y="4871208"/>
            <a:ext cx="5458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VOICE-OVER COUNTRIES</a:t>
            </a:r>
          </a:p>
        </p:txBody>
      </p:sp>
    </p:spTree>
    <p:extLst>
      <p:ext uri="{BB962C8B-B14F-4D97-AF65-F5344CB8AC3E}">
        <p14:creationId xmlns:p14="http://schemas.microsoft.com/office/powerpoint/2010/main" val="279807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06400" y="3662669"/>
            <a:ext cx="17424400" cy="1671332"/>
          </a:xfrm>
        </p:spPr>
        <p:txBody>
          <a:bodyPr/>
          <a:lstStyle/>
          <a:p>
            <a:pPr marL="0" indent="0" algn="ctr">
              <a:buNone/>
            </a:pPr>
            <a:r>
              <a:rPr lang="pl-PL" sz="7200" b="1" cap="all" dirty="0" smtClean="0"/>
              <a:t>Audio </a:t>
            </a:r>
            <a:r>
              <a:rPr lang="pl-PL" sz="7200" b="1" cap="all" dirty="0" err="1" smtClean="0"/>
              <a:t>subtitling</a:t>
            </a:r>
            <a:endParaRPr lang="en-US" sz="7000" b="1" cap="all" dirty="0"/>
          </a:p>
        </p:txBody>
      </p:sp>
      <p:sp>
        <p:nvSpPr>
          <p:cNvPr id="6" name="TextBox 11"/>
          <p:cNvSpPr txBox="1"/>
          <p:nvPr/>
        </p:nvSpPr>
        <p:spPr>
          <a:xfrm>
            <a:off x="11680070" y="3171091"/>
            <a:ext cx="422513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Verdana" charset="0"/>
                <a:ea typeface="Verdana" charset="0"/>
                <a:cs typeface="Verdana" charset="0"/>
              </a:rPr>
              <a:t>AUDIO CAPTIONS</a:t>
            </a:r>
            <a:endParaRPr lang="en-US" sz="3200" dirty="0" smtClean="0"/>
          </a:p>
        </p:txBody>
      </p:sp>
      <p:sp>
        <p:nvSpPr>
          <p:cNvPr id="7" name="TextBox 5"/>
          <p:cNvSpPr txBox="1"/>
          <p:nvPr/>
        </p:nvSpPr>
        <p:spPr>
          <a:xfrm>
            <a:off x="2479199" y="2878704"/>
            <a:ext cx="4019434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pl-PL" sz="3200" dirty="0" smtClean="0">
                <a:latin typeface="Verdana" charset="0"/>
                <a:ea typeface="Verdana" charset="0"/>
                <a:cs typeface="Verdana" charset="0"/>
              </a:rPr>
              <a:t>AUDIO SUBTITLES</a:t>
            </a:r>
            <a:endParaRPr lang="en-US" sz="3200" dirty="0" smtClean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978409" y="5646188"/>
            <a:ext cx="4330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 smtClean="0">
                <a:latin typeface="Verdana" charset="0"/>
                <a:ea typeface="Verdana" charset="0"/>
                <a:cs typeface="Verdana" charset="0"/>
              </a:rPr>
              <a:t>SPOKEN SUBTITLES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500270" y="6139357"/>
            <a:ext cx="317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Verdana" charset="0"/>
                <a:ea typeface="Verdana" charset="0"/>
                <a:cs typeface="Verdana" charset="0"/>
              </a:rPr>
              <a:t>AUDIO TEXT</a:t>
            </a:r>
            <a:endParaRPr lang="en-US" sz="3200" dirty="0"/>
          </a:p>
        </p:txBody>
      </p:sp>
      <p:sp>
        <p:nvSpPr>
          <p:cNvPr id="8" name="Prostokąt 7"/>
          <p:cNvSpPr/>
          <p:nvPr/>
        </p:nvSpPr>
        <p:spPr>
          <a:xfrm>
            <a:off x="12647130" y="5533191"/>
            <a:ext cx="4208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Verdana" charset="0"/>
                <a:ea typeface="Verdana" charset="0"/>
                <a:cs typeface="Verdana" charset="0"/>
              </a:rPr>
              <a:t>SPOKEN CAPTIONS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551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Overview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Autofit/>
          </a:bodyPr>
          <a:lstStyle/>
          <a:p>
            <a:r>
              <a:rPr lang="es-ES_tradnl" sz="4000" dirty="0"/>
              <a:t>Relationship AST-AD.</a:t>
            </a:r>
            <a:endParaRPr lang="pl-PL" sz="4000" dirty="0"/>
          </a:p>
          <a:p>
            <a:r>
              <a:rPr lang="es-ES_tradnl" sz="4000" dirty="0"/>
              <a:t>AST delivery and creation.</a:t>
            </a:r>
          </a:p>
          <a:p>
            <a:r>
              <a:rPr lang="es-ES_tradnl" sz="4000" dirty="0"/>
              <a:t>Users.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Ast</a:t>
            </a:r>
            <a:r>
              <a:rPr lang="en-US" sz="6000" dirty="0"/>
              <a:t> &amp; ad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00955" y="3148437"/>
            <a:ext cx="14092022" cy="4649921"/>
          </a:xfrm>
        </p:spPr>
        <p:txBody>
          <a:bodyPr>
            <a:normAutofit/>
          </a:bodyPr>
          <a:lstStyle/>
          <a:p>
            <a:r>
              <a:rPr lang="es-ES_tradnl" sz="4000" dirty="0"/>
              <a:t>AST as an independent service.</a:t>
            </a:r>
            <a:endParaRPr lang="pl-PL" sz="4000" dirty="0"/>
          </a:p>
          <a:p>
            <a:r>
              <a:rPr lang="es-ES_tradnl" sz="4000" dirty="0"/>
              <a:t>AST together with 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844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10855</TotalTime>
  <Words>370</Words>
  <Application>Microsoft Office PowerPoint</Application>
  <PresentationFormat>Personalització</PresentationFormat>
  <Paragraphs>110</Paragraphs>
  <Slides>25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25</vt:i4>
      </vt:variant>
    </vt:vector>
  </HeadingPairs>
  <TitlesOfParts>
    <vt:vector size="26" baseType="lpstr">
      <vt:lpstr>PRIMA PAGINA - TITOLO</vt:lpstr>
      <vt:lpstr>Audio subtitling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Overview</vt:lpstr>
      <vt:lpstr>Ast &amp; ad</vt:lpstr>
      <vt:lpstr>Ast &amp; ad</vt:lpstr>
      <vt:lpstr>Ast &amp; ad</vt:lpstr>
      <vt:lpstr>delivery</vt:lpstr>
      <vt:lpstr>USERS</vt:lpstr>
      <vt:lpstr>USERS</vt:lpstr>
      <vt:lpstr>DELIVERING AST</vt:lpstr>
      <vt:lpstr>DELIVERING AST</vt:lpstr>
      <vt:lpstr>IDENTIFYING ast</vt:lpstr>
      <vt:lpstr>IDENTIFYING CHARACTERS</vt:lpstr>
      <vt:lpstr>references</vt:lpstr>
      <vt:lpstr>references</vt:lpstr>
      <vt:lpstr>references</vt:lpstr>
      <vt:lpstr>references</vt:lpstr>
      <vt:lpstr>Audio subtitling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subtitling</dc:title>
  <dc:creator>Marta Rial Pan</dc:creator>
  <cp:lastModifiedBy>1228835</cp:lastModifiedBy>
  <cp:revision>209</cp:revision>
  <dcterms:created xsi:type="dcterms:W3CDTF">2016-10-18T07:38:44Z</dcterms:created>
  <dcterms:modified xsi:type="dcterms:W3CDTF">2019-02-26T16:02:55Z</dcterms:modified>
</cp:coreProperties>
</file>