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317" r:id="rId3"/>
    <p:sldId id="321" r:id="rId4"/>
    <p:sldId id="319" r:id="rId5"/>
    <p:sldId id="301" r:id="rId6"/>
    <p:sldId id="305" r:id="rId7"/>
    <p:sldId id="322" r:id="rId8"/>
    <p:sldId id="309" r:id="rId9"/>
    <p:sldId id="311" r:id="rId10"/>
    <p:sldId id="324" r:id="rId11"/>
    <p:sldId id="325" r:id="rId12"/>
    <p:sldId id="316" r:id="rId13"/>
    <p:sldId id="298" r:id="rId14"/>
    <p:sldId id="303" r:id="rId15"/>
    <p:sldId id="304" r:id="rId16"/>
  </p:sldIdLst>
  <p:sldSz cx="18288000" cy="10287000"/>
  <p:notesSz cx="6858000" cy="9144000"/>
  <p:defaultTextStyle>
    <a:defPPr>
      <a:defRPr lang="it-IT"/>
    </a:defPPr>
    <a:lvl1pPr marL="0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DA"/>
    <a:srgbClr val="BBDBE7"/>
    <a:srgbClr val="91C6D8"/>
    <a:srgbClr val="904895"/>
    <a:srgbClr val="584394"/>
    <a:srgbClr val="EF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0826" autoAdjust="0"/>
  </p:normalViewPr>
  <p:slideViewPr>
    <p:cSldViewPr snapToGrid="0">
      <p:cViewPr varScale="1">
        <p:scale>
          <a:sx n="60" d="100"/>
          <a:sy n="60" d="100"/>
        </p:scale>
        <p:origin x="-1236" y="-7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29F9-667F-49CF-90FA-DBAFEF77422F}" type="datetimeFigureOut">
              <a:rPr lang="en" smtClean="0"/>
              <a:t>2/26/2019</a:t>
            </a:fld>
            <a:endParaRPr lang="en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99A5-C3DB-4C67-B6CC-0B57A984DF1A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502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3C98-8E39-4484-9693-3AACC2228585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1B04-AA2C-4B47-B204-C38B51CC87E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56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41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9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41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5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presenter’s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4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none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2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power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2" r:id="rId4"/>
    <p:sldLayoutId id="2147483659" r:id="rId5"/>
    <p:sldLayoutId id="2147483661" r:id="rId6"/>
    <p:sldLayoutId id="2147483675" r:id="rId7"/>
    <p:sldLayoutId id="2147483676" r:id="rId8"/>
    <p:sldLayoutId id="2147483677" r:id="rId9"/>
    <p:sldLayoutId id="2147483690" r:id="rId10"/>
    <p:sldLayoutId id="2147483691" r:id="rId11"/>
    <p:sldLayoutId id="2147483692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9" name="click.wav"/>
          </p:stSnd>
        </p:sndAc>
      </p:transition>
    </mc:Choice>
    <mc:Fallback xmlns="">
      <p:transition spd="slow">
        <p:sndAc>
          <p:stSnd>
            <p:snd r:embed="rId20" name="click.wav"/>
          </p:stSnd>
        </p:sndAc>
      </p:transition>
    </mc:Fallback>
  </mc:AlternateContent>
  <p:txStyles>
    <p:titleStyle>
      <a:lvl1pPr algn="l" defTabSz="1122094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524" indent="-280524" algn="l" defTabSz="1122094" rtl="0" eaLnBrk="1" latinLnBrk="0" hangingPunct="1">
        <a:lnSpc>
          <a:spcPct val="90000"/>
        </a:lnSpc>
        <a:spcBef>
          <a:spcPts val="1227"/>
        </a:spcBef>
        <a:buFont typeface="Arial" panose="020B0604020202020204" pitchFamily="34" charset="0"/>
        <a:buChar char="•"/>
        <a:defRPr sz="3436" kern="1200">
          <a:solidFill>
            <a:schemeClr val="tx1"/>
          </a:solidFill>
          <a:latin typeface="+mn-lt"/>
          <a:ea typeface="+mn-ea"/>
          <a:cs typeface="+mn-cs"/>
        </a:defRPr>
      </a:lvl1pPr>
      <a:lvl2pPr marL="84157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45" kern="1200">
          <a:solidFill>
            <a:schemeClr val="tx1"/>
          </a:solidFill>
          <a:latin typeface="+mn-lt"/>
          <a:ea typeface="+mn-ea"/>
          <a:cs typeface="+mn-cs"/>
        </a:defRPr>
      </a:lvl2pPr>
      <a:lvl3pPr marL="1402617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3pPr>
      <a:lvl4pPr marL="196366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52471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3085759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4207852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768901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1pPr>
      <a:lvl2pPr marL="56104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2pPr>
      <a:lvl3pPr marL="1122094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3pPr>
      <a:lvl4pPr marL="168314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24418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280523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366281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3927329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48837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DUBBING</a:t>
            </a:r>
            <a:endParaRPr lang="en-US" sz="66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497407" y="2031135"/>
            <a:ext cx="11222181" cy="1393296"/>
          </a:xfrm>
        </p:spPr>
        <p:txBody>
          <a:bodyPr/>
          <a:lstStyle/>
          <a:p>
            <a:r>
              <a:rPr lang="en-US" sz="4000" dirty="0" smtClean="0"/>
              <a:t>Module </a:t>
            </a:r>
            <a:r>
              <a:rPr lang="pl-PL" sz="4000" dirty="0" smtClean="0"/>
              <a:t>5</a:t>
            </a:r>
            <a:endParaRPr lang="en-US" sz="4000" dirty="0" smtClean="0"/>
          </a:p>
          <a:p>
            <a:r>
              <a:rPr lang="en-US" sz="4000" dirty="0" smtClean="0"/>
              <a:t>Unit </a:t>
            </a:r>
            <a:r>
              <a:rPr lang="pl-PL" sz="4000" dirty="0" smtClean="0"/>
              <a:t>3</a:t>
            </a:r>
            <a:endParaRPr lang="en-US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3497408" y="3673140"/>
            <a:ext cx="11222181" cy="551823"/>
          </a:xfrm>
        </p:spPr>
        <p:txBody>
          <a:bodyPr/>
          <a:lstStyle/>
          <a:p>
            <a:r>
              <a:rPr lang="en-US" sz="3500" dirty="0" smtClean="0"/>
              <a:t>ANNA MATAMALA</a:t>
            </a:r>
            <a:endParaRPr lang="en-US" sz="3500" dirty="0"/>
          </a:p>
        </p:txBody>
      </p:sp>
      <p:sp>
        <p:nvSpPr>
          <p:cNvPr id="8" name="Symbol zastępczy tekstu 6"/>
          <p:cNvSpPr txBox="1">
            <a:spLocks/>
          </p:cNvSpPr>
          <p:nvPr/>
        </p:nvSpPr>
        <p:spPr>
          <a:xfrm>
            <a:off x="3497408" y="4335716"/>
            <a:ext cx="11222181" cy="5518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UNIVERSITAT AUTÒNOMA DE BARCELONA</a:t>
            </a:r>
            <a:endParaRPr lang="en-US" sz="35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Watch the content in the version of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9888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Watch the content in the version of the audience.</a:t>
            </a:r>
          </a:p>
          <a:p>
            <a:r>
              <a:rPr lang="en-US" dirty="0" smtClean="0"/>
              <a:t>Impact on AD of dialogues changed in dubbed version.</a:t>
            </a:r>
          </a:p>
        </p:txBody>
      </p:sp>
    </p:spTree>
    <p:extLst>
      <p:ext uri="{BB962C8B-B14F-4D97-AF65-F5344CB8AC3E}">
        <p14:creationId xmlns:p14="http://schemas.microsoft.com/office/powerpoint/2010/main" val="14651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dirty="0" err="1" smtClean="0"/>
              <a:t>Chaume</a:t>
            </a:r>
            <a:r>
              <a:rPr lang="en-US" dirty="0" smtClean="0"/>
              <a:t>, Frederic (2012) </a:t>
            </a:r>
            <a:r>
              <a:rPr lang="en-US" i="1" dirty="0" smtClean="0"/>
              <a:t>Audiovisual Translation: Dubbing</a:t>
            </a:r>
            <a:r>
              <a:rPr lang="en-US" dirty="0" smtClean="0"/>
              <a:t>. Manchester: St. Jerome.</a:t>
            </a:r>
          </a:p>
        </p:txBody>
      </p:sp>
    </p:spTree>
    <p:extLst>
      <p:ext uri="{BB962C8B-B14F-4D97-AF65-F5344CB8AC3E}">
        <p14:creationId xmlns:p14="http://schemas.microsoft.com/office/powerpoint/2010/main" val="3271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DUBBING</a:t>
            </a:r>
            <a:endParaRPr lang="en-US" sz="66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497407" y="2031135"/>
            <a:ext cx="11222181" cy="1393296"/>
          </a:xfrm>
        </p:spPr>
        <p:txBody>
          <a:bodyPr/>
          <a:lstStyle/>
          <a:p>
            <a:r>
              <a:rPr lang="en-US" sz="4000" dirty="0" smtClean="0"/>
              <a:t>Module </a:t>
            </a:r>
            <a:r>
              <a:rPr lang="pl-PL" sz="4000" dirty="0" smtClean="0"/>
              <a:t>5</a:t>
            </a:r>
            <a:endParaRPr lang="en-US" sz="4000" dirty="0" smtClean="0"/>
          </a:p>
          <a:p>
            <a:r>
              <a:rPr lang="en-US" sz="4000" dirty="0" smtClean="0"/>
              <a:t>Unit </a:t>
            </a:r>
            <a:r>
              <a:rPr lang="pl-PL" sz="4000" dirty="0" smtClean="0"/>
              <a:t>3</a:t>
            </a:r>
            <a:endParaRPr lang="en-US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3497408" y="3673140"/>
            <a:ext cx="11222181" cy="551823"/>
          </a:xfrm>
        </p:spPr>
        <p:txBody>
          <a:bodyPr/>
          <a:lstStyle/>
          <a:p>
            <a:r>
              <a:rPr lang="en-US" sz="3500" dirty="0" smtClean="0"/>
              <a:t>Anna </a:t>
            </a:r>
            <a:r>
              <a:rPr lang="en-US" sz="3500" dirty="0" err="1" smtClean="0"/>
              <a:t>matamala</a:t>
            </a:r>
            <a:endParaRPr lang="en-US" sz="3500" dirty="0"/>
          </a:p>
        </p:txBody>
      </p:sp>
      <p:sp>
        <p:nvSpPr>
          <p:cNvPr id="8" name="Symbol zastępczy tekstu 6"/>
          <p:cNvSpPr txBox="1">
            <a:spLocks/>
          </p:cNvSpPr>
          <p:nvPr/>
        </p:nvSpPr>
        <p:spPr>
          <a:xfrm>
            <a:off x="3497408" y="4335716"/>
            <a:ext cx="11222181" cy="5518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Universitat</a:t>
            </a:r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autònoma</a:t>
            </a:r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barCELONA</a:t>
            </a:r>
            <a:endParaRPr lang="en-US" sz="35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912446" y="580826"/>
            <a:ext cx="14763322" cy="8635363"/>
          </a:xfrm>
        </p:spPr>
        <p:txBody>
          <a:bodyPr>
            <a:noAutofit/>
          </a:bodyPr>
          <a:lstStyle/>
          <a:p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preparation of this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ADLAB PRO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(Audio Description: A Laboratory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Development of a New Professional Profile),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financed by the European Union</a:t>
            </a:r>
            <a:endParaRPr lang="pl-PL" sz="4000" spc="12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the Erasmus+ </a:t>
            </a:r>
            <a:r>
              <a:rPr lang="en-US" sz="4000" spc="123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Action 2 – Strategic Partnerships,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number:2016-1-IT02-KA203-024311. 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454442" y="1381478"/>
            <a:ext cx="15011718" cy="7858774"/>
          </a:xfrm>
        </p:spPr>
        <p:txBody>
          <a:bodyPr/>
          <a:lstStyle/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and views set out in this presentation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those of the authors and do not necessarily reflect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official opinion of the European Union</a:t>
            </a:r>
            <a:r>
              <a:rPr lang="en-US" sz="4000" spc="123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 the European Union institutions and bodies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 any person acting on their behalf may be held responsible</a:t>
            </a:r>
            <a:r>
              <a:rPr lang="pl-PL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use which may be made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 the information contained therein.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spc="123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31800" y="3252080"/>
            <a:ext cx="17424400" cy="1671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7000" b="1" dirty="0"/>
              <a:t>AUDIOVISUAL TRANSLATION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019486" y="2186939"/>
            <a:ext cx="566731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charset="0"/>
                <a:ea typeface="Verdana" charset="0"/>
                <a:cs typeface="Verdana" charset="0"/>
              </a:rPr>
              <a:t>SUBTITLING COUNTRIES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800179" y="5403778"/>
            <a:ext cx="477887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Verdana" charset="0"/>
                <a:ea typeface="Verdana" charset="0"/>
                <a:cs typeface="Verdana" charset="0"/>
              </a:rPr>
              <a:t>DUBBING COUNTRIES</a:t>
            </a:r>
          </a:p>
        </p:txBody>
      </p:sp>
      <p:sp>
        <p:nvSpPr>
          <p:cNvPr id="2" name="Prostokąt 1"/>
          <p:cNvSpPr/>
          <p:nvPr/>
        </p:nvSpPr>
        <p:spPr>
          <a:xfrm>
            <a:off x="12106139" y="4871208"/>
            <a:ext cx="545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Verdana" charset="0"/>
                <a:ea typeface="Verdana" charset="0"/>
                <a:cs typeface="Verdana" charset="0"/>
              </a:rPr>
              <a:t>VOICE-OVER COUNTRIES</a:t>
            </a:r>
          </a:p>
        </p:txBody>
      </p:sp>
    </p:spTree>
    <p:extLst>
      <p:ext uri="{BB962C8B-B14F-4D97-AF65-F5344CB8AC3E}">
        <p14:creationId xmlns:p14="http://schemas.microsoft.com/office/powerpoint/2010/main" val="14200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SYNCHRONISATION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sz="4000" dirty="0" smtClean="0"/>
              <a:t>Lip </a:t>
            </a:r>
            <a:r>
              <a:rPr lang="en-US" sz="4000" dirty="0" err="1" smtClean="0"/>
              <a:t>synchronisation</a:t>
            </a:r>
            <a:r>
              <a:rPr lang="en-US" sz="4000" dirty="0" smtClean="0"/>
              <a:t>.</a:t>
            </a:r>
          </a:p>
          <a:p>
            <a:r>
              <a:rPr lang="en-US" dirty="0" err="1" smtClean="0"/>
              <a:t>Isochrony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Kinetic synchrony.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language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Dubbese</a:t>
            </a:r>
            <a:r>
              <a:rPr lang="en-US" dirty="0" smtClean="0"/>
              <a:t>” as a </a:t>
            </a:r>
            <a:r>
              <a:rPr lang="en-US" dirty="0"/>
              <a:t>p</a:t>
            </a:r>
            <a:r>
              <a:rPr lang="en-US" sz="4000" dirty="0" smtClean="0"/>
              <a:t>refabricated </a:t>
            </a:r>
            <a:r>
              <a:rPr lang="en-US" sz="4000" dirty="0" err="1" smtClean="0"/>
              <a:t>orality</a:t>
            </a:r>
            <a:r>
              <a:rPr lang="en-US" sz="4000" dirty="0" smtClean="0"/>
              <a:t>.</a:t>
            </a:r>
          </a:p>
          <a:p>
            <a:r>
              <a:rPr lang="en-US" dirty="0" smtClean="0"/>
              <a:t>It sounds natural and spontaneous, but it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65581" y="499192"/>
            <a:ext cx="5448325" cy="19883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map</a:t>
            </a:r>
            <a:endParaRPr lang="en-US" sz="6000" dirty="0"/>
          </a:p>
        </p:txBody>
      </p:sp>
      <p:pic>
        <p:nvPicPr>
          <p:cNvPr id="4" name="Imagen 3" descr="Map of Europe with different colours depending on the status of dubbing." title="Map of Europe: dubb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42" y="332546"/>
            <a:ext cx="7200866" cy="6353706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782313" y="5991263"/>
            <a:ext cx="6928245" cy="527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11220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1500" b="0" dirty="0" smtClean="0"/>
              <a:t>Source: </a:t>
            </a:r>
            <a:r>
              <a:rPr lang="en-US" sz="1500" b="0" dirty="0" err="1" smtClean="0"/>
              <a:t>commons.wikimedia.org</a:t>
            </a:r>
            <a:r>
              <a:rPr lang="en-US" sz="1500" b="0" dirty="0"/>
              <a:t>/wiki/</a:t>
            </a:r>
            <a:r>
              <a:rPr lang="en-US" sz="1500" b="0" dirty="0" err="1" smtClean="0"/>
              <a:t>File:Dubbing_films_in_Europe.pnG</a:t>
            </a:r>
            <a:endParaRPr lang="en-US" sz="1500" b="0" dirty="0"/>
          </a:p>
        </p:txBody>
      </p:sp>
      <p:pic>
        <p:nvPicPr>
          <p:cNvPr id="8" name="Imagen 7" title="Map lege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7" y="6949222"/>
            <a:ext cx="17272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Translation.</a:t>
            </a:r>
          </a:p>
          <a:p>
            <a:r>
              <a:rPr lang="en-US" dirty="0" err="1" smtClean="0"/>
              <a:t>Synchronisation</a:t>
            </a:r>
            <a:r>
              <a:rPr lang="en-US" dirty="0" smtClean="0"/>
              <a:t> (dialogue writer).</a:t>
            </a:r>
          </a:p>
          <a:p>
            <a:r>
              <a:rPr lang="en-US" dirty="0" smtClean="0"/>
              <a:t>Spotting (text segmenting).</a:t>
            </a:r>
          </a:p>
          <a:p>
            <a:r>
              <a:rPr lang="en-US" dirty="0" smtClean="0"/>
              <a:t>Quality control (revision).</a:t>
            </a:r>
          </a:p>
        </p:txBody>
      </p:sp>
    </p:spTree>
    <p:extLst>
      <p:ext uri="{BB962C8B-B14F-4D97-AF65-F5344CB8AC3E}">
        <p14:creationId xmlns:p14="http://schemas.microsoft.com/office/powerpoint/2010/main" val="28133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941630" y="7244640"/>
            <a:ext cx="9330283" cy="62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Source</a:t>
            </a:r>
            <a:r>
              <a:rPr lang="en-US" sz="1800" dirty="0"/>
              <a:t>: https://</a:t>
            </a:r>
            <a:r>
              <a:rPr lang="en-US" sz="1800" dirty="0" err="1"/>
              <a:t>commons.wikimedia.org</a:t>
            </a:r>
            <a:r>
              <a:rPr lang="en-US" sz="1800" dirty="0"/>
              <a:t>/wiki/</a:t>
            </a:r>
            <a:r>
              <a:rPr lang="en-US" sz="1800" dirty="0" err="1" smtClean="0"/>
              <a:t>File:LipSyncRecording.jpg</a:t>
            </a:r>
            <a:endParaRPr lang="en-US" sz="1800" dirty="0" smtClean="0"/>
          </a:p>
        </p:txBody>
      </p:sp>
      <p:pic>
        <p:nvPicPr>
          <p:cNvPr id="4" name="Imagen 3" descr="A picture o a professional recording studio seen through the window of the control room. In the room a man is sitting behind a computer. He looks through a glass window at a woman who is standing befind a microphone. &#10;" title="Dubbing studi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83" y="375840"/>
            <a:ext cx="8993355" cy="67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2"/>
            <a:ext cx="1984466" cy="1051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(OFF)</a:t>
            </a:r>
            <a:endParaRPr lang="en-US" sz="4000" dirty="0" smtClean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6523007" y="2603667"/>
            <a:ext cx="1626553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(ON)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11575192" y="3538691"/>
            <a:ext cx="3224550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(AD LIBS)</a:t>
            </a:r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5699584" y="4683047"/>
            <a:ext cx="1797305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(DE)</a:t>
            </a:r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9626888" y="4923633"/>
            <a:ext cx="1115713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(G)</a:t>
            </a:r>
          </a:p>
        </p:txBody>
      </p:sp>
      <p:sp>
        <p:nvSpPr>
          <p:cNvPr id="9" name="Symbol zastępczy tekstu 2"/>
          <p:cNvSpPr txBox="1">
            <a:spLocks/>
          </p:cNvSpPr>
          <p:nvPr/>
        </p:nvSpPr>
        <p:spPr>
          <a:xfrm>
            <a:off x="13677670" y="5270045"/>
            <a:ext cx="1792382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(ATT)</a:t>
            </a:r>
          </a:p>
        </p:txBody>
      </p:sp>
      <p:sp>
        <p:nvSpPr>
          <p:cNvPr id="10" name="Symbol zastępczy tekstu 2"/>
          <p:cNvSpPr txBox="1">
            <a:spLocks/>
          </p:cNvSpPr>
          <p:nvPr/>
        </p:nvSpPr>
        <p:spPr>
          <a:xfrm>
            <a:off x="9049700" y="1771508"/>
            <a:ext cx="1115713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(P)</a:t>
            </a:r>
          </a:p>
        </p:txBody>
      </p:sp>
      <p:sp>
        <p:nvSpPr>
          <p:cNvPr id="12" name="Symbol zastępczy tekstu 2"/>
          <p:cNvSpPr txBox="1">
            <a:spLocks/>
          </p:cNvSpPr>
          <p:nvPr/>
        </p:nvSpPr>
        <p:spPr>
          <a:xfrm>
            <a:off x="1700288" y="5411143"/>
            <a:ext cx="1115713" cy="1051582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(R)</a:t>
            </a:r>
          </a:p>
        </p:txBody>
      </p:sp>
    </p:spTree>
    <p:extLst>
      <p:ext uri="{BB962C8B-B14F-4D97-AF65-F5344CB8AC3E}">
        <p14:creationId xmlns:p14="http://schemas.microsoft.com/office/powerpoint/2010/main" val="32234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dialogues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1898009" y="6772753"/>
            <a:ext cx="4912663" cy="705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Source: </a:t>
            </a:r>
            <a:r>
              <a:rPr lang="en-US" sz="2200" dirty="0" err="1" smtClean="0"/>
              <a:t>imdb</a:t>
            </a:r>
            <a:endParaRPr lang="en-US" sz="2200" dirty="0" smtClean="0"/>
          </a:p>
        </p:txBody>
      </p:sp>
      <p:pic>
        <p:nvPicPr>
          <p:cNvPr id="4" name="Imagen 3" descr="Image of Clark Gable and Ava Gardner: Mogambo." title="Mogamb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54" y="1067268"/>
            <a:ext cx="4366133" cy="6429251"/>
          </a:xfrm>
          <a:prstGeom prst="rect">
            <a:avLst/>
          </a:prstGeom>
        </p:spPr>
      </p:pic>
      <p:sp>
        <p:nvSpPr>
          <p:cNvPr id="5" name="Symbol zastępczy tekstu 2"/>
          <p:cNvSpPr txBox="1">
            <a:spLocks/>
          </p:cNvSpPr>
          <p:nvPr/>
        </p:nvSpPr>
        <p:spPr>
          <a:xfrm>
            <a:off x="937373" y="2656908"/>
            <a:ext cx="5871566" cy="503298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Changes in the dialogues. </a:t>
            </a:r>
          </a:p>
          <a:p>
            <a:r>
              <a:rPr lang="en-US" dirty="0" smtClean="0"/>
              <a:t>Censorship.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A PAGINA - 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11026</TotalTime>
  <Words>213</Words>
  <Application>Microsoft Office PowerPoint</Application>
  <PresentationFormat>Personalització</PresentationFormat>
  <Paragraphs>78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PRIMA PAGINA - TITOLO</vt:lpstr>
      <vt:lpstr>DUBBING</vt:lpstr>
      <vt:lpstr>Presentació del PowerPoint</vt:lpstr>
      <vt:lpstr>SYNCHRONISATION</vt:lpstr>
      <vt:lpstr>language</vt:lpstr>
      <vt:lpstr>map</vt:lpstr>
      <vt:lpstr>PROCESS</vt:lpstr>
      <vt:lpstr>PROCESS</vt:lpstr>
      <vt:lpstr>SYMBOLS</vt:lpstr>
      <vt:lpstr>dialogues</vt:lpstr>
      <vt:lpstr>AD</vt:lpstr>
      <vt:lpstr>AD</vt:lpstr>
      <vt:lpstr>REFERENCE</vt:lpstr>
      <vt:lpstr>DUBBING</vt:lpstr>
      <vt:lpstr>Presentació del PowerPoint</vt:lpstr>
      <vt:lpstr>Presentació del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Dubbing</dc:title>
  <dc:creator>Marta Rial Pan</dc:creator>
  <cp:lastModifiedBy>1228835</cp:lastModifiedBy>
  <cp:revision>253</cp:revision>
  <dcterms:created xsi:type="dcterms:W3CDTF">2016-10-18T07:38:44Z</dcterms:created>
  <dcterms:modified xsi:type="dcterms:W3CDTF">2019-02-26T16:26:03Z</dcterms:modified>
</cp:coreProperties>
</file>