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dia/audio10.wav" ContentType="audio/wav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7" r:id="rId2"/>
    <p:sldId id="321" r:id="rId3"/>
    <p:sldId id="350" r:id="rId4"/>
    <p:sldId id="348" r:id="rId5"/>
    <p:sldId id="337" r:id="rId6"/>
    <p:sldId id="344" r:id="rId7"/>
    <p:sldId id="338" r:id="rId8"/>
    <p:sldId id="327" r:id="rId9"/>
    <p:sldId id="332" r:id="rId10"/>
    <p:sldId id="341" r:id="rId11"/>
    <p:sldId id="340" r:id="rId12"/>
    <p:sldId id="330" r:id="rId13"/>
    <p:sldId id="342" r:id="rId14"/>
    <p:sldId id="331" r:id="rId15"/>
    <p:sldId id="351" r:id="rId16"/>
    <p:sldId id="335" r:id="rId17"/>
    <p:sldId id="309" r:id="rId18"/>
    <p:sldId id="303" r:id="rId19"/>
    <p:sldId id="304" r:id="rId20"/>
  </p:sldIdLst>
  <p:sldSz cx="18288000" cy="10287000"/>
  <p:notesSz cx="6858000" cy="9144000"/>
  <p:defaultTextStyle>
    <a:defPPr>
      <a:defRPr lang="it-IT"/>
    </a:defPPr>
    <a:lvl1pPr marL="0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26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A0DA"/>
    <a:srgbClr val="91C6D8"/>
    <a:srgbClr val="BBDBE7"/>
    <a:srgbClr val="904895"/>
    <a:srgbClr val="584394"/>
    <a:srgbClr val="EFB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6" autoAdjust="0"/>
    <p:restoredTop sz="80826" autoAdjust="0"/>
  </p:normalViewPr>
  <p:slideViewPr>
    <p:cSldViewPr snapToGrid="0">
      <p:cViewPr varScale="1">
        <p:scale>
          <a:sx n="60" d="100"/>
          <a:sy n="60" d="100"/>
        </p:scale>
        <p:origin x="-1242" y="-78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3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529F9-667F-49CF-90FA-DBAFEF77422F}" type="datetimeFigureOut">
              <a:rPr lang="en" smtClean="0"/>
              <a:pPr/>
              <a:t>2/26/2019</a:t>
            </a:fld>
            <a:endParaRPr lang="en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899A5-C3DB-4C67-B6CC-0B57A984DF1A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15025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B3C98-8E39-4484-9693-3AACC2228585}" type="datetimeFigureOut">
              <a:rPr lang="it-IT" smtClean="0"/>
              <a:pPr/>
              <a:t>26/02/2019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11B04-AA2C-4B47-B204-C38B51CC87E8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1390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1pPr>
    <a:lvl2pPr marL="680244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2pPr>
    <a:lvl3pPr marL="1360485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3pPr>
    <a:lvl4pPr marL="2040728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4pPr>
    <a:lvl5pPr marL="2720972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5pPr>
    <a:lvl6pPr marL="340121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6pPr>
    <a:lvl7pPr marL="4081456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7pPr>
    <a:lvl8pPr marL="4761699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8pPr>
    <a:lvl9pPr marL="5441943" algn="l" defTabSz="1360485" rtl="0" eaLnBrk="1" latinLnBrk="0" hangingPunct="1">
      <a:defRPr sz="17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561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6783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7251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455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73155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455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81002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4555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5618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7593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455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5744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154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3830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8426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5400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455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11B04-AA2C-4B47-B204-C38B51CC87E8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455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0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0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NUL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NUL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0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2.gi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0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audio" Target="../media/audio10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0.wav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/>
              <a:t>Title</a:t>
            </a:r>
            <a:r>
              <a:rPr lang="pl-PL" dirty="0"/>
              <a:t> of te </a:t>
            </a:r>
            <a:r>
              <a:rPr lang="pl-PL" dirty="0" err="1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/>
              <a:t>Module numer</a:t>
            </a:r>
          </a:p>
          <a:p>
            <a:pPr lvl="0"/>
            <a:r>
              <a:rPr lang="pl-PL" dirty="0"/>
              <a:t>Unit </a:t>
            </a:r>
            <a:r>
              <a:rPr lang="pl-PL" dirty="0" err="1"/>
              <a:t>number</a:t>
            </a:r>
            <a:endParaRPr lang="pl-PL" dirty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presenter’s</a:t>
            </a:r>
            <a:r>
              <a:rPr lang="pl-PL" dirty="0"/>
              <a:t> </a:t>
            </a:r>
            <a:r>
              <a:rPr lang="pl-PL" dirty="0" err="1"/>
              <a:t>first</a:t>
            </a:r>
            <a:r>
              <a:rPr lang="pl-PL" dirty="0"/>
              <a:t> and </a:t>
            </a:r>
            <a:r>
              <a:rPr lang="pl-PL" dirty="0" err="1"/>
              <a:t>last</a:t>
            </a:r>
            <a:r>
              <a:rPr lang="pl-PL" dirty="0"/>
              <a:t> </a:t>
            </a:r>
            <a:r>
              <a:rPr lang="pl-PL" dirty="0" err="1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528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/>
              <a:t>Title</a:t>
            </a:r>
            <a:r>
              <a:rPr lang="pl-PL" dirty="0"/>
              <a:t> of te </a:t>
            </a:r>
            <a:r>
              <a:rPr lang="pl-PL" dirty="0" err="1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/>
              <a:t>Module numer</a:t>
            </a:r>
          </a:p>
          <a:p>
            <a:pPr lvl="0"/>
            <a:r>
              <a:rPr lang="pl-PL" dirty="0"/>
              <a:t>Unit </a:t>
            </a:r>
            <a:r>
              <a:rPr lang="pl-PL" dirty="0" err="1"/>
              <a:t>number</a:t>
            </a:r>
            <a:endParaRPr lang="pl-PL" dirty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Author’s</a:t>
            </a:r>
            <a:r>
              <a:rPr lang="pl-PL" dirty="0"/>
              <a:t> </a:t>
            </a:r>
            <a:r>
              <a:rPr lang="pl-PL" dirty="0" err="1"/>
              <a:t>first</a:t>
            </a:r>
            <a:r>
              <a:rPr lang="pl-PL" dirty="0"/>
              <a:t> and </a:t>
            </a:r>
            <a:r>
              <a:rPr lang="pl-PL" dirty="0" err="1"/>
              <a:t>last</a:t>
            </a:r>
            <a:r>
              <a:rPr lang="pl-PL" dirty="0"/>
              <a:t> </a:t>
            </a:r>
            <a:r>
              <a:rPr lang="pl-PL" dirty="0" err="1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29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modify</a:t>
            </a:r>
            <a:endParaRPr lang="it-IT" dirty="0"/>
          </a:p>
        </p:txBody>
      </p:sp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modify</a:t>
            </a:r>
            <a:endParaRPr lang="pl-PL" dirty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47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00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/>
              <a:t>Title</a:t>
            </a:r>
            <a:r>
              <a:rPr lang="pl-PL" dirty="0"/>
              <a:t> of te </a:t>
            </a:r>
            <a:r>
              <a:rPr lang="pl-PL" dirty="0" err="1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/>
              <a:t>Module numer</a:t>
            </a:r>
          </a:p>
          <a:p>
            <a:pPr lvl="0"/>
            <a:r>
              <a:rPr lang="pl-PL" dirty="0"/>
              <a:t>Unit </a:t>
            </a:r>
            <a:r>
              <a:rPr lang="pl-PL" dirty="0" err="1"/>
              <a:t>number</a:t>
            </a:r>
            <a:endParaRPr lang="pl-PL" dirty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Author’s</a:t>
            </a:r>
            <a:r>
              <a:rPr lang="pl-PL" dirty="0"/>
              <a:t> </a:t>
            </a:r>
            <a:r>
              <a:rPr lang="pl-PL" dirty="0" err="1"/>
              <a:t>first</a:t>
            </a:r>
            <a:r>
              <a:rPr lang="pl-PL" dirty="0"/>
              <a:t> and </a:t>
            </a:r>
            <a:r>
              <a:rPr lang="pl-PL" dirty="0" err="1"/>
              <a:t>last</a:t>
            </a:r>
            <a:r>
              <a:rPr lang="pl-PL" dirty="0"/>
              <a:t> </a:t>
            </a:r>
            <a:r>
              <a:rPr lang="pl-PL" dirty="0" err="1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6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modify</a:t>
            </a:r>
            <a:endParaRPr lang="it-IT" dirty="0"/>
          </a:p>
        </p:txBody>
      </p:sp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modify</a:t>
            </a:r>
            <a:endParaRPr lang="pl-PL" dirty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05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40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92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5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/>
              <a:t>Title</a:t>
            </a:r>
            <a:r>
              <a:rPr lang="pl-PL" dirty="0"/>
              <a:t> of te </a:t>
            </a:r>
            <a:r>
              <a:rPr lang="pl-PL" dirty="0" err="1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/>
              <a:t>Module numer</a:t>
            </a:r>
          </a:p>
          <a:p>
            <a:pPr lvl="0"/>
            <a:r>
              <a:rPr lang="pl-PL" dirty="0"/>
              <a:t>Unit </a:t>
            </a:r>
            <a:r>
              <a:rPr lang="pl-PL" dirty="0" err="1"/>
              <a:t>number</a:t>
            </a:r>
            <a:endParaRPr lang="pl-PL" dirty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Author’s</a:t>
            </a:r>
            <a:r>
              <a:rPr lang="pl-PL" dirty="0"/>
              <a:t> </a:t>
            </a:r>
            <a:r>
              <a:rPr lang="pl-PL" dirty="0" err="1"/>
              <a:t>first</a:t>
            </a:r>
            <a:r>
              <a:rPr lang="pl-PL" dirty="0"/>
              <a:t> and </a:t>
            </a:r>
            <a:r>
              <a:rPr lang="pl-PL" dirty="0" err="1"/>
              <a:t>last</a:t>
            </a:r>
            <a:r>
              <a:rPr lang="pl-PL" dirty="0"/>
              <a:t> </a:t>
            </a:r>
            <a:r>
              <a:rPr lang="pl-PL" dirty="0" err="1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6000"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modify</a:t>
            </a:r>
            <a:endParaRPr lang="it-IT" dirty="0"/>
          </a:p>
        </p:txBody>
      </p:sp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4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modify</a:t>
            </a:r>
            <a:endParaRPr lang="pl-PL" dirty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80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63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video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/>
              <a:t>Title</a:t>
            </a:r>
            <a:r>
              <a:rPr lang="pl-PL" dirty="0"/>
              <a:t> of te </a:t>
            </a:r>
            <a:r>
              <a:rPr lang="pl-PL" dirty="0" err="1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/>
              <a:t>Module numer</a:t>
            </a:r>
          </a:p>
          <a:p>
            <a:pPr lvl="0"/>
            <a:r>
              <a:rPr lang="pl-PL" dirty="0"/>
              <a:t>Unit </a:t>
            </a:r>
            <a:r>
              <a:rPr lang="pl-PL" dirty="0" err="1"/>
              <a:t>number</a:t>
            </a:r>
            <a:endParaRPr lang="pl-PL" dirty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none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Author’s</a:t>
            </a:r>
            <a:r>
              <a:rPr lang="pl-PL" dirty="0"/>
              <a:t> </a:t>
            </a:r>
            <a:r>
              <a:rPr lang="pl-PL" dirty="0" err="1"/>
              <a:t>first</a:t>
            </a:r>
            <a:r>
              <a:rPr lang="pl-PL" dirty="0"/>
              <a:t> and </a:t>
            </a:r>
            <a:r>
              <a:rPr lang="pl-PL" dirty="0" err="1"/>
              <a:t>last</a:t>
            </a:r>
            <a:r>
              <a:rPr lang="pl-PL" dirty="0"/>
              <a:t> </a:t>
            </a:r>
            <a:r>
              <a:rPr lang="pl-PL" dirty="0" err="1"/>
              <a:t>name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828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for power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/>
              <a:t>Title</a:t>
            </a:r>
            <a:r>
              <a:rPr lang="pl-PL" dirty="0"/>
              <a:t> of te </a:t>
            </a:r>
            <a:r>
              <a:rPr lang="pl-PL" dirty="0" err="1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/>
              <a:t>Module numer</a:t>
            </a:r>
          </a:p>
          <a:p>
            <a:pPr lvl="0"/>
            <a:r>
              <a:rPr lang="pl-PL" dirty="0"/>
              <a:t>Unit </a:t>
            </a:r>
            <a:r>
              <a:rPr lang="pl-PL" dirty="0" err="1"/>
              <a:t>number</a:t>
            </a:r>
            <a:endParaRPr lang="pl-PL" dirty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Author’s</a:t>
            </a:r>
            <a:r>
              <a:rPr lang="pl-PL" dirty="0"/>
              <a:t> </a:t>
            </a:r>
            <a:r>
              <a:rPr lang="pl-PL" dirty="0" err="1"/>
              <a:t>first</a:t>
            </a:r>
            <a:r>
              <a:rPr lang="pl-PL" dirty="0"/>
              <a:t> and </a:t>
            </a:r>
            <a:r>
              <a:rPr lang="pl-PL" dirty="0" err="1"/>
              <a:t>last</a:t>
            </a:r>
            <a:r>
              <a:rPr lang="pl-PL" dirty="0"/>
              <a:t> </a:t>
            </a:r>
            <a:r>
              <a:rPr lang="pl-PL" dirty="0" err="1"/>
              <a:t>name</a:t>
            </a:r>
            <a:endParaRPr lang="it-IT" dirty="0"/>
          </a:p>
        </p:txBody>
      </p:sp>
      <p:pic>
        <p:nvPicPr>
          <p:cNvPr id="2" name="Obraz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5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 for power point"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riangolo isoscele 17"/>
          <p:cNvSpPr/>
          <p:nvPr userDrawn="1"/>
        </p:nvSpPr>
        <p:spPr>
          <a:xfrm>
            <a:off x="1" y="6131590"/>
            <a:ext cx="18288000" cy="4155414"/>
          </a:xfrm>
          <a:prstGeom prst="triangle">
            <a:avLst>
              <a:gd name="adj" fmla="val 4969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64" y="5228746"/>
            <a:ext cx="2505270" cy="2505270"/>
          </a:xfrm>
          <a:prstGeom prst="rect">
            <a:avLst/>
          </a:prstGeom>
        </p:spPr>
      </p:pic>
      <p:sp>
        <p:nvSpPr>
          <p:cNvPr id="20" name="Sottotitolo 2"/>
          <p:cNvSpPr txBox="1">
            <a:spLocks/>
          </p:cNvSpPr>
          <p:nvPr userDrawn="1"/>
        </p:nvSpPr>
        <p:spPr>
          <a:xfrm>
            <a:off x="2285998" y="8951775"/>
            <a:ext cx="13716000" cy="682900"/>
          </a:xfrm>
          <a:prstGeom prst="rect">
            <a:avLst/>
          </a:prstGeom>
        </p:spPr>
        <p:txBody>
          <a:bodyPr vert="horz" lIns="112222" tIns="56111" rIns="112222" bIns="5611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Amatic SC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Dept. of Legal, Language, Translation and Interpreting Studies, Section of in Modern Languages for Interpreters and Translators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University of Trieste, Via </a:t>
            </a:r>
            <a:r>
              <a:rPr lang="en-US" sz="736" dirty="0" err="1">
                <a:latin typeface="+mn-lt"/>
              </a:rPr>
              <a:t>Filzi</a:t>
            </a:r>
            <a:r>
              <a:rPr lang="en-US" sz="736" dirty="0">
                <a:latin typeface="+mn-lt"/>
              </a:rPr>
              <a:t>, 14 - 34144 Trieste, Italy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Project </a:t>
            </a:r>
            <a:r>
              <a:rPr lang="en-US" sz="736" dirty="0" err="1">
                <a:latin typeface="+mn-lt"/>
              </a:rPr>
              <a:t>numberStudies</a:t>
            </a:r>
            <a:r>
              <a:rPr lang="en-US" sz="736" dirty="0">
                <a:latin typeface="+mn-lt"/>
              </a:rPr>
              <a:t>: 2016-1-IT02-KA203-024311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u="non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www.adlabproject.eu</a:t>
            </a:r>
          </a:p>
          <a:p>
            <a:pPr>
              <a:lnSpc>
                <a:spcPct val="0"/>
              </a:lnSpc>
              <a:spcBef>
                <a:spcPts val="859"/>
              </a:spcBef>
            </a:pPr>
            <a:r>
              <a:rPr lang="en-US" sz="736" dirty="0">
                <a:latin typeface="+mn-lt"/>
              </a:rPr>
              <a:t>FUNDED BY THE ERASMUS + PROGRAMME OF THE EUROPEAN UNION</a:t>
            </a:r>
          </a:p>
          <a:p>
            <a:pPr>
              <a:lnSpc>
                <a:spcPct val="50000"/>
              </a:lnSpc>
            </a:pPr>
            <a:endParaRPr lang="en-US" sz="982" dirty="0">
              <a:latin typeface="+mn-lt"/>
            </a:endParaRPr>
          </a:p>
          <a:p>
            <a:pPr>
              <a:lnSpc>
                <a:spcPct val="50000"/>
              </a:lnSpc>
            </a:pPr>
            <a:endParaRPr lang="it-IT" sz="4909" dirty="0">
              <a:latin typeface="+mn-lt"/>
            </a:endParaRPr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164" y="9690834"/>
            <a:ext cx="815678" cy="540000"/>
          </a:xfrm>
          <a:prstGeom prst="rect">
            <a:avLst/>
          </a:prstGeom>
        </p:spPr>
      </p:pic>
      <p:sp>
        <p:nvSpPr>
          <p:cNvPr id="24" name="Titolo 23"/>
          <p:cNvSpPr>
            <a:spLocks noGrp="1"/>
          </p:cNvSpPr>
          <p:nvPr>
            <p:ph type="title" hasCustomPrompt="1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</p:spPr>
        <p:txBody>
          <a:bodyPr/>
          <a:lstStyle>
            <a:lvl1pPr algn="ctr">
              <a:defRPr sz="6136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r>
              <a:rPr lang="pl-PL" dirty="0" err="1"/>
              <a:t>Title</a:t>
            </a:r>
            <a:r>
              <a:rPr lang="pl-PL" dirty="0"/>
              <a:t> of te </a:t>
            </a:r>
            <a:r>
              <a:rPr lang="pl-PL" dirty="0" err="1"/>
              <a:t>presentation</a:t>
            </a:r>
            <a:endParaRPr lang="it-IT" dirty="0"/>
          </a:p>
        </p:txBody>
      </p:sp>
      <p:sp>
        <p:nvSpPr>
          <p:cNvPr id="26" name="Segnaposto testo 25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82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/>
              <a:t>Module numer</a:t>
            </a:r>
          </a:p>
          <a:p>
            <a:pPr lvl="0"/>
            <a:r>
              <a:rPr lang="pl-PL" dirty="0"/>
              <a:t>Unit </a:t>
            </a:r>
            <a:r>
              <a:rPr lang="pl-PL" dirty="0" err="1"/>
              <a:t>number</a:t>
            </a:r>
            <a:endParaRPr lang="pl-PL" dirty="0"/>
          </a:p>
          <a:p>
            <a:pPr lvl="0"/>
            <a:endParaRPr lang="it-IT" dirty="0"/>
          </a:p>
        </p:txBody>
      </p:sp>
      <p:sp>
        <p:nvSpPr>
          <p:cNvPr id="27" name="Rettangolo 26"/>
          <p:cNvSpPr/>
          <p:nvPr userDrawn="1"/>
        </p:nvSpPr>
        <p:spPr>
          <a:xfrm>
            <a:off x="123642" y="125968"/>
            <a:ext cx="18040739" cy="10161036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28" name="Rettangolo 27"/>
          <p:cNvSpPr/>
          <p:nvPr userDrawn="1"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0" name="Segnaposto testo 2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945" b="1" cap="all" baseline="0">
                <a:solidFill>
                  <a:schemeClr val="tx1"/>
                </a:solidFill>
                <a:latin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Author’s</a:t>
            </a:r>
            <a:r>
              <a:rPr lang="pl-PL" dirty="0"/>
              <a:t> </a:t>
            </a:r>
            <a:r>
              <a:rPr lang="pl-PL" dirty="0" err="1"/>
              <a:t>first</a:t>
            </a:r>
            <a:r>
              <a:rPr lang="pl-PL" dirty="0"/>
              <a:t> and </a:t>
            </a:r>
            <a:r>
              <a:rPr lang="pl-PL" dirty="0" err="1"/>
              <a:t>last</a:t>
            </a:r>
            <a:r>
              <a:rPr lang="pl-PL" dirty="0"/>
              <a:t> </a:t>
            </a:r>
            <a:r>
              <a:rPr lang="pl-PL" dirty="0" err="1"/>
              <a:t>name</a:t>
            </a:r>
            <a:endParaRPr lang="it-IT" dirty="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419" y="7873811"/>
            <a:ext cx="2601158" cy="9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0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6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typ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itolo 1"/>
          <p:cNvSpPr>
            <a:spLocks noGrp="1"/>
          </p:cNvSpPr>
          <p:nvPr>
            <p:ph type="title" hasCustomPrompt="1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b="1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modify</a:t>
            </a:r>
            <a:endParaRPr lang="it-IT" dirty="0"/>
          </a:p>
        </p:txBody>
      </p:sp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modify</a:t>
            </a:r>
            <a:endParaRPr lang="pl-PL" dirty="0"/>
          </a:p>
          <a:p>
            <a:pPr lvl="0"/>
            <a:endParaRPr lang="it-IT" dirty="0"/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1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" dirty="0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67265" y="9787180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89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 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7" y="354005"/>
            <a:ext cx="1988345" cy="1988345"/>
          </a:xfrm>
          <a:prstGeom prst="rect">
            <a:avLst/>
          </a:prstGeom>
        </p:spPr>
      </p:pic>
      <p:sp>
        <p:nvSpPr>
          <p:cNvPr id="12" name="Segnaposto testo 11"/>
          <p:cNvSpPr>
            <a:spLocks noGrp="1"/>
          </p:cNvSpPr>
          <p:nvPr>
            <p:ph type="body" sz="quarter" idx="10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50000"/>
              </a:lnSpc>
              <a:buNone/>
              <a:defRPr lang="pl-PL" sz="1964" smtClean="0">
                <a:effectLst/>
              </a:defRPr>
            </a:lvl1pPr>
          </a:lstStyle>
          <a:p>
            <a:endParaRPr lang="pl-PL" sz="13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 userDrawn="1"/>
        </p:nvSpPr>
        <p:spPr>
          <a:xfrm>
            <a:off x="123642" y="125965"/>
            <a:ext cx="18040739" cy="9889572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sp>
        <p:nvSpPr>
          <p:cNvPr id="14" name="Rettangolo 13"/>
          <p:cNvSpPr/>
          <p:nvPr userDrawn="1"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2651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51521" y="9795609"/>
            <a:ext cx="3353481" cy="35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296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" name="click.wav"/>
          </p:stSnd>
        </p:sndAc>
      </p:transition>
    </mc:Choice>
    <mc:Fallback xmlns="">
      <p:transition spd="slow">
        <p:sndAc>
          <p:stSnd>
            <p:snd r:embed="rId5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10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1C6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435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5" r:id="rId3"/>
    <p:sldLayoutId id="2147483662" r:id="rId4"/>
    <p:sldLayoutId id="2147483659" r:id="rId5"/>
    <p:sldLayoutId id="2147483661" r:id="rId6"/>
    <p:sldLayoutId id="2147483675" r:id="rId7"/>
    <p:sldLayoutId id="2147483676" r:id="rId8"/>
    <p:sldLayoutId id="2147483677" r:id="rId9"/>
    <p:sldLayoutId id="2147483690" r:id="rId10"/>
    <p:sldLayoutId id="2147483691" r:id="rId11"/>
    <p:sldLayoutId id="2147483692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19" name="click.wav"/>
          </p:stSnd>
        </p:sndAc>
      </p:transition>
    </mc:Choice>
    <mc:Fallback xmlns="">
      <p:transition spd="slow">
        <p:sndAc>
          <p:stSnd>
            <p:snd r:embed="rId20" name="click.wav"/>
          </p:stSnd>
        </p:sndAc>
      </p:transition>
    </mc:Fallback>
  </mc:AlternateContent>
  <p:txStyles>
    <p:titleStyle>
      <a:lvl1pPr algn="l" defTabSz="1122094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0524" indent="-280524" algn="l" defTabSz="1122094" rtl="0" eaLnBrk="1" latinLnBrk="0" hangingPunct="1">
        <a:lnSpc>
          <a:spcPct val="90000"/>
        </a:lnSpc>
        <a:spcBef>
          <a:spcPts val="1227"/>
        </a:spcBef>
        <a:buFont typeface="Arial" panose="020B0604020202020204" pitchFamily="34" charset="0"/>
        <a:buChar char="•"/>
        <a:defRPr sz="3436" kern="1200">
          <a:solidFill>
            <a:schemeClr val="tx1"/>
          </a:solidFill>
          <a:latin typeface="+mn-lt"/>
          <a:ea typeface="+mn-ea"/>
          <a:cs typeface="+mn-cs"/>
        </a:defRPr>
      </a:lvl1pPr>
      <a:lvl2pPr marL="84157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945" kern="1200">
          <a:solidFill>
            <a:schemeClr val="tx1"/>
          </a:solidFill>
          <a:latin typeface="+mn-lt"/>
          <a:ea typeface="+mn-ea"/>
          <a:cs typeface="+mn-cs"/>
        </a:defRPr>
      </a:lvl2pPr>
      <a:lvl3pPr marL="1402617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454" kern="1200">
          <a:solidFill>
            <a:schemeClr val="tx1"/>
          </a:solidFill>
          <a:latin typeface="+mn-lt"/>
          <a:ea typeface="+mn-ea"/>
          <a:cs typeface="+mn-cs"/>
        </a:defRPr>
      </a:lvl3pPr>
      <a:lvl4pPr marL="196366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524713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3085759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646805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4207852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768901" indent="-280524" algn="l" defTabSz="1122094" rtl="0" eaLnBrk="1" latinLnBrk="0" hangingPunct="1">
        <a:lnSpc>
          <a:spcPct val="90000"/>
        </a:lnSpc>
        <a:spcBef>
          <a:spcPts val="614"/>
        </a:spcBef>
        <a:buFont typeface="Arial" panose="020B0604020202020204" pitchFamily="34" charset="0"/>
        <a:buChar char="•"/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1pPr>
      <a:lvl2pPr marL="56104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2pPr>
      <a:lvl3pPr marL="1122094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3pPr>
      <a:lvl4pPr marL="1683140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4pPr>
      <a:lvl5pPr marL="224418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5pPr>
      <a:lvl6pPr marL="2805236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6pPr>
      <a:lvl7pPr marL="3366281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7pPr>
      <a:lvl8pPr marL="3927329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8pPr>
      <a:lvl9pPr marL="4488378" algn="l" defTabSz="1122094" rtl="0" eaLnBrk="1" latinLnBrk="0" hangingPunct="1">
        <a:defRPr sz="2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0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0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Relationship Id="rId4" Type="http://schemas.openxmlformats.org/officeDocument/2006/relationships/audio" Target="NUL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0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818903" y="632630"/>
            <a:ext cx="16820167" cy="1135047"/>
          </a:xfrm>
        </p:spPr>
        <p:txBody>
          <a:bodyPr>
            <a:normAutofit fontScale="90000"/>
          </a:bodyPr>
          <a:lstStyle/>
          <a:p>
            <a:r>
              <a:rPr lang="en-GB" sz="6600" dirty="0"/>
              <a:t>T</a:t>
            </a:r>
            <a:r>
              <a:rPr lang="pl-PL" sz="6600" dirty="0" err="1"/>
              <a:t>ranslating</a:t>
            </a:r>
            <a:r>
              <a:rPr lang="en-GB" sz="6600" dirty="0"/>
              <a:t> audio description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3497407" y="2031135"/>
            <a:ext cx="11222181" cy="1393296"/>
          </a:xfrm>
        </p:spPr>
        <p:txBody>
          <a:bodyPr/>
          <a:lstStyle/>
          <a:p>
            <a:r>
              <a:rPr lang="en-US" sz="4000" dirty="0"/>
              <a:t>Module </a:t>
            </a:r>
            <a:r>
              <a:rPr lang="pl-PL" sz="4000" dirty="0"/>
              <a:t>6</a:t>
            </a:r>
            <a:endParaRPr lang="en-US" sz="4000" dirty="0"/>
          </a:p>
          <a:p>
            <a:r>
              <a:rPr lang="en-US" sz="4000" dirty="0"/>
              <a:t>Unit </a:t>
            </a:r>
            <a:r>
              <a:rPr lang="pl-PL" sz="4000" dirty="0"/>
              <a:t>3</a:t>
            </a:r>
            <a:endParaRPr lang="en-US" sz="40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3497408" y="3673140"/>
            <a:ext cx="11222181" cy="551823"/>
          </a:xfrm>
        </p:spPr>
        <p:txBody>
          <a:bodyPr/>
          <a:lstStyle/>
          <a:p>
            <a:r>
              <a:rPr lang="pl-PL" sz="3500" dirty="0"/>
              <a:t>Anna </a:t>
            </a:r>
            <a:r>
              <a:rPr lang="pl-PL" sz="3500" dirty="0" err="1"/>
              <a:t>jankowska</a:t>
            </a:r>
            <a:endParaRPr lang="en-US" sz="3500" dirty="0"/>
          </a:p>
        </p:txBody>
      </p:sp>
      <p:sp>
        <p:nvSpPr>
          <p:cNvPr id="8" name="Symbol zastępczy tekstu 6"/>
          <p:cNvSpPr txBox="1">
            <a:spLocks/>
          </p:cNvSpPr>
          <p:nvPr/>
        </p:nvSpPr>
        <p:spPr>
          <a:xfrm>
            <a:off x="3497408" y="4335716"/>
            <a:ext cx="11222181" cy="55182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500" dirty="0" err="1">
                <a:latin typeface="Verdana" charset="0"/>
                <a:ea typeface="Verdana" charset="0"/>
                <a:cs typeface="Verdana" charset="0"/>
              </a:rPr>
              <a:t>Universitat</a:t>
            </a:r>
            <a:r>
              <a:rPr lang="pl-PL" sz="35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pl-PL" sz="3500" dirty="0" err="1">
                <a:latin typeface="Verdana" charset="0"/>
                <a:ea typeface="Verdana" charset="0"/>
                <a:cs typeface="Verdana" charset="0"/>
              </a:rPr>
              <a:t>autÒnoma</a:t>
            </a:r>
            <a:r>
              <a:rPr lang="pl-PL" sz="3500" dirty="0">
                <a:latin typeface="Verdana" charset="0"/>
                <a:ea typeface="Verdana" charset="0"/>
                <a:cs typeface="Verdana" charset="0"/>
              </a:rPr>
              <a:t> de </a:t>
            </a:r>
            <a:r>
              <a:rPr lang="pl-PL" sz="3500" dirty="0" err="1">
                <a:latin typeface="Verdana" charset="0"/>
                <a:ea typeface="Verdana" charset="0"/>
                <a:cs typeface="Verdana" charset="0"/>
              </a:rPr>
              <a:t>barcelona</a:t>
            </a:r>
            <a:endParaRPr lang="en-US" sz="35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0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Ad translation: </a:t>
            </a:r>
            <a:r>
              <a:rPr lang="pl-PL" dirty="0" err="1"/>
              <a:t>academia</a:t>
            </a:r>
            <a:endParaRPr lang="en-GB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17332" y="2487537"/>
            <a:ext cx="16496575" cy="5010543"/>
          </a:xfrm>
        </p:spPr>
        <p:txBody>
          <a:bodyPr>
            <a:noAutofit/>
          </a:bodyPr>
          <a:lstStyle/>
          <a:p>
            <a:r>
              <a:rPr lang="en-US" dirty="0" err="1"/>
              <a:t>Remael</a:t>
            </a:r>
            <a:r>
              <a:rPr lang="en-US" dirty="0"/>
              <a:t>, A., &amp; </a:t>
            </a:r>
            <a:r>
              <a:rPr lang="en-US" dirty="0" err="1"/>
              <a:t>Vercauteren</a:t>
            </a:r>
            <a:r>
              <a:rPr lang="en-US" dirty="0"/>
              <a:t>, G. (2010). The translation of recorded audio description from English into Dutch. </a:t>
            </a:r>
            <a:r>
              <a:rPr lang="en-US" i="1" dirty="0"/>
              <a:t>Perspectives</a:t>
            </a:r>
            <a:r>
              <a:rPr lang="en-US" dirty="0"/>
              <a:t>, </a:t>
            </a:r>
            <a:r>
              <a:rPr lang="en-US" i="1" dirty="0"/>
              <a:t>18</a:t>
            </a:r>
            <a:r>
              <a:rPr lang="en-US" dirty="0"/>
              <a:t>(3), 155-171.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75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Ad translation: </a:t>
            </a:r>
            <a:r>
              <a:rPr lang="pl-PL" dirty="0" err="1"/>
              <a:t>academia</a:t>
            </a:r>
            <a:endParaRPr lang="en-GB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17332" y="2487537"/>
            <a:ext cx="16496575" cy="5010543"/>
          </a:xfrm>
        </p:spPr>
        <p:txBody>
          <a:bodyPr>
            <a:noAutofit/>
          </a:bodyPr>
          <a:lstStyle/>
          <a:p>
            <a:r>
              <a:rPr lang="en-US" dirty="0" err="1"/>
              <a:t>Jankowska</a:t>
            </a:r>
            <a:r>
              <a:rPr lang="en-US" dirty="0"/>
              <a:t>, A. (2015). </a:t>
            </a:r>
            <a:r>
              <a:rPr lang="en-US" i="1" dirty="0"/>
              <a:t>Translating audio description scripts: Translation as a new strategy of creating audio description</a:t>
            </a:r>
            <a:r>
              <a:rPr lang="en-US" dirty="0"/>
              <a:t>. Frankfurt am Main: Peter Lang.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02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Ad translation: academia</a:t>
            </a:r>
            <a:endParaRPr lang="en-GB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17332" y="2487537"/>
            <a:ext cx="16496575" cy="5010543"/>
          </a:xfrm>
        </p:spPr>
        <p:txBody>
          <a:bodyPr>
            <a:noAutofit/>
          </a:bodyPr>
          <a:lstStyle/>
          <a:p>
            <a:r>
              <a:rPr lang="pl-PL" dirty="0" err="1"/>
              <a:t>Matamala</a:t>
            </a:r>
            <a:r>
              <a:rPr lang="pl-PL" dirty="0"/>
              <a:t>, A., &amp; </a:t>
            </a:r>
            <a:r>
              <a:rPr lang="pl-PL" dirty="0" err="1"/>
              <a:t>Ortiz-Boix</a:t>
            </a:r>
            <a:r>
              <a:rPr lang="pl-PL" dirty="0"/>
              <a:t>, C. (2016). Accessibility and </a:t>
            </a:r>
            <a:r>
              <a:rPr lang="pl-PL" dirty="0" err="1"/>
              <a:t>multilingualism</a:t>
            </a:r>
            <a:r>
              <a:rPr lang="pl-PL" dirty="0"/>
              <a:t>: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exploratory</a:t>
            </a:r>
            <a:r>
              <a:rPr lang="pl-PL" dirty="0"/>
              <a:t> </a:t>
            </a:r>
            <a:r>
              <a:rPr lang="pl-PL" dirty="0" err="1"/>
              <a:t>study</a:t>
            </a:r>
            <a:r>
              <a:rPr lang="pl-PL" dirty="0"/>
              <a:t> on the </a:t>
            </a:r>
            <a:r>
              <a:rPr lang="pl-PL" dirty="0" err="1"/>
              <a:t>machine</a:t>
            </a:r>
            <a:r>
              <a:rPr lang="pl-PL" dirty="0"/>
              <a:t> </a:t>
            </a:r>
            <a:r>
              <a:rPr lang="pl-PL" dirty="0" err="1"/>
              <a:t>translation</a:t>
            </a:r>
            <a:r>
              <a:rPr lang="pl-PL" dirty="0"/>
              <a:t> of audio </a:t>
            </a:r>
            <a:r>
              <a:rPr lang="pl-PL" dirty="0" err="1"/>
              <a:t>descriptions</a:t>
            </a:r>
            <a:r>
              <a:rPr lang="pl-PL" dirty="0"/>
              <a:t> 1. </a:t>
            </a:r>
            <a:r>
              <a:rPr lang="pl-PL" i="1" dirty="0"/>
              <a:t>TRANS</a:t>
            </a:r>
            <a:r>
              <a:rPr lang="pl-PL" dirty="0"/>
              <a:t>, </a:t>
            </a:r>
            <a:r>
              <a:rPr lang="pl-PL" i="1" dirty="0"/>
              <a:t>20</a:t>
            </a:r>
            <a:r>
              <a:rPr lang="pl-PL" dirty="0"/>
              <a:t>, 11–24.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00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Ad translation: academia</a:t>
            </a:r>
            <a:endParaRPr lang="en-GB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17332" y="2487537"/>
            <a:ext cx="16496575" cy="5010543"/>
          </a:xfrm>
        </p:spPr>
        <p:txBody>
          <a:bodyPr>
            <a:noAutofit/>
          </a:bodyPr>
          <a:lstStyle/>
          <a:p>
            <a:r>
              <a:rPr lang="en-US" dirty="0" err="1"/>
              <a:t>Fernández-Torné</a:t>
            </a:r>
            <a:r>
              <a:rPr lang="en-US" dirty="0"/>
              <a:t>, A. &amp; </a:t>
            </a:r>
            <a:r>
              <a:rPr lang="en-US" dirty="0" err="1"/>
              <a:t>Matamala</a:t>
            </a:r>
            <a:r>
              <a:rPr lang="en-US" dirty="0"/>
              <a:t>, A. (2016). Machine translation and audio description? Comparing creation, translation and post-editing efforts. </a:t>
            </a:r>
            <a:r>
              <a:rPr lang="en-US" i="1" dirty="0"/>
              <a:t>SKASE. Journal of translation and interpretation, 9(1), </a:t>
            </a:r>
            <a:r>
              <a:rPr lang="en-US" dirty="0"/>
              <a:t>64-87.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863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Ad translation: academia</a:t>
            </a:r>
            <a:endParaRPr lang="en-GB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17332" y="2487537"/>
            <a:ext cx="16496575" cy="5010543"/>
          </a:xfrm>
        </p:spPr>
        <p:txBody>
          <a:bodyPr>
            <a:noAutofit/>
          </a:bodyPr>
          <a:lstStyle/>
          <a:p>
            <a:r>
              <a:rPr lang="en-US" dirty="0" err="1"/>
              <a:t>Jankowska</a:t>
            </a:r>
            <a:r>
              <a:rPr lang="en-US" dirty="0"/>
              <a:t>, A., </a:t>
            </a:r>
            <a:r>
              <a:rPr lang="en-US" dirty="0" err="1"/>
              <a:t>Milc</a:t>
            </a:r>
            <a:r>
              <a:rPr lang="en-US" dirty="0"/>
              <a:t>, M. &amp; Fryer, L. (2017). Translating audio description scripts… into English. </a:t>
            </a:r>
            <a:r>
              <a:rPr lang="en-US" i="1" dirty="0"/>
              <a:t>SKASE. Journal of translation and interpretation, 10(2), </a:t>
            </a:r>
            <a:r>
              <a:rPr lang="en-US" dirty="0"/>
              <a:t>2-16.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00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Ad translation: academia</a:t>
            </a:r>
            <a:endParaRPr lang="en-GB" sz="6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7A59BCFC-E955-4A9B-8C26-8E5E27733865}"/>
              </a:ext>
            </a:extLst>
          </p:cNvPr>
          <p:cNvSpPr txBox="1"/>
          <p:nvPr/>
        </p:nvSpPr>
        <p:spPr>
          <a:xfrm>
            <a:off x="727096" y="3902528"/>
            <a:ext cx="3999813" cy="707886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pl-PL" sz="4000" b="1" dirty="0">
                <a:latin typeface="Verdana" panose="020B0604030504040204" pitchFamily="34" charset="0"/>
                <a:ea typeface="Verdana" panose="020B0604030504040204" pitchFamily="34" charset="0"/>
              </a:rPr>
              <a:t>POLISH FILM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1B42049-BEAA-4972-8A56-064189AC143E}"/>
              </a:ext>
            </a:extLst>
          </p:cNvPr>
          <p:cNvSpPr txBox="1"/>
          <p:nvPr/>
        </p:nvSpPr>
        <p:spPr>
          <a:xfrm>
            <a:off x="5927515" y="3865675"/>
            <a:ext cx="3397084" cy="707886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pl-PL" sz="4000" b="1" dirty="0">
                <a:latin typeface="Verdana" panose="020B0604030504040204" pitchFamily="34" charset="0"/>
                <a:ea typeface="Verdana" panose="020B0604030504040204" pitchFamily="34" charset="0"/>
              </a:rPr>
              <a:t>POLISH AD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685A0D7F-F493-4E00-90DE-2D7AC8B4654E}"/>
              </a:ext>
            </a:extLst>
          </p:cNvPr>
          <p:cNvSpPr txBox="1"/>
          <p:nvPr/>
        </p:nvSpPr>
        <p:spPr>
          <a:xfrm>
            <a:off x="13060611" y="3902528"/>
            <a:ext cx="3829895" cy="707886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pl-PL" sz="4000" b="1" dirty="0">
                <a:latin typeface="Verdana" panose="020B0604030504040204" pitchFamily="34" charset="0"/>
                <a:ea typeface="Verdana" panose="020B0604030504040204" pitchFamily="34" charset="0"/>
              </a:rPr>
              <a:t>SPANISH AD</a:t>
            </a:r>
          </a:p>
        </p:txBody>
      </p:sp>
      <p:sp>
        <p:nvSpPr>
          <p:cNvPr id="8" name="Strzałka w prawo 7">
            <a:extLst>
              <a:ext uri="{FF2B5EF4-FFF2-40B4-BE49-F238E27FC236}">
                <a16:creationId xmlns:a16="http://schemas.microsoft.com/office/drawing/2014/main" xmlns="" id="{E8340721-067C-4657-9356-3379B3B05B62}"/>
              </a:ext>
            </a:extLst>
          </p:cNvPr>
          <p:cNvSpPr/>
          <p:nvPr/>
        </p:nvSpPr>
        <p:spPr>
          <a:xfrm>
            <a:off x="9437575" y="3771899"/>
            <a:ext cx="3397083" cy="89543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trzałka w prawo 7">
            <a:extLst>
              <a:ext uri="{FF2B5EF4-FFF2-40B4-BE49-F238E27FC236}">
                <a16:creationId xmlns:a16="http://schemas.microsoft.com/office/drawing/2014/main" xmlns="" id="{A7684BCF-823E-4D28-92DB-94E947160AE3}"/>
              </a:ext>
            </a:extLst>
          </p:cNvPr>
          <p:cNvSpPr/>
          <p:nvPr/>
        </p:nvSpPr>
        <p:spPr>
          <a:xfrm>
            <a:off x="4726909" y="3939380"/>
            <a:ext cx="1017639" cy="634181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F1894DB0-AF09-458D-9EC8-2559A20F9A69}"/>
              </a:ext>
            </a:extLst>
          </p:cNvPr>
          <p:cNvSpPr txBox="1"/>
          <p:nvPr/>
        </p:nvSpPr>
        <p:spPr>
          <a:xfrm>
            <a:off x="9862487" y="3927230"/>
            <a:ext cx="2547257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pl-PL" sz="3200" dirty="0" err="1">
                <a:latin typeface="Verdana" panose="020B0604030504040204" pitchFamily="34" charset="0"/>
                <a:ea typeface="Verdana" panose="020B0604030504040204" pitchFamily="34" charset="0"/>
              </a:rPr>
              <a:t>translation</a:t>
            </a:r>
            <a:endParaRPr lang="pl-PL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54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Ad translation: pitfalls</a:t>
            </a:r>
            <a:endParaRPr lang="en-GB" sz="6000" dirty="0"/>
          </a:p>
        </p:txBody>
      </p:sp>
      <p:sp>
        <p:nvSpPr>
          <p:cNvPr id="4" name="Symbol zastępczy tekstu 2"/>
          <p:cNvSpPr txBox="1">
            <a:spLocks/>
          </p:cNvSpPr>
          <p:nvPr/>
        </p:nvSpPr>
        <p:spPr>
          <a:xfrm>
            <a:off x="1169732" y="2639937"/>
            <a:ext cx="16496575" cy="5010543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0524" marR="0" lvl="0" indent="-280524" algn="l" defTabSz="1122094" rtl="0" eaLnBrk="1" fontAlgn="auto" latinLnBrk="0" hangingPunct="1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Always consult the image.</a:t>
            </a:r>
          </a:p>
          <a:p>
            <a:pPr marL="280524" marR="0" lvl="0" indent="-280524" algn="l" defTabSz="1122094" rtl="0" eaLnBrk="1" fontAlgn="auto" latinLnBrk="0" hangingPunct="1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Adapt AD to local style.</a:t>
            </a:r>
          </a:p>
          <a:p>
            <a:pPr marL="280524" marR="0" lvl="0" indent="-280524" algn="l" defTabSz="1122094" rtl="0" eaLnBrk="1" fontAlgn="auto" latinLnBrk="0" hangingPunct="1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Adapt AD to cultural context.</a:t>
            </a:r>
          </a:p>
        </p:txBody>
      </p:sp>
    </p:spTree>
    <p:extLst>
      <p:ext uri="{BB962C8B-B14F-4D97-AF65-F5344CB8AC3E}">
        <p14:creationId xmlns:p14="http://schemas.microsoft.com/office/powerpoint/2010/main" val="356900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818903" y="632630"/>
            <a:ext cx="16820167" cy="1135047"/>
          </a:xfrm>
        </p:spPr>
        <p:txBody>
          <a:bodyPr>
            <a:normAutofit fontScale="90000"/>
          </a:bodyPr>
          <a:lstStyle/>
          <a:p>
            <a:r>
              <a:rPr lang="pl-PL" sz="6600" dirty="0" err="1"/>
              <a:t>translating</a:t>
            </a:r>
            <a:r>
              <a:rPr lang="en-GB" sz="6600" dirty="0"/>
              <a:t> audio description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3497407" y="2031135"/>
            <a:ext cx="11222181" cy="1393296"/>
          </a:xfrm>
        </p:spPr>
        <p:txBody>
          <a:bodyPr/>
          <a:lstStyle/>
          <a:p>
            <a:r>
              <a:rPr lang="en-US" sz="4000" dirty="0"/>
              <a:t>Module </a:t>
            </a:r>
            <a:r>
              <a:rPr lang="pl-PL" sz="4000" dirty="0"/>
              <a:t>6</a:t>
            </a:r>
            <a:endParaRPr lang="en-US" sz="4000" dirty="0"/>
          </a:p>
          <a:p>
            <a:r>
              <a:rPr lang="en-US" sz="4000" dirty="0"/>
              <a:t>Unit </a:t>
            </a:r>
            <a:r>
              <a:rPr lang="pl-PL" sz="4000" dirty="0"/>
              <a:t>3</a:t>
            </a:r>
            <a:endParaRPr lang="en-US" sz="4000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>
          <a:xfrm>
            <a:off x="3497408" y="3673140"/>
            <a:ext cx="11222181" cy="551823"/>
          </a:xfrm>
        </p:spPr>
        <p:txBody>
          <a:bodyPr/>
          <a:lstStyle/>
          <a:p>
            <a:r>
              <a:rPr lang="pl-PL" sz="3500" dirty="0"/>
              <a:t>Anna </a:t>
            </a:r>
            <a:r>
              <a:rPr lang="pl-PL" sz="3500" dirty="0" err="1"/>
              <a:t>jankowska</a:t>
            </a:r>
            <a:endParaRPr lang="en-US" sz="3500" dirty="0"/>
          </a:p>
        </p:txBody>
      </p:sp>
      <p:sp>
        <p:nvSpPr>
          <p:cNvPr id="8" name="Symbol zastępczy tekstu 6"/>
          <p:cNvSpPr txBox="1">
            <a:spLocks/>
          </p:cNvSpPr>
          <p:nvPr/>
        </p:nvSpPr>
        <p:spPr>
          <a:xfrm>
            <a:off x="3497408" y="4335716"/>
            <a:ext cx="11222181" cy="55182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500" dirty="0" err="1">
                <a:latin typeface="Verdana" charset="0"/>
                <a:ea typeface="Verdana" charset="0"/>
                <a:cs typeface="Verdana" charset="0"/>
              </a:rPr>
              <a:t>Universitat</a:t>
            </a:r>
            <a:r>
              <a:rPr lang="pl-PL" sz="3500" dirty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pl-PL" sz="3500" dirty="0" err="1">
                <a:latin typeface="Verdana" charset="0"/>
                <a:ea typeface="Verdana" charset="0"/>
                <a:cs typeface="Verdana" charset="0"/>
              </a:rPr>
              <a:t>autÒnoma</a:t>
            </a:r>
            <a:r>
              <a:rPr lang="pl-PL" sz="3500" dirty="0">
                <a:latin typeface="Verdana" charset="0"/>
                <a:ea typeface="Verdana" charset="0"/>
                <a:cs typeface="Verdana" charset="0"/>
              </a:rPr>
              <a:t> de </a:t>
            </a:r>
            <a:r>
              <a:rPr lang="pl-PL" sz="3500" dirty="0" err="1">
                <a:latin typeface="Verdana" charset="0"/>
                <a:ea typeface="Verdana" charset="0"/>
                <a:cs typeface="Verdana" charset="0"/>
              </a:rPr>
              <a:t>barcelona</a:t>
            </a:r>
            <a:endParaRPr lang="en-US" sz="35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0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/>
          <p:cNvSpPr>
            <a:spLocks noGrp="1"/>
          </p:cNvSpPr>
          <p:nvPr>
            <p:ph type="body" sz="quarter" idx="10"/>
          </p:nvPr>
        </p:nvSpPr>
        <p:spPr>
          <a:xfrm>
            <a:off x="1912446" y="580826"/>
            <a:ext cx="14763322" cy="8635363"/>
          </a:xfrm>
        </p:spPr>
        <p:txBody>
          <a:bodyPr>
            <a:noAutofit/>
          </a:bodyPr>
          <a:lstStyle/>
          <a:p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preparation of this presentation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supported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</a:t>
            </a:r>
            <a:r>
              <a:rPr lang="pl-PL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ADLAB PRO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(Audio Description: A Laboratory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Development of a New Professional Profile),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financed by the European Union</a:t>
            </a:r>
            <a:endParaRPr lang="pl-PL" sz="4000" spc="123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the Erasmus+ </a:t>
            </a:r>
            <a:r>
              <a:rPr lang="en-US" sz="4000" spc="123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</a:t>
            </a:r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Action 2 – Strategic Partnerships,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number:2016-1-IT02-KA203-024311. 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8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2454442" y="1381478"/>
            <a:ext cx="15011718" cy="7858774"/>
          </a:xfrm>
        </p:spPr>
        <p:txBody>
          <a:bodyPr/>
          <a:lstStyle/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information and views set out in this presentation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those of the authors and do not necessarily reflect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official opinion of the European Union.</a:t>
            </a:r>
            <a:endParaRPr lang="pl-PL" sz="4000" spc="123" dirty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Neither the European Union institutions and bodies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 any person acting on their behalf may be held responsible</a:t>
            </a:r>
            <a:r>
              <a:rPr lang="pl-PL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use which may be made</a:t>
            </a: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 the information contained therein.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000" spc="123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pl-PL" sz="4000" spc="123" dirty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000" spc="123" dirty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2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lick.wav"/>
          </p:stSnd>
        </p:sndAc>
      </p:transition>
    </mc:Choice>
    <mc:Fallback xmlns="">
      <p:transition spd="slow">
        <p:sndAc>
          <p:stSnd>
            <p:snd r:embed="rId3" name="click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ad</a:t>
            </a:r>
            <a:r>
              <a:rPr lang="en-GB" dirty="0"/>
              <a:t> creation </a:t>
            </a:r>
            <a:r>
              <a:rPr lang="pl-PL" dirty="0"/>
              <a:t>WORKFLOWS</a:t>
            </a:r>
            <a:endParaRPr lang="en-GB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795512" y="2649769"/>
            <a:ext cx="6415855" cy="50105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150000"/>
              </a:lnSpc>
            </a:pPr>
            <a:endParaRPr lang="en-GB" dirty="0"/>
          </a:p>
          <a:p>
            <a:pPr>
              <a:lnSpc>
                <a:spcPct val="150000"/>
              </a:lnSpc>
            </a:pPr>
            <a:r>
              <a:rPr lang="pl-PL" dirty="0"/>
              <a:t>Translator</a:t>
            </a:r>
            <a:r>
              <a:rPr lang="en-GB" dirty="0"/>
              <a:t>.</a:t>
            </a:r>
          </a:p>
        </p:txBody>
      </p:sp>
      <p:sp>
        <p:nvSpPr>
          <p:cNvPr id="4" name="Symbol zastępczy tekstu 2"/>
          <p:cNvSpPr txBox="1">
            <a:spLocks/>
          </p:cNvSpPr>
          <p:nvPr/>
        </p:nvSpPr>
        <p:spPr>
          <a:xfrm>
            <a:off x="1169732" y="2639937"/>
            <a:ext cx="6415855" cy="5010543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0524" marR="0" lvl="0" indent="-280524" algn="l" defTabSz="1122094" rtl="0" eaLnBrk="1" fontAlgn="auto" latinLnBrk="0" hangingPunct="1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40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524" marR="0" lvl="0" indent="-280524" algn="l" defTabSz="1122094" rtl="0" eaLnBrk="1" fontAlgn="auto" latinLnBrk="0" hangingPunct="1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40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524" marR="0" lvl="0" indent="-280524" algn="l" defTabSz="1122094" rtl="0" eaLnBrk="1" fontAlgn="auto" latinLnBrk="0" hangingPunct="1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40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524" marR="0" lvl="0" indent="-280524" algn="l" defTabSz="1122094" rtl="0" eaLnBrk="1" fontAlgn="auto" latinLnBrk="0" hangingPunct="1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Individual describer.</a:t>
            </a:r>
          </a:p>
          <a:p>
            <a:pPr marL="280524" marR="0" lvl="0" indent="-280524" algn="l" defTabSz="1122094" rtl="0" eaLnBrk="1" fontAlgn="auto" latinLnBrk="0" hangingPunct="1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4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 of describers.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955458" y="2566220"/>
            <a:ext cx="7978877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PREPARING AD SCRIPT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111045" y="4090220"/>
            <a:ext cx="5525729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WRITING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0746658" y="4080388"/>
            <a:ext cx="5525729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TRANSLATION</a:t>
            </a:r>
          </a:p>
        </p:txBody>
      </p:sp>
      <p:sp>
        <p:nvSpPr>
          <p:cNvPr id="9" name="Strzałka w dół 8"/>
          <p:cNvSpPr/>
          <p:nvPr/>
        </p:nvSpPr>
        <p:spPr>
          <a:xfrm>
            <a:off x="3524864" y="4970206"/>
            <a:ext cx="589936" cy="899651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dół 9"/>
          <p:cNvSpPr/>
          <p:nvPr/>
        </p:nvSpPr>
        <p:spPr>
          <a:xfrm>
            <a:off x="13160477" y="4960373"/>
            <a:ext cx="589936" cy="899651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dół 10"/>
          <p:cNvSpPr/>
          <p:nvPr/>
        </p:nvSpPr>
        <p:spPr>
          <a:xfrm rot="1943258">
            <a:off x="5152103" y="3234813"/>
            <a:ext cx="589936" cy="899651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dół 11"/>
          <p:cNvSpPr/>
          <p:nvPr/>
        </p:nvSpPr>
        <p:spPr>
          <a:xfrm rot="19014554">
            <a:off x="11956025" y="3151236"/>
            <a:ext cx="589936" cy="899651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00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Why</a:t>
            </a:r>
            <a:r>
              <a:rPr lang="pl-PL" dirty="0"/>
              <a:t> </a:t>
            </a:r>
            <a:r>
              <a:rPr lang="pl-PL" dirty="0" err="1"/>
              <a:t>translation</a:t>
            </a:r>
            <a:r>
              <a:rPr lang="pl-PL" dirty="0"/>
              <a:t>?</a:t>
            </a:r>
            <a:endParaRPr lang="en-GB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17332" y="2487537"/>
            <a:ext cx="16496575" cy="50105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Less time-consuming.</a:t>
            </a:r>
          </a:p>
          <a:p>
            <a:pPr>
              <a:lnSpc>
                <a:spcPct val="150000"/>
              </a:lnSpc>
            </a:pPr>
            <a:r>
              <a:rPr lang="en-GB" dirty="0"/>
              <a:t>More cost-effective.</a:t>
            </a:r>
          </a:p>
          <a:p>
            <a:pPr>
              <a:lnSpc>
                <a:spcPct val="150000"/>
              </a:lnSpc>
            </a:pPr>
            <a:r>
              <a:rPr lang="en-GB" sz="4000" dirty="0"/>
              <a:t>Good quality.</a:t>
            </a:r>
          </a:p>
        </p:txBody>
      </p:sp>
    </p:spTree>
    <p:extLst>
      <p:ext uri="{BB962C8B-B14F-4D97-AF65-F5344CB8AC3E}">
        <p14:creationId xmlns:p14="http://schemas.microsoft.com/office/powerpoint/2010/main" val="240765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Why</a:t>
            </a:r>
            <a:r>
              <a:rPr lang="pl-PL" dirty="0"/>
              <a:t> </a:t>
            </a:r>
            <a:r>
              <a:rPr lang="pl-PL" dirty="0" err="1"/>
              <a:t>translation</a:t>
            </a:r>
            <a:r>
              <a:rPr lang="pl-PL" dirty="0"/>
              <a:t>?</a:t>
            </a:r>
            <a:endParaRPr lang="en-GB" sz="6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209366" y="3672347"/>
            <a:ext cx="3996813" cy="70788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Film watching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966153" y="3692012"/>
            <a:ext cx="3996813" cy="70788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4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Drafting</a:t>
            </a:r>
            <a:endParaRPr lang="en-GB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2737689" y="3682180"/>
            <a:ext cx="3996813" cy="70788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4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Cueing</a:t>
            </a:r>
            <a:endParaRPr lang="en-GB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trzałka w prawo 7"/>
          <p:cNvSpPr/>
          <p:nvPr/>
        </p:nvSpPr>
        <p:spPr>
          <a:xfrm>
            <a:off x="5530645" y="3731341"/>
            <a:ext cx="1017639" cy="634181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trzałka w prawo 8"/>
          <p:cNvSpPr/>
          <p:nvPr/>
        </p:nvSpPr>
        <p:spPr>
          <a:xfrm>
            <a:off x="11287432" y="3721509"/>
            <a:ext cx="1017639" cy="634181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trzałka w prawo 9"/>
          <p:cNvSpPr/>
          <p:nvPr/>
        </p:nvSpPr>
        <p:spPr>
          <a:xfrm rot="5400000">
            <a:off x="14251858" y="4798141"/>
            <a:ext cx="1017639" cy="634181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pole tekstowe 10"/>
          <p:cNvSpPr txBox="1"/>
          <p:nvPr/>
        </p:nvSpPr>
        <p:spPr>
          <a:xfrm>
            <a:off x="12757355" y="5869858"/>
            <a:ext cx="3996813" cy="70788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Consulting</a:t>
            </a:r>
            <a:endParaRPr lang="en-GB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6961238" y="5869857"/>
            <a:ext cx="3996813" cy="70788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4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Proofreading</a:t>
            </a:r>
            <a:endParaRPr lang="en-GB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trzałka w prawo 12"/>
          <p:cNvSpPr/>
          <p:nvPr/>
        </p:nvSpPr>
        <p:spPr>
          <a:xfrm rot="10800000">
            <a:off x="11262852" y="5879690"/>
            <a:ext cx="1017639" cy="634181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11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/>
              <a:t>Why</a:t>
            </a:r>
            <a:r>
              <a:rPr lang="pl-PL" dirty="0"/>
              <a:t> </a:t>
            </a:r>
            <a:r>
              <a:rPr lang="pl-PL" dirty="0" err="1"/>
              <a:t>translation</a:t>
            </a:r>
            <a:r>
              <a:rPr lang="pl-PL" dirty="0"/>
              <a:t>?</a:t>
            </a:r>
            <a:endParaRPr lang="en-GB" sz="6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209366" y="3672347"/>
            <a:ext cx="3996813" cy="70788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Verdana" pitchFamily="34" charset="0"/>
                <a:ea typeface="Verdana" pitchFamily="34" charset="0"/>
                <a:cs typeface="Verdana" pitchFamily="34" charset="0"/>
              </a:rPr>
              <a:t>Film watching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966153" y="3692012"/>
            <a:ext cx="3996813" cy="70788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4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Translating</a:t>
            </a:r>
            <a:endParaRPr lang="en-GB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trzałka w prawo 7"/>
          <p:cNvSpPr/>
          <p:nvPr/>
        </p:nvSpPr>
        <p:spPr>
          <a:xfrm>
            <a:off x="5530645" y="3731341"/>
            <a:ext cx="1017639" cy="634181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trzałka w prawo 8"/>
          <p:cNvSpPr/>
          <p:nvPr/>
        </p:nvSpPr>
        <p:spPr>
          <a:xfrm>
            <a:off x="11287432" y="3721509"/>
            <a:ext cx="1017639" cy="634181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ole tekstowe 11"/>
          <p:cNvSpPr txBox="1"/>
          <p:nvPr/>
        </p:nvSpPr>
        <p:spPr>
          <a:xfrm>
            <a:off x="12722940" y="3657636"/>
            <a:ext cx="3996813" cy="70788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4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Proofreading</a:t>
            </a:r>
            <a:endParaRPr lang="en-GB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67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Ad translation: industry</a:t>
            </a:r>
            <a:endParaRPr lang="en-GB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17332" y="2487537"/>
            <a:ext cx="16496575" cy="50105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To train describers in countries with little AD tradition.</a:t>
            </a:r>
          </a:p>
          <a:p>
            <a:r>
              <a:rPr lang="en-GB" dirty="0"/>
              <a:t>To provide AD in countries with little AD tradition.</a:t>
            </a:r>
          </a:p>
          <a:p>
            <a:r>
              <a:rPr lang="en-GB" dirty="0"/>
              <a:t>To provide AD in multiple languages.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39720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Ad translation: industry</a:t>
            </a:r>
            <a:endParaRPr lang="en-GB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17332" y="2487537"/>
            <a:ext cx="16496575" cy="5010543"/>
          </a:xfrm>
        </p:spPr>
        <p:txBody>
          <a:bodyPr>
            <a:noAutofit/>
          </a:bodyPr>
          <a:lstStyle/>
          <a:p>
            <a:r>
              <a:rPr lang="en-GB" dirty="0"/>
              <a:t>European Captioning Institute (Georgakopoulou, 2009).</a:t>
            </a:r>
          </a:p>
          <a:p>
            <a:r>
              <a:rPr lang="en-GB" dirty="0"/>
              <a:t>Localization service providers.</a:t>
            </a:r>
          </a:p>
          <a:p>
            <a:r>
              <a:rPr lang="en-GB" sz="4000" dirty="0"/>
              <a:t>Original productions at VOD platform</a:t>
            </a:r>
            <a:r>
              <a:rPr lang="pl-PL" sz="4000" dirty="0"/>
              <a:t>s</a:t>
            </a:r>
            <a:r>
              <a:rPr lang="en-GB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586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Ad translation: academia</a:t>
            </a:r>
            <a:endParaRPr lang="en-GB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17332" y="2487537"/>
            <a:ext cx="16496575" cy="50105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Studies on time and cost-effectiveness.</a:t>
            </a:r>
          </a:p>
          <a:p>
            <a:pPr>
              <a:lnSpc>
                <a:spcPct val="150000"/>
              </a:lnSpc>
            </a:pPr>
            <a:r>
              <a:rPr lang="en-GB" dirty="0"/>
              <a:t>Studies on quality.</a:t>
            </a:r>
          </a:p>
        </p:txBody>
      </p:sp>
    </p:spTree>
    <p:extLst>
      <p:ext uri="{BB962C8B-B14F-4D97-AF65-F5344CB8AC3E}">
        <p14:creationId xmlns:p14="http://schemas.microsoft.com/office/powerpoint/2010/main" val="356900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Ad translation: </a:t>
            </a:r>
            <a:r>
              <a:rPr lang="pl-PL" dirty="0" err="1"/>
              <a:t>academia</a:t>
            </a:r>
            <a:endParaRPr lang="en-GB" sz="6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>
          <a:xfrm>
            <a:off x="1017332" y="2487537"/>
            <a:ext cx="16496575" cy="5010543"/>
          </a:xfrm>
        </p:spPr>
        <p:txBody>
          <a:bodyPr>
            <a:noAutofit/>
          </a:bodyPr>
          <a:lstStyle/>
          <a:p>
            <a:r>
              <a:rPr lang="pl-PL" dirty="0" err="1"/>
              <a:t>López</a:t>
            </a:r>
            <a:r>
              <a:rPr lang="pl-PL" dirty="0"/>
              <a:t> </a:t>
            </a:r>
            <a:r>
              <a:rPr lang="pl-PL" dirty="0" err="1"/>
              <a:t>Vera</a:t>
            </a:r>
            <a:r>
              <a:rPr lang="pl-PL" dirty="0"/>
              <a:t>, J. F. (2006). </a:t>
            </a:r>
            <a:r>
              <a:rPr lang="pl-PL" dirty="0" err="1"/>
              <a:t>Translating</a:t>
            </a:r>
            <a:r>
              <a:rPr lang="pl-PL" dirty="0"/>
              <a:t> Audio </a:t>
            </a:r>
            <a:r>
              <a:rPr lang="pl-PL" dirty="0" err="1"/>
              <a:t>description</a:t>
            </a:r>
            <a:r>
              <a:rPr lang="pl-PL" dirty="0"/>
              <a:t> Scripts: The </a:t>
            </a:r>
            <a:r>
              <a:rPr lang="pl-PL" dirty="0" err="1"/>
              <a:t>Way</a:t>
            </a:r>
            <a:r>
              <a:rPr lang="pl-PL" dirty="0"/>
              <a:t> </a:t>
            </a:r>
            <a:r>
              <a:rPr lang="pl-PL" dirty="0" err="1"/>
              <a:t>Forward</a:t>
            </a:r>
            <a:r>
              <a:rPr lang="pl-PL" dirty="0"/>
              <a:t>? </a:t>
            </a:r>
            <a:r>
              <a:rPr lang="pl-PL" dirty="0" err="1"/>
              <a:t>Tentative</a:t>
            </a:r>
            <a:r>
              <a:rPr lang="pl-PL" dirty="0"/>
              <a:t> First </a:t>
            </a:r>
            <a:r>
              <a:rPr lang="pl-PL" dirty="0" err="1"/>
              <a:t>Stage</a:t>
            </a:r>
            <a:r>
              <a:rPr lang="pl-PL" dirty="0"/>
              <a:t> Project </a:t>
            </a:r>
            <a:r>
              <a:rPr lang="pl-PL" dirty="0" err="1"/>
              <a:t>Results</a:t>
            </a:r>
            <a:r>
              <a:rPr lang="pl-PL" dirty="0"/>
              <a:t>. In </a:t>
            </a:r>
            <a:r>
              <a:rPr lang="pl-PL" i="1" dirty="0" err="1"/>
              <a:t>MuTra</a:t>
            </a:r>
            <a:r>
              <a:rPr lang="pl-PL" i="1" dirty="0"/>
              <a:t> 2006 – </a:t>
            </a:r>
            <a:r>
              <a:rPr lang="pl-PL" i="1" dirty="0" err="1"/>
              <a:t>Audiovisual</a:t>
            </a:r>
            <a:r>
              <a:rPr lang="pl-PL" i="1" dirty="0"/>
              <a:t> </a:t>
            </a:r>
            <a:r>
              <a:rPr lang="pl-PL" i="1" dirty="0" err="1"/>
              <a:t>Translation</a:t>
            </a:r>
            <a:r>
              <a:rPr lang="pl-PL" i="1" dirty="0"/>
              <a:t> </a:t>
            </a:r>
            <a:r>
              <a:rPr lang="pl-PL" i="1" dirty="0" err="1"/>
              <a:t>Scenarios</a:t>
            </a:r>
            <a:r>
              <a:rPr lang="pl-PL" i="1" dirty="0"/>
              <a:t> Conference </a:t>
            </a:r>
            <a:r>
              <a:rPr lang="pl-PL" i="1" dirty="0" err="1"/>
              <a:t>Proceedings</a:t>
            </a:r>
            <a:r>
              <a:rPr lang="pl-PL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00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lick.wav"/>
          </p:stSnd>
        </p:sndAc>
      </p:transition>
    </mc:Choice>
    <mc:Fallback xmlns="">
      <p:transition spd="slow">
        <p:sndAc>
          <p:stSnd>
            <p:snd r:embed="rId4" name="click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PRIMA PAGINA - TITOL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15419</TotalTime>
  <Words>440</Words>
  <Application>Microsoft Office PowerPoint</Application>
  <PresentationFormat>Personalització</PresentationFormat>
  <Paragraphs>101</Paragraphs>
  <Slides>19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19</vt:i4>
      </vt:variant>
    </vt:vector>
  </HeadingPairs>
  <TitlesOfParts>
    <vt:vector size="20" baseType="lpstr">
      <vt:lpstr>PRIMA PAGINA - TITOLO</vt:lpstr>
      <vt:lpstr>Translating audio description</vt:lpstr>
      <vt:lpstr>ad creation WORKFLOWS</vt:lpstr>
      <vt:lpstr>Why translation?</vt:lpstr>
      <vt:lpstr>Why translation?</vt:lpstr>
      <vt:lpstr>Why translation?</vt:lpstr>
      <vt:lpstr>Ad translation: industry</vt:lpstr>
      <vt:lpstr>Ad translation: industry</vt:lpstr>
      <vt:lpstr>Ad translation: academia</vt:lpstr>
      <vt:lpstr>Ad translation: academia</vt:lpstr>
      <vt:lpstr>Ad translation: academia</vt:lpstr>
      <vt:lpstr>Ad translation: academia</vt:lpstr>
      <vt:lpstr>Ad translation: academia</vt:lpstr>
      <vt:lpstr>Ad translation: academia</vt:lpstr>
      <vt:lpstr>Ad translation: academia</vt:lpstr>
      <vt:lpstr>Ad translation: academia</vt:lpstr>
      <vt:lpstr>Ad translation: pitfalls</vt:lpstr>
      <vt:lpstr>translating audio description</vt:lpstr>
      <vt:lpstr>Presentació del PowerPoint</vt:lpstr>
      <vt:lpstr>Presentació del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Translating audio description</dc:title>
  <dc:creator>Marta Rial Pan</dc:creator>
  <cp:lastModifiedBy>1228835</cp:lastModifiedBy>
  <cp:revision>280</cp:revision>
  <dcterms:created xsi:type="dcterms:W3CDTF">2016-10-18T07:38:44Z</dcterms:created>
  <dcterms:modified xsi:type="dcterms:W3CDTF">2019-02-26T17:03:28Z</dcterms:modified>
</cp:coreProperties>
</file>